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74" r:id="rId4"/>
    <p:sldId id="259" r:id="rId5"/>
    <p:sldId id="292" r:id="rId6"/>
    <p:sldId id="290" r:id="rId7"/>
    <p:sldId id="261" r:id="rId8"/>
    <p:sldId id="260" r:id="rId9"/>
    <p:sldId id="291" r:id="rId10"/>
    <p:sldId id="262" r:id="rId11"/>
    <p:sldId id="263" r:id="rId12"/>
    <p:sldId id="267" r:id="rId13"/>
    <p:sldId id="268" r:id="rId14"/>
    <p:sldId id="269" r:id="rId15"/>
    <p:sldId id="264" r:id="rId16"/>
    <p:sldId id="265" r:id="rId17"/>
    <p:sldId id="266" r:id="rId18"/>
    <p:sldId id="272" r:id="rId19"/>
    <p:sldId id="273" r:id="rId20"/>
    <p:sldId id="288" r:id="rId21"/>
    <p:sldId id="289" r:id="rId22"/>
    <p:sldId id="277" r:id="rId23"/>
    <p:sldId id="278" r:id="rId24"/>
    <p:sldId id="279" r:id="rId25"/>
    <p:sldId id="282" r:id="rId26"/>
    <p:sldId id="271" r:id="rId27"/>
    <p:sldId id="283" r:id="rId28"/>
    <p:sldId id="286" r:id="rId29"/>
    <p:sldId id="284" r:id="rId30"/>
    <p:sldId id="287" r:id="rId31"/>
    <p:sldId id="256" r:id="rId32"/>
  </p:sldIdLst>
  <p:sldSz cx="9664700" cy="7315200"/>
  <p:notesSz cx="6858000" cy="9207500"/>
  <p:embeddedFontLst>
    <p:embeddedFont>
      <p:font typeface="Enviro" pitchFamily="82" charset="0"/>
      <p:regular r:id="rId35"/>
    </p:embeddedFont>
    <p:embeddedFont>
      <p:font typeface="Comic Sans MS" pitchFamily="66" charset="0"/>
      <p:regular r:id="rId36"/>
      <p:bold r:id="rId37"/>
    </p:embeddedFont>
    <p:embeddedFont>
      <p:font typeface="Cairo" pitchFamily="34" charset="0"/>
      <p:regular r:id="rId38"/>
    </p:embeddedFont>
    <p:embeddedFont>
      <p:font typeface="Wingdings 2" pitchFamily="18" charset="2"/>
      <p:regular r:id="rId39"/>
    </p:embeddedFont>
    <p:embeddedFont>
      <p:font typeface="Nifty 50's Icons 1 JL" pitchFamily="34" charset="0"/>
      <p:regular r:id="rId40"/>
    </p:embeddedFont>
    <p:embeddedFont>
      <p:font typeface="Carr Government" pitchFamily="82" charset="0"/>
      <p:regular r:id="rId41"/>
    </p:embeddedFont>
    <p:embeddedFont>
      <p:font typeface="Eras Demi ITC" pitchFamily="34" charset="0"/>
      <p:regular r:id="rId42"/>
    </p:embeddedFont>
    <p:embeddedFont>
      <p:font typeface="PressWriter Symbols" pitchFamily="2" charset="2"/>
      <p:regular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2AC"/>
    <a:srgbClr val="000000"/>
    <a:srgbClr val="FF559A"/>
    <a:srgbClr val="8FABE3"/>
    <a:srgbClr val="FF7BB0"/>
    <a:srgbClr val="FFFFE7"/>
    <a:srgbClr val="FFFFEF"/>
    <a:srgbClr val="ECF1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>
      <p:cViewPr>
        <p:scale>
          <a:sx n="63" d="100"/>
          <a:sy n="63" d="100"/>
        </p:scale>
        <p:origin x="-1230" y="-1002"/>
      </p:cViewPr>
      <p:guideLst>
        <p:guide orient="horz" pos="2304"/>
        <p:guide pos="30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notesViewPr>
    <p:cSldViewPr>
      <p:cViewPr varScale="1">
        <p:scale>
          <a:sx n="50" d="100"/>
          <a:sy n="50" d="100"/>
        </p:scale>
        <p:origin x="-1956" y="-90"/>
      </p:cViewPr>
      <p:guideLst>
        <p:guide orient="horz" pos="290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87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87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366C3F0-DCD4-47FB-8733-5A341F6913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562475" cy="3452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87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87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7D075DB-3756-41F9-B4BD-DD0CFB4837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8848F-C998-47CA-B719-5E3BCF9B61BA}" type="slidenum">
              <a:rPr lang="en-US"/>
              <a:pPr/>
              <a:t>1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F9F2D-0F11-4D7E-BD97-1A2DE462275C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84CBD-6E5F-40F0-9F71-660671797A91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117B6-77AD-49E6-8EF4-18E6892226B8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F8648-412E-4230-83A5-FB03B8240C6F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BF42E-5043-4DE6-92E1-6A495D0E3561}" type="slidenum">
              <a:rPr lang="en-US"/>
              <a:pPr/>
              <a:t>14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47EC-C07A-46FC-8099-34151D8FBB30}" type="slidenum">
              <a:rPr lang="en-US"/>
              <a:pPr/>
              <a:t>15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2C53F-41AC-41BB-9BD2-FD24616001C6}" type="slidenum">
              <a:rPr lang="en-US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B7BB4-1DFA-4968-9595-671CEF6075B9}" type="slidenum">
              <a:rPr lang="en-US"/>
              <a:pPr/>
              <a:t>17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EDC98-60AA-479C-AACA-E3F314E661CF}" type="slidenum">
              <a:rPr lang="en-US"/>
              <a:pPr/>
              <a:t>18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A1C03-98BC-4807-ABDE-ABE6D4376A7B}" type="slidenum">
              <a:rPr lang="en-US"/>
              <a:pPr/>
              <a:t>19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D705B-1693-40C0-84DD-84589118CAD9}" type="slidenum">
              <a:rPr lang="en-US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F5F2-EAC0-4CD5-9108-18DE258073C8}" type="slidenum">
              <a:rPr lang="en-US"/>
              <a:pPr/>
              <a:t>20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22B3B-974F-4D82-A4D6-14B7BAAAE17D}" type="slidenum">
              <a:rPr lang="en-US"/>
              <a:pPr/>
              <a:t>21</a:t>
            </a:fld>
            <a:endParaRPr 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4E6BB-5598-4CFE-88E0-D388A876713E}" type="slidenum">
              <a:rPr lang="en-US"/>
              <a:pPr/>
              <a:t>22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2CC5B-E8F4-41DD-BF85-58BC73399E01}" type="slidenum">
              <a:rPr lang="en-US"/>
              <a:pPr/>
              <a:t>23</a:t>
            </a:fld>
            <a:endParaRPr 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3CD4E-3E50-4876-806F-B7E3041F0818}" type="slidenum">
              <a:rPr lang="en-US"/>
              <a:pPr/>
              <a:t>24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BC748-BB1B-4A30-8F88-DE8E4B48E16B}" type="slidenum">
              <a:rPr lang="en-US"/>
              <a:pPr/>
              <a:t>25</a:t>
            </a:fld>
            <a:endParaRPr 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F3292-332C-4ED3-AB9D-1F618867BB81}" type="slidenum">
              <a:rPr lang="en-US"/>
              <a:pPr/>
              <a:t>26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7E957-7B0F-4BD5-83B4-F54690F3D751}" type="slidenum">
              <a:rPr lang="en-US"/>
              <a:pPr/>
              <a:t>27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04BC7-29D4-45D3-A186-0C59D9C0A512}" type="slidenum">
              <a:rPr lang="en-US"/>
              <a:pPr/>
              <a:t>28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98263-A51A-4284-94A9-E68E9826AAF9}" type="slidenum">
              <a:rPr lang="en-US"/>
              <a:pPr/>
              <a:t>29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D46D4-28E4-487E-8067-B401692B08CD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E70F1-D357-453A-BEDE-AF84B218474D}" type="slidenum">
              <a:rPr lang="en-US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336AD-450D-432B-963B-18A7CF5695AC}" type="slidenum">
              <a:rPr lang="en-US"/>
              <a:pPr/>
              <a:t>31</a:t>
            </a:fld>
            <a:endParaRPr lang="en-US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65302-CA6E-4791-8A66-EC515D925B80}" type="slidenum">
              <a:rPr lang="en-US"/>
              <a:pPr/>
              <a:t>4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FF7E0-F806-46E0-ADB5-96E2D96ABA68}" type="slidenum">
              <a:rPr lang="en-US"/>
              <a:pPr/>
              <a:t>5</a:t>
            </a:fld>
            <a:endParaRPr lang="en-US"/>
          </a:p>
        </p:txBody>
      </p:sp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4CD52-C6DE-499A-A9F4-3B0D9FB1C66B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670A1-F11F-4506-A84C-6DE981E7C10F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20741-343A-4DBD-A7DA-904B8D418DA0}" type="slidenum">
              <a:rPr lang="en-US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92116-EACA-43AF-8BF2-78CAB2D04D53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88" y="2271713"/>
            <a:ext cx="8213725" cy="1568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388" y="4144963"/>
            <a:ext cx="6765925" cy="187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1706563"/>
            <a:ext cx="8699500" cy="482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225" y="293688"/>
            <a:ext cx="2174875" cy="62404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93688"/>
            <a:ext cx="6372225" cy="6240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93688"/>
            <a:ext cx="8699500" cy="624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706563"/>
            <a:ext cx="8699500" cy="4827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4700588"/>
            <a:ext cx="8215312" cy="14525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588" y="3100388"/>
            <a:ext cx="8215312" cy="1600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706563"/>
            <a:ext cx="427355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706563"/>
            <a:ext cx="427355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1636713"/>
            <a:ext cx="4270375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" y="2319338"/>
            <a:ext cx="4270375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38" y="1636713"/>
            <a:ext cx="4271962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0138" y="2319338"/>
            <a:ext cx="4271962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3688"/>
            <a:ext cx="86995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0513"/>
            <a:ext cx="3179763" cy="12398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290513"/>
            <a:ext cx="5403850" cy="6243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600" y="1530350"/>
            <a:ext cx="3179763" cy="500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888" y="5121275"/>
            <a:ext cx="5799137" cy="6032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3888" y="654050"/>
            <a:ext cx="5799137" cy="438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3888" y="5724525"/>
            <a:ext cx="5799137" cy="858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7" name="Rectangle 15"/>
          <p:cNvSpPr>
            <a:spLocks noChangeArrowheads="1"/>
          </p:cNvSpPr>
          <p:nvPr userDrawn="1"/>
        </p:nvSpPr>
        <p:spPr bwMode="auto">
          <a:xfrm>
            <a:off x="0" y="0"/>
            <a:ext cx="1708150" cy="7315200"/>
          </a:xfrm>
          <a:prstGeom prst="rect">
            <a:avLst/>
          </a:prstGeom>
          <a:solidFill>
            <a:srgbClr val="FFFFE7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FFE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6204" name="Picture 12" descr="record albums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0" y="92075"/>
            <a:ext cx="1658938" cy="1508125"/>
          </a:xfrm>
          <a:prstGeom prst="rect">
            <a:avLst/>
          </a:prstGeom>
          <a:noFill/>
        </p:spPr>
      </p:pic>
      <p:pic>
        <p:nvPicPr>
          <p:cNvPr id="136206" name="Picture 14" descr="53 Philco TV"/>
          <p:cNvPicPr>
            <a:picLocks noChangeAspect="1" noChangeArrowheads="1"/>
          </p:cNvPicPr>
          <p:nvPr userDrawn="1"/>
        </p:nvPicPr>
        <p:blipFill>
          <a:blip r:embed="rId15" cstate="print">
            <a:lum bright="18000"/>
          </a:blip>
          <a:srcRect l="3906" t="8333" r="5589"/>
          <a:stretch>
            <a:fillRect/>
          </a:stretch>
        </p:blipFill>
        <p:spPr bwMode="auto">
          <a:xfrm>
            <a:off x="0" y="1752600"/>
            <a:ext cx="1708150" cy="4191000"/>
          </a:xfrm>
          <a:prstGeom prst="rect">
            <a:avLst/>
          </a:prstGeom>
          <a:noFill/>
        </p:spPr>
      </p:pic>
      <p:sp>
        <p:nvSpPr>
          <p:cNvPr id="136208" name="Line 16"/>
          <p:cNvSpPr>
            <a:spLocks noChangeShapeType="1"/>
          </p:cNvSpPr>
          <p:nvPr userDrawn="1"/>
        </p:nvSpPr>
        <p:spPr bwMode="auto">
          <a:xfrm>
            <a:off x="1708150" y="0"/>
            <a:ext cx="0" cy="73152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FF7BB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6209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222" r="8333" b="19208"/>
          <a:stretch>
            <a:fillRect/>
          </a:stretch>
        </p:blipFill>
        <p:spPr bwMode="auto">
          <a:xfrm>
            <a:off x="31750" y="6096000"/>
            <a:ext cx="1600200" cy="1066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699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3538" indent="-363538" algn="l" defTabSz="969963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8988" indent="-303213" algn="l" defTabSz="969963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2850" indent="-242888" algn="l" defTabSz="96996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8625" indent="-242888" algn="l" defTabSz="9699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28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400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972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544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11613" indent="-242888" algn="l" defTabSz="9699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9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/>
          </p:nvPr>
        </p:nvSpPr>
        <p:spPr bwMode="auto">
          <a:xfrm>
            <a:off x="2317750" y="5943600"/>
            <a:ext cx="6477000" cy="990600"/>
          </a:xfrm>
          <a:noFill/>
          <a:ln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200" b="1">
                <a:solidFill>
                  <a:schemeClr val="hlink"/>
                </a:solidFill>
                <a:latin typeface="Enviro" pitchFamily="82" charset="0"/>
              </a:rPr>
              <a:t>Ms. Susan M. Pojer</a:t>
            </a:r>
            <a:br>
              <a:rPr lang="en-US" sz="3200" b="1">
                <a:solidFill>
                  <a:schemeClr val="hlink"/>
                </a:solidFill>
                <a:latin typeface="Enviro" pitchFamily="82" charset="0"/>
              </a:rPr>
            </a:br>
            <a:r>
              <a:rPr lang="en-US" sz="3200" b="1">
                <a:solidFill>
                  <a:schemeClr val="hlink"/>
                </a:solidFill>
                <a:latin typeface="Enviro" pitchFamily="82" charset="0"/>
              </a:rPr>
              <a:t>Horace Greeley HS   Chappaqua, NY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65350" y="152400"/>
            <a:ext cx="6935788" cy="145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7023" tIns="48511" rIns="97023" bIns="48511">
            <a:spAutoFit/>
          </a:bodyPr>
          <a:lstStyle/>
          <a:p>
            <a:pPr algn="ctr" defTabSz="969963" eaLnBrk="0" hangingPunct="0"/>
            <a:r>
              <a:rPr lang="en-US" sz="8900" b="1">
                <a:solidFill>
                  <a:srgbClr val="8FABE3"/>
                </a:solidFill>
                <a:latin typeface="Enviro" pitchFamily="82" charset="0"/>
              </a:rPr>
              <a:t>THE 1950s:</a:t>
            </a:r>
            <a:endParaRPr lang="en-US" sz="37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41550" y="4343400"/>
            <a:ext cx="6989763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“Anxiety, Alienation, and </a:t>
            </a:r>
          </a:p>
          <a:p>
            <a:pPr algn="ctr" defTabSz="969963" eaLnBrk="0" hangingPunct="0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Social Unrest” </a:t>
            </a:r>
            <a:r>
              <a:rPr lang="en-US" sz="34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70150" y="1981200"/>
            <a:ext cx="6324600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“Conservatism, Complacency, and Contentment”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16500" y="3429000"/>
            <a:ext cx="1035050" cy="6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1436" rIns="91436">
            <a:spAutoFit/>
          </a:bodyPr>
          <a:lstStyle/>
          <a:p>
            <a:pPr algn="ctr" eaLnBrk="0" hangingPunct="0"/>
            <a:r>
              <a:rPr lang="en-US" sz="3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viro" pitchFamily="82" charset="0"/>
              </a:rPr>
              <a:t>OR</a:t>
            </a:r>
            <a:endParaRPr lang="en-US" sz="2800" b="1">
              <a:solidFill>
                <a:srgbClr val="FF55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nvir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autoUpdateAnimBg="0"/>
      <p:bldP spid="9221" grpId="0" autoUpdateAnimBg="0"/>
      <p:bldP spid="9222" grpId="0" autoUpdateAnimBg="0"/>
      <p:bldP spid="92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860550" y="228600"/>
            <a:ext cx="7651750" cy="11509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4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 A Changing Workplace</a:t>
            </a:r>
            <a:endParaRPr lang="en-US" sz="56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012950" y="1381125"/>
            <a:ext cx="7651750" cy="320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100" b="1"/>
              <a:t> </a:t>
            </a:r>
            <a:r>
              <a:rPr lang="en-US" sz="2500" b="1" u="sng">
                <a:latin typeface="Comic Sans MS" pitchFamily="66" charset="0"/>
              </a:rPr>
              <a:t>Automation</a:t>
            </a:r>
            <a:r>
              <a:rPr lang="en-US" sz="2500" b="1">
                <a:latin typeface="Comic Sans MS" pitchFamily="66" charset="0"/>
              </a:rPr>
              <a:t>: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latin typeface="Comic Sans MS" pitchFamily="66" charset="0"/>
              </a:rPr>
              <a:t>       1947-1957 </a:t>
            </a:r>
            <a:r>
              <a:rPr lang="en-US" sz="2100" b="1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latin typeface="Comic Sans MS" pitchFamily="66" charset="0"/>
              </a:rPr>
              <a:t> factory workers decreased by</a:t>
            </a:r>
            <a:br>
              <a:rPr lang="en-US" sz="2100" b="1">
                <a:latin typeface="Comic Sans MS" pitchFamily="66" charset="0"/>
              </a:rPr>
            </a:br>
            <a:r>
              <a:rPr lang="en-US" sz="2100" b="1">
                <a:latin typeface="Comic Sans MS" pitchFamily="66" charset="0"/>
              </a:rPr>
              <a:t>                        4.3%, eliminating 1.5 million</a:t>
            </a:r>
            <a:br>
              <a:rPr lang="en-US" sz="2100" b="1">
                <a:latin typeface="Comic Sans MS" pitchFamily="66" charset="0"/>
              </a:rPr>
            </a:br>
            <a:r>
              <a:rPr lang="en-US" sz="2100" b="1">
                <a:latin typeface="Comic Sans MS" pitchFamily="66" charset="0"/>
              </a:rPr>
              <a:t>                        blue-collar jobs.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latin typeface="Comic Sans MS" pitchFamily="66" charset="0"/>
              </a:rPr>
              <a:t>       By 1956 </a:t>
            </a:r>
            <a:r>
              <a:rPr lang="en-US" sz="2100" b="1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latin typeface="Comic Sans MS" pitchFamily="66" charset="0"/>
              </a:rPr>
              <a:t> more white-collar than blue-collar </a:t>
            </a:r>
            <a:br>
              <a:rPr lang="en-US" sz="2100" b="1">
                <a:latin typeface="Comic Sans MS" pitchFamily="66" charset="0"/>
              </a:rPr>
            </a:br>
            <a:r>
              <a:rPr lang="en-US" sz="2100" b="1">
                <a:latin typeface="Comic Sans MS" pitchFamily="66" charset="0"/>
              </a:rPr>
              <a:t>                     jobs in the U. S.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latin typeface="Comic Sans MS" pitchFamily="66" charset="0"/>
              </a:rPr>
              <a:t>       Computers </a:t>
            </a:r>
            <a:r>
              <a:rPr lang="en-US" sz="2100" b="1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latin typeface="Comic Sans MS" pitchFamily="66" charset="0"/>
              </a:rPr>
              <a:t> </a:t>
            </a:r>
            <a:r>
              <a:rPr lang="en-US" sz="2100" b="1">
                <a:solidFill>
                  <a:srgbClr val="FF559A"/>
                </a:solidFill>
                <a:latin typeface="Comic Sans MS" pitchFamily="66" charset="0"/>
              </a:rPr>
              <a:t>Mark I</a:t>
            </a:r>
            <a:r>
              <a:rPr lang="en-US" sz="2100" b="1">
                <a:latin typeface="Comic Sans MS" pitchFamily="66" charset="0"/>
              </a:rPr>
              <a:t> (1944). First IBM</a:t>
            </a:r>
            <a:br>
              <a:rPr lang="en-US" sz="2100" b="1">
                <a:latin typeface="Comic Sans MS" pitchFamily="66" charset="0"/>
              </a:rPr>
            </a:br>
            <a:r>
              <a:rPr lang="en-US" sz="2100" b="1">
                <a:latin typeface="Comic Sans MS" pitchFamily="66" charset="0"/>
              </a:rPr>
              <a:t>                       mainframe computer (1951).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65350" y="4791075"/>
            <a:ext cx="7499350" cy="208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 u="sng">
                <a:latin typeface="Comic Sans MS" pitchFamily="66" charset="0"/>
              </a:rPr>
              <a:t>Corporate Consolidation</a:t>
            </a:r>
            <a:r>
              <a:rPr lang="en-US" sz="2500" b="1">
                <a:latin typeface="Comic Sans MS" pitchFamily="66" charset="0"/>
              </a:rPr>
              <a:t>:</a:t>
            </a:r>
            <a:endParaRPr lang="en-US" sz="2100" b="1">
              <a:latin typeface="Comic Sans MS" pitchFamily="66" charset="0"/>
            </a:endParaRPr>
          </a:p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latin typeface="Comic Sans MS" pitchFamily="66" charset="0"/>
              </a:rPr>
              <a:t>       By 1960 </a:t>
            </a:r>
            <a:r>
              <a:rPr lang="en-US" sz="2100" b="1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latin typeface="Comic Sans MS" pitchFamily="66" charset="0"/>
              </a:rPr>
              <a:t> 600 corporations (1/2% of all </a:t>
            </a:r>
            <a:br>
              <a:rPr lang="en-US" sz="2100" b="1">
                <a:latin typeface="Comic Sans MS" pitchFamily="66" charset="0"/>
              </a:rPr>
            </a:br>
            <a:r>
              <a:rPr lang="en-US" sz="2100" b="1">
                <a:latin typeface="Comic Sans MS" pitchFamily="66" charset="0"/>
              </a:rPr>
              <a:t>                     U. S. companies) accounted for</a:t>
            </a:r>
            <a:br>
              <a:rPr lang="en-US" sz="2100" b="1">
                <a:latin typeface="Comic Sans MS" pitchFamily="66" charset="0"/>
              </a:rPr>
            </a:br>
            <a:r>
              <a:rPr lang="en-US" sz="2100" b="1">
                <a:latin typeface="Comic Sans MS" pitchFamily="66" charset="0"/>
              </a:rPr>
              <a:t>                     53% of total corporate income.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latin typeface="Comic Sans MS" pitchFamily="66" charset="0"/>
              </a:rPr>
              <a:t>	  </a:t>
            </a:r>
            <a:r>
              <a:rPr lang="en-US" sz="2100" b="1" i="1">
                <a:solidFill>
                  <a:schemeClr val="hlink"/>
                </a:solidFill>
                <a:latin typeface="Comic Sans MS" pitchFamily="66" charset="0"/>
              </a:rPr>
              <a:t>WHY??</a:t>
            </a:r>
            <a:r>
              <a:rPr lang="en-US" sz="2100" b="1">
                <a:latin typeface="Comic Sans MS" pitchFamily="66" charset="0"/>
              </a:rPr>
              <a:t>  Cold War military buildup.</a:t>
            </a:r>
            <a:endParaRPr lang="en-US" sz="2500" b="1" u="sng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860550" y="304800"/>
            <a:ext cx="7696200" cy="9223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4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 A Changing Workplace</a:t>
            </a:r>
            <a:endParaRPr lang="en-US" sz="56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65350" y="1519238"/>
            <a:ext cx="7010400" cy="175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Corporate Culture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“The Company Man”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1956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Sloan Wilson’s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Man in </a:t>
            </a:r>
            <a:b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the Gray Flannel Suit</a:t>
            </a:r>
            <a:endParaRPr lang="en-US" sz="25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0" name="Picture 6" descr="ManInGrayFlannelSui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20210"/>
          <a:stretch>
            <a:fillRect/>
          </a:stretch>
        </p:blipFill>
        <p:spPr bwMode="auto">
          <a:xfrm>
            <a:off x="4375150" y="3581400"/>
            <a:ext cx="2330450" cy="34290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36750" y="152400"/>
            <a:ext cx="7423150" cy="9223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5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 The Culture of the Car</a:t>
            </a:r>
            <a:endParaRPr lang="en-US" sz="56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82600" y="1381125"/>
            <a:ext cx="8778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2600" y="4551363"/>
            <a:ext cx="8377238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endParaRPr lang="en-US" sz="25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65350" y="1295400"/>
            <a:ext cx="7010400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 registrations:   1945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25,000,000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1960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60,000,000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2-family cars doubles from 1951-1958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089150" y="4648200"/>
            <a:ext cx="7575550" cy="238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1956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Interstate Highway Act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largest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public works project in American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history!</a:t>
            </a:r>
          </a:p>
          <a:p>
            <a:pPr marL="969963" lvl="2" defTabSz="969963" eaLnBrk="0" hangingPunct="0">
              <a:spcBef>
                <a:spcPct val="50000"/>
              </a:spcBef>
              <a:buClr>
                <a:srgbClr val="FF7BB0"/>
              </a:buClr>
              <a:buSzPct val="120000"/>
              <a:buFont typeface="Cairo" pitchFamily="34" charset="0"/>
              <a:buChar char="Å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Cost $32 billion.</a:t>
            </a:r>
          </a:p>
          <a:p>
            <a:pPr marL="969963" lvl="2" defTabSz="969963" eaLnBrk="0" hangingPunct="0">
              <a:spcBef>
                <a:spcPct val="50000"/>
              </a:spcBef>
              <a:buClr>
                <a:srgbClr val="FF7BB0"/>
              </a:buClr>
              <a:buSzPct val="120000"/>
              <a:buFont typeface="Cairo" pitchFamily="34" charset="0"/>
              <a:buChar char="Å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41,000 miles of new highways built.</a:t>
            </a:r>
          </a:p>
        </p:txBody>
      </p:sp>
      <p:pic>
        <p:nvPicPr>
          <p:cNvPr id="30729" name="Picture 9" descr="ChevyCorvette_1959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248400" y="2895600"/>
            <a:ext cx="2133600" cy="1171575"/>
          </a:xfrm>
          <a:prstGeom prst="rect">
            <a:avLst/>
          </a:prstGeom>
          <a:noFill/>
          <a:effectLst/>
        </p:spPr>
      </p:pic>
      <p:pic>
        <p:nvPicPr>
          <p:cNvPr id="30730" name="Picture 10" descr="PinkCadillac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079750" y="2889250"/>
            <a:ext cx="2057400" cy="1212850"/>
          </a:xfrm>
          <a:prstGeom prst="rect">
            <a:avLst/>
          </a:prstGeom>
          <a:noFill/>
          <a:effectLst/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975350" y="4114800"/>
            <a:ext cx="2698750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1959 Chevy Corvette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927350" y="4108450"/>
            <a:ext cx="2578100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1958 Pink Cadillac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  <p:bldP spid="30728" grpId="0" autoUpdateAnimBg="0"/>
      <p:bldP spid="30731" grpId="0" autoUpdateAnimBg="0"/>
      <p:bldP spid="307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828800" y="152400"/>
            <a:ext cx="7423150" cy="11509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5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 The Culture of the Car</a:t>
            </a:r>
            <a:endParaRPr lang="en-US" sz="56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00213" y="4876800"/>
            <a:ext cx="2979737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McDonald’s (1955)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165350" y="1544638"/>
            <a:ext cx="7162800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America became a more homogeneous nation because of the automobile.</a:t>
            </a:r>
          </a:p>
        </p:txBody>
      </p:sp>
      <p:pic>
        <p:nvPicPr>
          <p:cNvPr id="31751" name="Picture 7" descr="McDon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475" y="3251200"/>
            <a:ext cx="2254250" cy="1565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1752" name="Picture 8" descr="Drive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350" y="3251200"/>
            <a:ext cx="2335213" cy="1616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154863" y="4953000"/>
            <a:ext cx="2257425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Drive-In Movies</a:t>
            </a:r>
          </a:p>
        </p:txBody>
      </p:sp>
      <p:pic>
        <p:nvPicPr>
          <p:cNvPr id="31754" name="Picture 10" descr="HowardJohn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7550" y="4194175"/>
            <a:ext cx="2335213" cy="1673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451350" y="6013450"/>
            <a:ext cx="2497138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Howard Johnson’s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3" grpId="0" autoUpdateAnimBg="0"/>
      <p:bldP spid="317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860550" y="76200"/>
            <a:ext cx="7543800" cy="9223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5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C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 The Culture of the Car</a:t>
            </a:r>
            <a:endParaRPr lang="en-US" sz="56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82600" y="1381125"/>
            <a:ext cx="8778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41550" y="1182688"/>
            <a:ext cx="7239000" cy="1271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 S. population was on the move in the 1950s.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 &amp; Mid-W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 &amp; SW </a:t>
            </a:r>
            <a:r>
              <a:rPr lang="en-US" sz="22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(“Sunbelt” states)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241550" y="2859088"/>
            <a:ext cx="7162800" cy="1103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1955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Disneyland opened in Southern California.</a:t>
            </a:r>
            <a:b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(40% of the guests came from outside</a:t>
            </a:r>
            <a:b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California, most by car.)</a:t>
            </a:r>
          </a:p>
        </p:txBody>
      </p:sp>
      <p:pic>
        <p:nvPicPr>
          <p:cNvPr id="32780" name="Picture 12" descr="Disney_FrontierLand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t="7408"/>
          <a:stretch>
            <a:fillRect/>
          </a:stretch>
        </p:blipFill>
        <p:spPr bwMode="auto">
          <a:xfrm>
            <a:off x="1989138" y="4389438"/>
            <a:ext cx="1631950" cy="2032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2781" name="Picture 13" descr="Disney_MainStreet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3927475" y="4389438"/>
            <a:ext cx="2657475" cy="2011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2782" name="Picture 14" descr="Disney_Tomorrow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713" y="4389438"/>
            <a:ext cx="2554287" cy="19510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828800" y="6502400"/>
            <a:ext cx="2012950" cy="42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Frontier Land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343400" y="6502400"/>
            <a:ext cx="2012950" cy="42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solidFill>
                  <a:srgbClr val="8FAB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Main Street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832600" y="6502400"/>
            <a:ext cx="2647950" cy="42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Tomorrow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9" grpId="0" autoUpdateAnimBg="0"/>
      <p:bldP spid="32783" grpId="0" autoUpdateAnimBg="0"/>
      <p:bldP spid="32784" grpId="0" autoUpdateAnimBg="0"/>
      <p:bldP spid="3278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89150" y="152400"/>
            <a:ext cx="7092950" cy="9223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6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 Television</a:t>
            </a:r>
            <a:endParaRPr lang="en-US" sz="56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82600" y="1381125"/>
            <a:ext cx="8778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100" b="1"/>
              <a:t>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25488" y="6421438"/>
            <a:ext cx="8375650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endParaRPr lang="en-US" sz="2500" b="1" u="sng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32013" y="1196975"/>
            <a:ext cx="7119937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1946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7,000 TV sets in the U. S.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1950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50,000,000 TV sets in the U. S.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708150" y="3505200"/>
            <a:ext cx="7239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r" defTabSz="969963" eaLnBrk="0" hangingPunct="0">
              <a:spcBef>
                <a:spcPct val="50000"/>
              </a:spcBef>
            </a:pP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Mass Audience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TV celebrated traditional</a:t>
            </a:r>
            <a:b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American values.        </a:t>
            </a:r>
            <a:endParaRPr lang="en-US" sz="2300" b="1">
              <a:solidFill>
                <a:srgbClr val="FF55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393950" y="2209800"/>
            <a:ext cx="68580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Television is a vast wasteland.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Newton Minnow, Chairman of the Federal Communications Commission, 1961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8" name="Picture 10" descr="Superman-1951-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4038600"/>
            <a:ext cx="1581150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393950" y="6629400"/>
            <a:ext cx="6454775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Truth, Justice, and the American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p in the Sky--It's Super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5" grpId="0" build="allAtOnce" autoUpdateAnimBg="0"/>
      <p:bldP spid="27659" grpId="0" autoUpdateAnimBg="0"/>
      <p:bldP spid="276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89150" y="228600"/>
            <a:ext cx="7162800" cy="9223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rgbClr val="8FABE3"/>
                </a:solidFill>
                <a:latin typeface="Enviro" pitchFamily="82" charset="0"/>
              </a:rPr>
              <a:t>6B.  Television – The Western</a:t>
            </a:r>
            <a:endParaRPr lang="en-US" sz="4800">
              <a:solidFill>
                <a:srgbClr val="8FABE3"/>
              </a:solidFill>
              <a:latin typeface="Enviro" pitchFamily="82" charset="0"/>
            </a:endParaRPr>
          </a:p>
        </p:txBody>
      </p:sp>
      <p:pic>
        <p:nvPicPr>
          <p:cNvPr id="28679" name="Picture 7" descr="DaveyCrockett-1954-56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78025" y="1295400"/>
            <a:ext cx="2319338" cy="2257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8680" name="Picture 8" descr="LoneRanger-1949-57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4527550" y="2819400"/>
            <a:ext cx="2336800" cy="264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8683" name="Picture 11" descr="Gunsmoke-1955-75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7078663" y="3657600"/>
            <a:ext cx="2405062" cy="312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260850" y="1295400"/>
            <a:ext cx="38481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Davy Crockett</a:t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King of the Wild Frontier</a:t>
            </a:r>
            <a:endParaRPr lang="en-US" sz="21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012950" y="4572000"/>
            <a:ext cx="4038600" cy="138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Lone Ranger</a:t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(and his faithful</a:t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sidekick, Tonto):  </a:t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Who is that masked man??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964363" y="2925763"/>
            <a:ext cx="2668587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Sheriff Matt Dillon, </a:t>
            </a: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Gunsmoke</a:t>
            </a:r>
            <a:endParaRPr lang="en-US" sz="21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gunsmoke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utoUpdateAnimBg="0"/>
      <p:bldP spid="28686" grpId="0" autoUpdateAnimBg="0"/>
      <p:bldP spid="2868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860550" y="228600"/>
            <a:ext cx="7696200" cy="9223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6C.  Television - Family Shows</a:t>
            </a:r>
            <a:endParaRPr lang="en-US" sz="50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314575" y="5751513"/>
            <a:ext cx="1784350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Love Lucy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388100" y="5751513"/>
            <a:ext cx="2659063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Honeymooners</a:t>
            </a:r>
          </a:p>
        </p:txBody>
      </p:sp>
      <p:pic>
        <p:nvPicPr>
          <p:cNvPr id="29706" name="Picture 10" descr="LucyInKitchen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l="15024" t="7018" r="13615" b="6433"/>
          <a:stretch>
            <a:fillRect/>
          </a:stretch>
        </p:blipFill>
        <p:spPr bwMode="auto">
          <a:xfrm>
            <a:off x="2314575" y="2322513"/>
            <a:ext cx="1685925" cy="3311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9707" name="Picture 11" descr="Honeymooners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 l="5777" t="14294" r="12027" b="19952"/>
          <a:stretch>
            <a:fillRect/>
          </a:stretch>
        </p:blipFill>
        <p:spPr bwMode="auto">
          <a:xfrm>
            <a:off x="6159500" y="2703513"/>
            <a:ext cx="3079750" cy="2917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431925" y="1196975"/>
            <a:ext cx="8201025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Glossy view of mostly 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middle-class suburban life.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298950" y="3694113"/>
            <a:ext cx="15557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But...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012950" y="6324600"/>
            <a:ext cx="7239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Social Winners?...   AND…    Loosers?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ky-Lucy I'm H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 Har Hardy Har 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04" grpId="0" autoUpdateAnimBg="0"/>
      <p:bldP spid="29709" grpId="0" autoUpdateAnimBg="0"/>
      <p:bldP spid="29710" grpId="0" autoUpdateAnimBg="0"/>
      <p:bldP spid="297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89150" y="152400"/>
            <a:ext cx="7092950" cy="914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7</a:t>
            </a:r>
            <a:r>
              <a:rPr lang="en-US" sz="41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.  Teen Culture</a:t>
            </a:r>
            <a:endParaRPr lang="en-US" sz="62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>
            <p:ph idx="1"/>
          </p:nvPr>
        </p:nvSpPr>
        <p:spPr bwMode="auto">
          <a:xfrm>
            <a:off x="2089150" y="1371600"/>
            <a:ext cx="74676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the 1950s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 word </a:t>
            </a:r>
            <a:r>
              <a:rPr lang="en-US" sz="24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“teenager”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entered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the American language.</a:t>
            </a:r>
          </a:p>
          <a:p>
            <a:pPr>
              <a:buFontTx/>
              <a:buNone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1956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13 mil. teens with $7 bil. to spend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a year.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31950" y="3148013"/>
            <a:ext cx="7924800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1951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“race music”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“ROCK ‘N ROLL”</a:t>
            </a:r>
          </a:p>
        </p:txBody>
      </p:sp>
      <p:pic>
        <p:nvPicPr>
          <p:cNvPr id="36869" name="Picture 5" descr="ElvisPelvis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4451350" y="3784600"/>
            <a:ext cx="2255838" cy="2768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155950" y="6607175"/>
            <a:ext cx="4984750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Elvis Presley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“The King”</a:t>
            </a:r>
          </a:p>
        </p:txBody>
      </p:sp>
    </p:spTree>
  </p:cSld>
  <p:clrMapOvr>
    <a:masterClrMapping/>
  </p:clrMapOvr>
  <p:transition>
    <p:sndAc>
      <p:stSnd>
        <p:snd r:embed="rId3" name="Heartbreak Hotel-Elvi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2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8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8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317750" y="152400"/>
            <a:ext cx="6864350" cy="12192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7</a:t>
            </a:r>
            <a:r>
              <a:rPr lang="en-US" sz="41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.  Teen Culture</a:t>
            </a:r>
            <a:endParaRPr lang="en-US" sz="62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546350" y="1371600"/>
            <a:ext cx="6400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23" tIns="48511" rIns="97023" bIns="48511"/>
          <a:lstStyle/>
          <a:p>
            <a:pPr marL="385763" indent="-385763" algn="ctr" defTabSz="1028700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“Juvenile Delinquency”   </a:t>
            </a:r>
            <a:r>
              <a:rPr lang="en-US" sz="32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???</a:t>
            </a:r>
          </a:p>
        </p:txBody>
      </p:sp>
      <p:pic>
        <p:nvPicPr>
          <p:cNvPr id="37897" name="Picture 9" descr="WildOne-Brando-19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88" y="3282950"/>
            <a:ext cx="1949450" cy="2609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7898" name="Picture 10" descr="RebelWithoutACau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538" y="3282950"/>
            <a:ext cx="1776412" cy="26003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317750" y="6026150"/>
            <a:ext cx="2762250" cy="106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Marlon Brando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</a:t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Wild One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(1953)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72200" y="6000750"/>
            <a:ext cx="2900363" cy="106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James Dean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</a:t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ebel Without a Cause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(1955)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089150" y="2057400"/>
            <a:ext cx="7162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1951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7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J. D. Salinger’s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7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Catcher in the Rye</a:t>
            </a:r>
            <a:endParaRPr lang="en-US" sz="27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tor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utoUpdateAnimBg="0"/>
      <p:bldP spid="37900" grpId="0" autoUpdateAnimBg="0"/>
      <p:bldP spid="37901" grpId="0" autoUpdateAnimBg="0"/>
      <p:bldP spid="3790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/>
          </p:nvPr>
        </p:nvSpPr>
        <p:spPr bwMode="auto">
          <a:xfrm>
            <a:off x="2393950" y="152400"/>
            <a:ext cx="6705600" cy="9906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1</a:t>
            </a:r>
            <a:r>
              <a:rPr lang="en-US" sz="41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.  Baby Boom</a:t>
            </a:r>
            <a:endParaRPr lang="en-US" sz="5000" b="1">
              <a:solidFill>
                <a:srgbClr val="8FABE3"/>
              </a:solidFill>
              <a:latin typeface="Enviro" pitchFamily="82" charset="0"/>
            </a:endParaRPr>
          </a:p>
        </p:txBody>
      </p:sp>
      <p:pic>
        <p:nvPicPr>
          <p:cNvPr id="12292" name="Picture 4" descr="USBirthrateChart"/>
          <p:cNvPicPr>
            <a:picLocks noChangeAspect="1" noChangeArrowheads="1"/>
          </p:cNvPicPr>
          <p:nvPr/>
        </p:nvPicPr>
        <p:blipFill>
          <a:blip r:embed="rId3" cstate="print">
            <a:lum bright="-24000" contrast="84000"/>
          </a:blip>
          <a:srcRect t="2609"/>
          <a:stretch>
            <a:fillRect/>
          </a:stretch>
        </p:blipFill>
        <p:spPr bwMode="auto">
          <a:xfrm>
            <a:off x="2851150" y="2971800"/>
            <a:ext cx="5638800" cy="3319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65350" y="1385888"/>
            <a:ext cx="7086600" cy="1325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eaLnBrk="0" hangingPunct="0"/>
            <a:r>
              <a:rPr lang="en-US" sz="2700" b="1" i="1">
                <a:solidFill>
                  <a:srgbClr val="FF7B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seems to me that every other young housewife I see is pregnant.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-- British visitor to America, 1958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89150" y="6491288"/>
            <a:ext cx="73469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 baby born every 7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165350" y="0"/>
            <a:ext cx="7016750" cy="914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7</a:t>
            </a:r>
            <a:r>
              <a:rPr lang="en-US" sz="4100" b="1">
                <a:solidFill>
                  <a:srgbClr val="8FABE3"/>
                </a:solidFill>
                <a:latin typeface="Enviro" pitchFamily="82" charset="0"/>
              </a:rPr>
              <a:t>C</a:t>
            </a: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.  Teen Culture</a:t>
            </a:r>
            <a:endParaRPr lang="en-US" sz="62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057400" y="1219200"/>
            <a:ext cx="7346950" cy="304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 2" pitchFamily="18" charset="2"/>
              <a:buNone/>
            </a:pPr>
            <a:r>
              <a:rPr lang="en-US" sz="32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“Beat” Generation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marL="1371600" lvl="2" indent="-457200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f"/>
            </a:pP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Jack Kerouac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7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 The Road</a:t>
            </a:r>
          </a:p>
          <a:p>
            <a:pPr marL="1371600" lvl="2" indent="-457200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f"/>
            </a:pP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Allen Ginsberg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poem, “Howl”</a:t>
            </a:r>
          </a:p>
          <a:p>
            <a:pPr marL="1371600" lvl="2" indent="-457200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f"/>
            </a:pP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Neal Cassady</a:t>
            </a:r>
          </a:p>
          <a:p>
            <a:pPr marL="1371600" lvl="2" indent="-457200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f"/>
            </a:pP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S. Burroughs </a:t>
            </a:r>
            <a:endParaRPr lang="en-US" sz="27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3200" name="Picture 16" descr="MaynardGKrebs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406900" y="4495800"/>
            <a:ext cx="2254250" cy="2514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2241550" y="5272088"/>
            <a:ext cx="18732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“Beatnik”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6813550" y="5272088"/>
            <a:ext cx="25923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“Clean” 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 autoUpdateAnimBg="0"/>
      <p:bldP spid="93201" grpId="0" autoUpdateAnimBg="0"/>
      <p:bldP spid="9320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393950" y="304800"/>
            <a:ext cx="6553200" cy="12192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800" b="1">
                <a:solidFill>
                  <a:srgbClr val="8FABE3"/>
                </a:solidFill>
                <a:latin typeface="Enviro" pitchFamily="82" charset="0"/>
              </a:rPr>
              <a:t>7</a:t>
            </a:r>
            <a:r>
              <a:rPr lang="en-US" sz="4500" b="1">
                <a:solidFill>
                  <a:srgbClr val="8FABE3"/>
                </a:solidFill>
                <a:latin typeface="Enviro" pitchFamily="82" charset="0"/>
              </a:rPr>
              <a:t>D</a:t>
            </a:r>
            <a:r>
              <a:rPr lang="en-US" sz="6800" b="1">
                <a:solidFill>
                  <a:srgbClr val="8FABE3"/>
                </a:solidFill>
                <a:latin typeface="Enviro" pitchFamily="82" charset="0"/>
              </a:rPr>
              <a:t>.  Teen Culture</a:t>
            </a:r>
            <a:endParaRPr lang="en-US" sz="680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828800" y="2101850"/>
            <a:ext cx="7575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Behavioral Rules of the 1950s: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165350" y="2819400"/>
            <a:ext cx="7239000" cy="326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marL="1036638" lvl="1" indent="-579438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U"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Obey Authority.</a:t>
            </a:r>
          </a:p>
          <a:p>
            <a:pPr marL="1036638" lvl="1" indent="-579438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U"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Control Your Emotions.</a:t>
            </a:r>
          </a:p>
          <a:p>
            <a:pPr marL="1036638" lvl="1" indent="-579438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U"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Don’t Make Waves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Fit in 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with the Group.</a:t>
            </a:r>
          </a:p>
          <a:p>
            <a:pPr marL="1036638" lvl="1" indent="-579438" eaLnBrk="0" hangingPunct="0">
              <a:spcBef>
                <a:spcPct val="50000"/>
              </a:spcBef>
              <a:buClr>
                <a:schemeClr val="hlink"/>
              </a:buClr>
              <a:buSzPct val="90000"/>
              <a:buFont typeface="Nifty 50's Icons 1 JL" pitchFamily="34" charset="0"/>
              <a:buChar char="U"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Don’t Even Think About Sex!!!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utoUpdateAnimBg="0"/>
      <p:bldP spid="952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89150" y="76200"/>
            <a:ext cx="7099300" cy="9906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8</a:t>
            </a:r>
            <a:r>
              <a:rPr lang="en-US" sz="41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.  Religious Revival</a:t>
            </a:r>
          </a:p>
        </p:txBody>
      </p:sp>
      <p:sp>
        <p:nvSpPr>
          <p:cNvPr id="41987" name="Rectangle 3"/>
          <p:cNvSpPr>
            <a:spLocks noChangeArrowheads="1"/>
          </p:cNvSpPr>
          <p:nvPr>
            <p:ph idx="1"/>
          </p:nvPr>
        </p:nvSpPr>
        <p:spPr bwMode="auto">
          <a:xfrm>
            <a:off x="1631950" y="1447800"/>
            <a:ext cx="772795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3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Today in the U. S., the Christian faith is back in the center of things.</a:t>
            </a:r>
            <a:r>
              <a:rPr lang="en-US" sz="23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-- </a:t>
            </a:r>
            <a:r>
              <a:rPr lang="en-US" sz="23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Time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1954</a:t>
            </a:r>
            <a:endParaRPr lang="en-US" sz="2300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089150" y="2687638"/>
            <a:ext cx="75755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Church membership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1940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64,000,000</a:t>
            </a:r>
            <a:b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1960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114,000,000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087563" y="3863975"/>
            <a:ext cx="7392987" cy="299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Television Preachers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 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 Catholic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Bishop Fulton J. Sheen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“Life is </a:t>
            </a:r>
            <a:b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Worth Living”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Methodist Minister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Norman Vincent Peale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US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Power of Positive Thinking</a:t>
            </a:r>
            <a:endParaRPr lang="en-US" sz="2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969963" eaLnBrk="0" hangingPunct="0">
              <a:spcBef>
                <a:spcPct val="50000"/>
              </a:spcBef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Reverend Billy Graham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ecumenical message;</a:t>
            </a:r>
            <a:b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warned against the evils of Communism.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9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12950" y="152400"/>
            <a:ext cx="7169150" cy="9223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8B.  Religious Revival</a:t>
            </a:r>
          </a:p>
        </p:txBody>
      </p:sp>
      <p:pic>
        <p:nvPicPr>
          <p:cNvPr id="43013" name="Picture 5" descr="BenHur_1959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7423150" y="2112963"/>
            <a:ext cx="1808163" cy="2809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936750" y="1219200"/>
            <a:ext cx="7543800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9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Hollywood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 apex of the biblical epics.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317750" y="6172200"/>
            <a:ext cx="68580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5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It’s un-American to be un-religious!</a:t>
            </a:r>
            <a: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b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-- </a:t>
            </a: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Christian Century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1954</a:t>
            </a:r>
            <a:endParaRPr lang="en-US" sz="25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3017" name="Picture 9" descr="TenCommandments_1956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>
            <a:off x="4699000" y="2112963"/>
            <a:ext cx="1758950" cy="2844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3018" name="Picture 10" descr="TheRobe_1953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2184400" y="2112963"/>
            <a:ext cx="1581150" cy="2790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800225" y="5202238"/>
            <a:ext cx="7527925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Robe       The Ten Commandments     Ben Hur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1953                    1956                 1959</a:t>
            </a:r>
            <a:endParaRPr lang="en-US" sz="21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10COmmandements-Moses-LedOutOfBond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utoUpdateAnimBg="0"/>
      <p:bldP spid="43016" grpId="0" autoUpdateAnimBg="0"/>
      <p:bldP spid="430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12950" y="76200"/>
            <a:ext cx="7331075" cy="6937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600" b="1">
                <a:solidFill>
                  <a:srgbClr val="8FABE3"/>
                </a:solidFill>
                <a:latin typeface="Enviro" pitchFamily="82" charset="0"/>
              </a:rPr>
              <a:t>9</a:t>
            </a:r>
            <a:r>
              <a:rPr lang="en-US" sz="29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4600" b="1">
                <a:solidFill>
                  <a:srgbClr val="8FABE3"/>
                </a:solidFill>
                <a:latin typeface="Enviro" pitchFamily="82" charset="0"/>
              </a:rPr>
              <a:t>.  Well-Defined Gender Roles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936750" y="1219200"/>
            <a:ext cx="6324600" cy="223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ideal modern woman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married, cooked and 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cared for her family, and kept herself busy by joining the local PTA and leading a troop of Campfire Girls.  She entertained guests in her family’s suburban house and worked out on the trampoline to keep her size 12 figure.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-- 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Life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1956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4041" name="Picture 9" descr="Marilyn Monr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066800"/>
            <a:ext cx="1260475" cy="20923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8105775" y="3200400"/>
            <a:ext cx="13747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Marilyn</a:t>
            </a:r>
            <a:b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Monroe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012950" y="3962400"/>
            <a:ext cx="75438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ideal 1950s man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the provider, protector, 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the boss of the house.   -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Life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1955</a:t>
            </a:r>
            <a:endParaRPr lang="en-US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613150" y="5257800"/>
            <a:ext cx="5867400" cy="15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 2" pitchFamily="18" charset="2"/>
              <a:buNone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1956 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William H. Whyte, Jr. 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b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Organization Man</a:t>
            </a:r>
            <a:endParaRPr lang="en-US" sz="21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1431925" lvl="2" indent="-461963" defTabSz="969963" eaLnBrk="0" hangingPunct="0">
              <a:spcBef>
                <a:spcPct val="50000"/>
              </a:spcBef>
              <a:buClr>
                <a:schemeClr val="hlink"/>
              </a:buClr>
              <a:buSzPct val="110000"/>
              <a:buFont typeface="Carr Government" pitchFamily="82" charset="0"/>
              <a:buChar char="A"/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middle-class, white suburban </a:t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male is the ideal.</a:t>
            </a:r>
            <a:endParaRPr lang="en-US" sz="2100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2166938" y="3657600"/>
            <a:ext cx="5865812" cy="0"/>
          </a:xfrm>
          <a:prstGeom prst="line">
            <a:avLst/>
          </a:prstGeom>
          <a:noFill/>
          <a:ln w="28575">
            <a:solidFill>
              <a:srgbClr val="FF559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9" name="Picture 17" descr="ManInGrayFlannelSuit"/>
          <p:cNvPicPr>
            <a:picLocks noChangeAspect="1" noChangeArrowheads="1"/>
          </p:cNvPicPr>
          <p:nvPr/>
        </p:nvPicPr>
        <p:blipFill>
          <a:blip r:embed="rId4" cstate="print"/>
          <a:srcRect t="20210"/>
          <a:stretch>
            <a:fillRect/>
          </a:stretch>
        </p:blipFill>
        <p:spPr bwMode="auto">
          <a:xfrm>
            <a:off x="2089150" y="4876800"/>
            <a:ext cx="1476375" cy="213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43" grpId="0" autoUpdateAnimBg="0"/>
      <p:bldP spid="44046" grpId="0" autoUpdateAnimBg="0"/>
      <p:bldP spid="44047" grpId="0" autoUpdateAnimBg="0"/>
      <p:bldP spid="440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84350" y="152400"/>
            <a:ext cx="7880350" cy="10668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9</a:t>
            </a:r>
            <a:r>
              <a:rPr lang="en-US" sz="33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.  Well-Defined Gender Roles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936750" y="1074738"/>
            <a:ext cx="7391400" cy="2506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3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Changing Sexual Behavior</a:t>
            </a: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  <a: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Alfred Kinsey:</a:t>
            </a:r>
            <a:b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1948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Sexual Behavior in the Human</a:t>
            </a:r>
            <a:b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Male</a:t>
            </a:r>
            <a:b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1953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Sexual Behavior in the Human </a:t>
            </a:r>
            <a:b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Female</a:t>
            </a:r>
            <a:endParaRPr lang="en-US" sz="25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622550" y="3581400"/>
            <a:ext cx="6248400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marL="457200" indent="-457200" defTabSz="969963" eaLnBrk="0" hangingPunct="0">
              <a:spcBef>
                <a:spcPct val="50000"/>
              </a:spcBef>
              <a:buClr>
                <a:schemeClr val="hlink"/>
              </a:buClr>
              <a:buSzPct val="125000"/>
              <a:buFont typeface="4YEOVAL" pitchFamily="2" charset="0"/>
              <a:buChar char="v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Premarital sex was common.</a:t>
            </a:r>
          </a:p>
          <a:p>
            <a:pPr marL="457200" indent="-457200" defTabSz="969963" eaLnBrk="0" hangingPunct="0">
              <a:spcBef>
                <a:spcPct val="50000"/>
              </a:spcBef>
              <a:buClr>
                <a:schemeClr val="hlink"/>
              </a:buClr>
              <a:buSzPct val="125000"/>
              <a:buFont typeface="4YEOVAL" pitchFamily="2" charset="0"/>
              <a:buChar char="v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Extramarital affairs were frequent 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among married couples.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936750" y="5311775"/>
            <a:ext cx="7651750" cy="162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Kinsey’s results are an assault on the family </a:t>
            </a:r>
            <a:br>
              <a:rPr lang="en-US" sz="25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 a basic unit of society, a negation of moral law, and a celebration of licentiousness.</a:t>
            </a: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-- </a:t>
            </a: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Life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early 1950s</a:t>
            </a:r>
            <a:endParaRPr lang="en-US" sz="2900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63" grpId="0" autoUpdateAnimBg="0"/>
      <p:bldP spid="49164" grpId="0" autoUpdateAnimBg="0"/>
      <p:bldP spid="4916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ph/>
          </p:nvPr>
        </p:nvSpPr>
        <p:spPr bwMode="auto">
          <a:xfrm>
            <a:off x="1860550" y="304800"/>
            <a:ext cx="7804150" cy="914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10A.  Progress Through Science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012950" y="1524000"/>
            <a:ext cx="7391400" cy="5227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1951 --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IBM Mainframe Computer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1952 --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Hydrogen Bomb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Test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1953 --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Structure Discovered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1954 --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Salk Vaccine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Tested for Polio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1957 -- First Commercial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 S. Nuclear</a:t>
            </a:r>
            <a:b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Power Plant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1958 --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NASA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Created</a:t>
            </a:r>
          </a:p>
          <a:p>
            <a:pPr defTabSz="969963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1959 -- Press Conference of the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7</a:t>
            </a:r>
            <a:b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American Astronauts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ph sz="half" idx="1"/>
          </p:nvPr>
        </p:nvSpPr>
        <p:spPr bwMode="auto">
          <a:xfrm>
            <a:off x="1479550" y="228600"/>
            <a:ext cx="8032750" cy="8080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	</a:t>
            </a:r>
            <a:r>
              <a:rPr lang="en-US" sz="4600" b="1">
                <a:solidFill>
                  <a:srgbClr val="8FABE3"/>
                </a:solidFill>
                <a:latin typeface="Enviro" pitchFamily="82" charset="0"/>
              </a:rPr>
              <a:t>10</a:t>
            </a:r>
            <a:r>
              <a:rPr lang="en-US" sz="29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4600" b="1">
                <a:solidFill>
                  <a:srgbClr val="8FABE3"/>
                </a:solidFill>
                <a:latin typeface="Enviro" pitchFamily="82" charset="0"/>
              </a:rPr>
              <a:t>.  Progress Through Science</a:t>
            </a:r>
            <a:endParaRPr lang="en-US" sz="38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89150" y="1524000"/>
            <a:ext cx="7239000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 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Russians launch </a:t>
            </a:r>
            <a:r>
              <a:rPr lang="en-US" sz="2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SPUTNIK I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55950" y="6089650"/>
            <a:ext cx="51054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1958 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National Defense </a:t>
            </a:r>
            <a:br>
              <a:rPr lang="en-US" sz="2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Education Act</a:t>
            </a:r>
          </a:p>
        </p:txBody>
      </p:sp>
      <p:pic>
        <p:nvPicPr>
          <p:cNvPr id="50181" name="Picture 5" descr="SputnikHeadline"/>
          <p:cNvPicPr>
            <a:picLocks noChangeAspect="1" noChangeArrowheads="1"/>
          </p:cNvPicPr>
          <p:nvPr/>
        </p:nvPicPr>
        <p:blipFill>
          <a:blip r:embed="rId3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3286125" y="2438400"/>
            <a:ext cx="4670425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0184" name="Picture 8" descr="Sputnik 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4375150" y="3962400"/>
            <a:ext cx="2514600" cy="17494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098 -0.60026 C -0.54995 -0.59896 -0.52892 -0.59787 -0.50789 -0.59614 C -0.46746 -0.59288 -0.38646 -0.58572 -0.38646 -0.58572 C -0.34883 -0.57574 -0.31252 -0.56272 -0.27604 -0.54818 C -0.17072 -0.55425 -0.06605 -0.56424 0.03944 -0.56901 C 0.06836 -0.56771 0.09727 -0.56771 0.12619 -0.56489 C 0.15675 -0.56207 0.18321 -0.53516 0.21295 -0.52734 C 0.23891 -0.5204 0.26553 -0.52018 0.29182 -0.51693 C 0.29609 -0.51562 0.30036 -0.51476 0.30447 -0.5128 C 0.31449 -0.5076 0.31696 -0.49783 0.32813 -0.49197 C 0.33388 -0.48047 0.34423 -0.4707 0.35179 -0.46072 C 0.35393 -0.45356 0.35984 -0.4477 0.35968 -0.4401 C 0.35886 -0.41189 0.3674 -0.35612 0.34391 -0.33594 C 0.33963 -0.32726 0.3347 -0.32075 0.32813 -0.3151 C 0.32254 -0.3036 0.32813 -0.31228 0.31712 -0.30447 C 0.31269 -0.30165 0.30447 -0.29405 0.30447 -0.29405 C 0.29872 -0.28255 0.29001 -0.27799 0.28081 -0.27322 C 0.27982 -0.27127 0.2795 -0.26779 0.27769 -0.26693 C 0.26766 -0.26172 0.25649 -0.26063 0.24614 -0.25673 C 0.17664 -0.2589 0.10993 -0.26845 0.04108 -0.27127 C -0.34111 -0.28559 -0.05948 -0.27105 -0.2555 -0.28168 C -0.30282 -0.28841 -0.35015 -0.29253 -0.39747 -0.29818 C -0.4116 -0.29687 -0.42606 -0.29731 -0.44002 -0.29405 C -0.45366 -0.29123 -0.46401 -0.27973 -0.47634 -0.27322 C -0.48225 -0.26172 -0.47782 -0.26845 -0.49211 -0.25673 C -0.49836 -0.2513 -0.50789 -0.23589 -0.50789 -0.23589 C -0.51183 -0.22244 -0.51594 -0.21463 -0.52366 -0.20443 C -0.52727 -0.19206 -0.53138 -0.18164 -0.53467 -0.16905 C -0.53713 -0.15994 -0.54256 -0.14214 -0.54256 -0.14214 C -0.54584 -0.10959 -0.55307 -0.07422 -0.53943 -0.04405 C -0.53845 -0.03711 -0.53828 -0.02973 -0.53631 -0.02322 C -0.5345 -0.01736 -0.53122 -0.01194 -0.52842 -0.00673 C -0.51265 0.02474 -0.4931 0.04254 -0.46533 0.04948 C -0.45383 0.06467 -0.46681 0.04991 -0.4369 0.06011 C -0.43395 0.0612 -0.43197 0.0651 -0.42902 0.06641 C -0.42392 0.06858 -0.4185 0.06901 -0.41324 0.07031 C -0.38399 0.09375 -0.28491 0.07747 -0.26815 0.07682 C -0.2072 0.06966 -0.14673 0.05708 -0.08676 0.04145 C -0.07377 0.03082 -0.05734 0.02517 -0.04256 0.02062 C -0.03631 0.00781 -0.04305 0.01845 -0.02678 0.0102 C -0.02399 0.00846 -0.02185 0.00499 -0.01889 0.00391 C -0.01281 0.00152 -4.13079E-6 -0.00022 -4.13079E-6 -0.00022 " pathEditMode="relative" ptsTypes="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>
            <p:ph/>
          </p:nvPr>
        </p:nvSpPr>
        <p:spPr bwMode="auto">
          <a:xfrm>
            <a:off x="1479550" y="228600"/>
            <a:ext cx="8001000" cy="914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	</a:t>
            </a:r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10</a:t>
            </a:r>
            <a:r>
              <a:rPr lang="en-US" sz="3300" b="1">
                <a:solidFill>
                  <a:srgbClr val="8FABE3"/>
                </a:solidFill>
                <a:latin typeface="Enviro" pitchFamily="82" charset="0"/>
              </a:rPr>
              <a:t>C</a:t>
            </a:r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.  Progress Through Science</a:t>
            </a:r>
            <a:endParaRPr lang="en-US" sz="42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651000" y="1295400"/>
            <a:ext cx="8134350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UFO Sightings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skyrocketed in the 1950s.</a:t>
            </a:r>
          </a:p>
        </p:txBody>
      </p:sp>
      <p:pic>
        <p:nvPicPr>
          <p:cNvPr id="56328" name="Picture 8" descr="ForbiddenPlanet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1881188" y="2438400"/>
            <a:ext cx="2265362" cy="31432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6329" name="Picture 9" descr="InvadersFromMars_MoviePoster"/>
          <p:cNvPicPr>
            <a:picLocks noChangeAspect="1" noChangeArrowheads="1"/>
          </p:cNvPicPr>
          <p:nvPr/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338638" y="2438400"/>
            <a:ext cx="2093912" cy="3087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6330" name="Picture 10" descr="WarOfTheWorlds_19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1775" y="2438400"/>
            <a:ext cx="2898775" cy="2200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581775" y="4800600"/>
            <a:ext cx="2817813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5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 of the Worlds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936750" y="6019800"/>
            <a:ext cx="74676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Hollywood used aliens as a metaphor 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whom </a:t>
            </a:r>
            <a:r>
              <a:rPr lang="en-US" sz="28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autoUpdateAnimBg="0"/>
      <p:bldP spid="56331" grpId="0" autoUpdateAnimBg="0"/>
      <p:bldP spid="5633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>
            <p:ph/>
          </p:nvPr>
        </p:nvSpPr>
        <p:spPr bwMode="auto">
          <a:xfrm>
            <a:off x="1327150" y="0"/>
            <a:ext cx="8108950" cy="914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10</a:t>
            </a:r>
            <a:r>
              <a:rPr lang="en-US" sz="3300" b="1">
                <a:solidFill>
                  <a:srgbClr val="8FABE3"/>
                </a:solidFill>
                <a:latin typeface="Enviro" pitchFamily="82" charset="0"/>
              </a:rPr>
              <a:t>D</a:t>
            </a:r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.  Progress Through Science</a:t>
            </a:r>
            <a:endParaRPr lang="en-US" sz="42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12950" y="1143000"/>
            <a:ext cx="451008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Atomic Anxieties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marL="914400" lvl="1" indent="-428625" defTabSz="969963" eaLnBrk="0" hangingPunct="0">
              <a:spcBef>
                <a:spcPct val="50000"/>
              </a:spcBef>
              <a:buClr>
                <a:schemeClr val="hlink"/>
              </a:buClr>
              <a:buSzPct val="110000"/>
              <a:buFont typeface="PressWriter Symbols" pitchFamily="2" charset="2"/>
              <a:buChar char="à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“Duck-and-Cover 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Generation”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pic>
        <p:nvPicPr>
          <p:cNvPr id="52232" name="Picture 8" descr="AirRaidShelter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240213" y="4876800"/>
            <a:ext cx="2497137" cy="21224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012950" y="2835275"/>
            <a:ext cx="7391400" cy="1873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PressWriter Symbols" pitchFamily="2" charset="2"/>
              <a:buNone/>
            </a:pPr>
            <a:r>
              <a:rPr lang="en-US" sz="2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Atomic Testing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marL="914400" lvl="1" indent="-428625" defTabSz="969963" eaLnBrk="0" hangingPunct="0">
              <a:spcBef>
                <a:spcPct val="50000"/>
              </a:spcBef>
              <a:buClr>
                <a:schemeClr val="hlink"/>
              </a:buClr>
              <a:buSzPct val="110000"/>
              <a:buFont typeface="PressWriter Symbols" pitchFamily="2" charset="2"/>
              <a:buChar char="à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1946-1962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U. S. exploded 217 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nuclear weapons over the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Pacific and in Nevada.</a:t>
            </a:r>
            <a:endParaRPr lang="en-US" sz="2500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2234" name="Picture 10" descr="fallout_shelter_si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1550" y="4648200"/>
            <a:ext cx="1422400" cy="1951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52236" name="Picture 12" descr="Duck_and_Cover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6508750" y="1066800"/>
            <a:ext cx="2438400" cy="1981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2237" name="Picture 13" descr="Godzilla_19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1413" y="4922838"/>
            <a:ext cx="1608137" cy="2163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3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ren1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o6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/>
          </p:nvPr>
        </p:nvSpPr>
        <p:spPr bwMode="auto">
          <a:xfrm>
            <a:off x="2546350" y="228600"/>
            <a:ext cx="6392863" cy="11430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1</a:t>
            </a:r>
            <a:r>
              <a:rPr lang="en-US" sz="41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.  Baby Boom</a:t>
            </a:r>
            <a:endParaRPr lang="en-US" sz="4100" b="1">
              <a:solidFill>
                <a:srgbClr val="8FABE3"/>
              </a:solidFill>
              <a:latin typeface="Enviro" pitchFamily="82" charset="0"/>
            </a:endParaRPr>
          </a:p>
        </p:txBody>
      </p:sp>
      <p:pic>
        <p:nvPicPr>
          <p:cNvPr id="38916" name="Picture 4" descr="DrSpockWithAndersonQuintuplets"/>
          <p:cNvPicPr>
            <a:picLocks noChangeAspect="1" noChangeArrowheads="1"/>
          </p:cNvPicPr>
          <p:nvPr/>
        </p:nvPicPr>
        <p:blipFill>
          <a:blip r:embed="rId3" cstate="print"/>
          <a:srcRect t="3117"/>
          <a:stretch>
            <a:fillRect/>
          </a:stretch>
        </p:blipFill>
        <p:spPr bwMode="auto">
          <a:xfrm>
            <a:off x="2012950" y="1752600"/>
            <a:ext cx="3048000" cy="243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17" name="Picture 5" descr="SchoolEnrollmentChart"/>
          <p:cNvPicPr>
            <a:picLocks noChangeAspect="1" noChangeArrowheads="1"/>
          </p:cNvPicPr>
          <p:nvPr/>
        </p:nvPicPr>
        <p:blipFill>
          <a:blip r:embed="rId4" cstate="print">
            <a:lum bright="-12000" contrast="6000"/>
          </a:blip>
          <a:srcRect l="2942" t="2582" r="2942" b="16347"/>
          <a:stretch>
            <a:fillRect/>
          </a:stretch>
        </p:blipFill>
        <p:spPr bwMode="auto">
          <a:xfrm>
            <a:off x="5289550" y="3200400"/>
            <a:ext cx="418782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08150" y="4343400"/>
            <a:ext cx="3657600" cy="1241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500" b="1">
                <a:solidFill>
                  <a:srgbClr val="FF7B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Dr. Benjamin Spock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the Anderson Quintuplets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/>
          </p:nvPr>
        </p:nvSpPr>
        <p:spPr bwMode="auto">
          <a:xfrm>
            <a:off x="1403350" y="152400"/>
            <a:ext cx="7848600" cy="9906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The 50s Come to a Close</a:t>
            </a:r>
            <a:endParaRPr lang="en-US" sz="46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003550" y="1295400"/>
            <a:ext cx="53340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1959 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Nixon-Khrushchev </a:t>
            </a:r>
            <a:b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</a:t>
            </a:r>
            <a:r>
              <a:rPr lang="en-US" sz="2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“Kitchen Debate”</a:t>
            </a:r>
          </a:p>
        </p:txBody>
      </p:sp>
      <p:pic>
        <p:nvPicPr>
          <p:cNvPr id="58376" name="Picture 8" descr="Kitchen_Deb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913" y="2514600"/>
            <a:ext cx="3703637" cy="26844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8377" name="Picture 9" descr="KitchenDeb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588" y="2565400"/>
            <a:ext cx="3382962" cy="269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936750" y="5638800"/>
            <a:ext cx="3019425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Cold War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-----&gt;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Tensions</a:t>
            </a:r>
          </a:p>
        </p:txBody>
      </p:sp>
      <p:pic>
        <p:nvPicPr>
          <p:cNvPr id="58379" name="Picture 11" descr="ABomb_Explo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6988" y="5472113"/>
            <a:ext cx="939800" cy="1081087"/>
          </a:xfrm>
          <a:prstGeom prst="rect">
            <a:avLst/>
          </a:prstGeom>
          <a:noFill/>
          <a:effectLst/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6249988" y="5654675"/>
            <a:ext cx="3200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&lt;-----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Technology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&amp; Affluence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utoUpdateAnimBg="0"/>
      <p:bldP spid="58378" grpId="0"/>
      <p:bldP spid="583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/>
          </p:nvPr>
        </p:nvSpPr>
        <p:spPr bwMode="auto">
          <a:xfrm>
            <a:off x="1555750" y="1143000"/>
            <a:ext cx="7796213" cy="5867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	       </a:t>
            </a:r>
            <a:r>
              <a:rPr lang="en-US" sz="27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postwar era witnessed tremendous economic growth and rising social contentment and conformity.  Yet in the midst of such increasing affluence and comfortable domesticity, social critics expressed a growing sense of unease with American culture in the 1950s.</a:t>
            </a:r>
            <a:br>
              <a:rPr lang="en-US" sz="27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700" b="1" i="1">
              <a:solidFill>
                <a:srgbClr val="FF55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Assess the validity of the above statement and explain how the decade of the 1950s laid the groundwork for the social and political turbulence of the 1960s.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03350" y="1524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Class Discussion Topic:</a:t>
            </a:r>
            <a:endParaRPr lang="en-US" sz="4600" b="1">
              <a:solidFill>
                <a:srgbClr val="8FABE3"/>
              </a:solidFill>
              <a:latin typeface="Enviro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sz="half" idx="1"/>
          </p:nvPr>
        </p:nvSpPr>
        <p:spPr bwMode="auto">
          <a:xfrm>
            <a:off x="2393950" y="76200"/>
            <a:ext cx="6889750" cy="9604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2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Suburban Living</a:t>
            </a:r>
            <a:endParaRPr lang="en-US" sz="46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393950" y="6515100"/>
            <a:ext cx="6629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$7,990 or $60/month with no down payment.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012950" y="1066800"/>
            <a:ext cx="7467600" cy="601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33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Levittown, L. I.: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“The American Dream”</a:t>
            </a:r>
          </a:p>
        </p:txBody>
      </p:sp>
      <p:pic>
        <p:nvPicPr>
          <p:cNvPr id="102404" name="Picture 4" descr="Levittown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003550" y="2819400"/>
            <a:ext cx="5334000" cy="35702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003550" y="1806575"/>
            <a:ext cx="54102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5" tIns="48512" rIns="97025" bIns="48512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1949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5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Levitt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produced 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150 houses per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8" grpId="0" autoUpdateAnimBg="0"/>
      <p:bldP spid="1024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>
            <p:ph/>
          </p:nvPr>
        </p:nvSpPr>
        <p:spPr bwMode="auto">
          <a:xfrm>
            <a:off x="2012950" y="152400"/>
            <a:ext cx="7315200" cy="13716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325" indent="-60325" algn="ctr">
              <a:buFontTx/>
              <a:buNone/>
            </a:pP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2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Suburban Living:</a:t>
            </a:r>
            <a:br>
              <a:rPr lang="en-US" sz="5600" b="1">
                <a:solidFill>
                  <a:srgbClr val="8FABE3"/>
                </a:solidFill>
                <a:latin typeface="Enviro" pitchFamily="82" charset="0"/>
              </a:rPr>
            </a:br>
            <a:r>
              <a:rPr lang="en-US" b="1">
                <a:solidFill>
                  <a:srgbClr val="8FABE3"/>
                </a:solidFill>
                <a:latin typeface="Enviro" pitchFamily="82" charset="0"/>
              </a:rPr>
              <a:t>The New “American Dream”</a:t>
            </a:r>
            <a:endParaRPr lang="en-US" sz="4600" b="1">
              <a:solidFill>
                <a:srgbClr val="8FABE3"/>
              </a:solidFill>
              <a:latin typeface="Enviro" pitchFamily="82" charset="0"/>
            </a:endParaRPr>
          </a:p>
        </p:txBody>
      </p:sp>
      <p:pic>
        <p:nvPicPr>
          <p:cNvPr id="291844" name="Picture 4" descr="LevittownFloorplan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5822950" y="1752600"/>
            <a:ext cx="3341688" cy="434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2089150" y="1882775"/>
            <a:ext cx="3657600" cy="390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  <a:buClr>
                <a:srgbClr val="FF7BB0"/>
              </a:buClr>
              <a:buSzPct val="95000"/>
              <a:buFont typeface="4YEOVAL" pitchFamily="2" charset="0"/>
              <a:buChar char="k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 story high</a:t>
            </a:r>
          </a:p>
          <a:p>
            <a:pPr defTabSz="969963" eaLnBrk="0" hangingPunct="0">
              <a:spcBef>
                <a:spcPct val="50000"/>
              </a:spcBef>
              <a:buClr>
                <a:srgbClr val="FF7BB0"/>
              </a:buClr>
              <a:buSzPct val="95000"/>
              <a:buFont typeface="4YEOVAL" pitchFamily="2" charset="0"/>
              <a:buChar char="k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12’x19’ living room</a:t>
            </a:r>
          </a:p>
          <a:p>
            <a:pPr defTabSz="969963" eaLnBrk="0" hangingPunct="0">
              <a:spcBef>
                <a:spcPct val="50000"/>
              </a:spcBef>
              <a:buClr>
                <a:srgbClr val="FF7BB0"/>
              </a:buClr>
              <a:buSzPct val="95000"/>
              <a:buFont typeface="4YEOVAL" pitchFamily="2" charset="0"/>
              <a:buChar char="k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 bedrooms</a:t>
            </a:r>
          </a:p>
          <a:p>
            <a:pPr defTabSz="969963" eaLnBrk="0" hangingPunct="0">
              <a:spcBef>
                <a:spcPct val="50000"/>
              </a:spcBef>
              <a:buClr>
                <a:srgbClr val="FF7BB0"/>
              </a:buClr>
              <a:buSzPct val="95000"/>
              <a:buFont typeface="4YEOVAL" pitchFamily="2" charset="0"/>
              <a:buChar char="k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tiled bathroom</a:t>
            </a:r>
          </a:p>
          <a:p>
            <a:pPr defTabSz="969963" eaLnBrk="0" hangingPunct="0">
              <a:spcBef>
                <a:spcPct val="50000"/>
              </a:spcBef>
              <a:buClr>
                <a:srgbClr val="FF7BB0"/>
              </a:buClr>
              <a:buSzPct val="95000"/>
              <a:buFont typeface="4YEOVAL" pitchFamily="2" charset="0"/>
              <a:buChar char="k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garage</a:t>
            </a:r>
          </a:p>
          <a:p>
            <a:pPr defTabSz="969963" eaLnBrk="0" hangingPunct="0">
              <a:spcBef>
                <a:spcPct val="50000"/>
              </a:spcBef>
              <a:buClr>
                <a:srgbClr val="FF7BB0"/>
              </a:buClr>
              <a:buSzPct val="95000"/>
              <a:buFont typeface="4YEOVAL" pitchFamily="2" charset="0"/>
              <a:buChar char="k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small backyard</a:t>
            </a:r>
          </a:p>
          <a:p>
            <a:pPr defTabSz="969963" eaLnBrk="0" hangingPunct="0">
              <a:spcBef>
                <a:spcPct val="50000"/>
              </a:spcBef>
              <a:buClr>
                <a:srgbClr val="FF7BB0"/>
              </a:buClr>
              <a:buSzPct val="95000"/>
              <a:buFont typeface="4YEOVAL" pitchFamily="2" charset="0"/>
              <a:buChar char="k"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front lawn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2470150" y="6248400"/>
            <a:ext cx="69437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defTabSz="969963"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1960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1/3 of the U. S. population in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the suburbs.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7" grpId="0"/>
      <p:bldP spid="2918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>
            <p:ph/>
          </p:nvPr>
        </p:nvSpPr>
        <p:spPr bwMode="auto">
          <a:xfrm>
            <a:off x="1784350" y="381000"/>
            <a:ext cx="7880350" cy="11430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2</a:t>
            </a:r>
            <a:r>
              <a:rPr lang="en-US" sz="41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6200" b="1">
                <a:solidFill>
                  <a:srgbClr val="8FABE3"/>
                </a:solidFill>
                <a:latin typeface="Enviro" pitchFamily="82" charset="0"/>
              </a:rPr>
              <a:t>. Suburban Living</a:t>
            </a:r>
            <a:endParaRPr lang="en-US" sz="50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012950" y="1828800"/>
            <a:ext cx="7467600" cy="471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/>
            <a:r>
              <a:rPr lang="en-US" sz="2500">
                <a:latin typeface="Univers" pitchFamily="34" charset="0"/>
              </a:rPr>
              <a:t/>
            </a:r>
            <a:br>
              <a:rPr lang="en-US" sz="2500">
                <a:latin typeface="Univers" pitchFamily="34" charset="0"/>
              </a:rPr>
            </a:b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SHIFTS IN POPULATION </a:t>
            </a:r>
            <a:b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DISTRIBUTION, </a:t>
            </a:r>
            <a:b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1940-1970</a:t>
            </a:r>
          </a:p>
          <a:p>
            <a:pPr defTabSz="969963" eaLnBrk="0" hangingPunct="0"/>
            <a:endParaRPr lang="en-US" sz="3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969963" eaLnBrk="0" hangingPunct="0"/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  </a:t>
            </a:r>
            <a:r>
              <a:rPr lang="en-US" sz="1900" b="1" u="sng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1940</a:t>
            </a:r>
            <a:r>
              <a:rPr lang="en-US" sz="1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</a:t>
            </a:r>
            <a:r>
              <a:rPr lang="en-US" sz="1900" b="1" u="sng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1950</a:t>
            </a:r>
            <a:r>
              <a:rPr lang="en-US" sz="1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</a:t>
            </a:r>
            <a:r>
              <a:rPr lang="en-US" sz="1900" b="1" u="sng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1960</a:t>
            </a:r>
            <a:r>
              <a:rPr lang="en-US" sz="19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</a:t>
            </a:r>
            <a:r>
              <a:rPr lang="en-US" sz="1900" b="1" u="sng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1970</a:t>
            </a:r>
          </a:p>
          <a:p>
            <a:pPr defTabSz="969963" eaLnBrk="0" hangingPunct="0"/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Central Cities	  31.6%       32.3%	   32.6%    32.0%</a:t>
            </a:r>
          </a:p>
          <a:p>
            <a:pPr defTabSz="969963" eaLnBrk="0" hangingPunct="0"/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Suburbs	           19.5%       23.8%	   30.7%    41.6%</a:t>
            </a:r>
          </a:p>
          <a:p>
            <a:pPr defTabSz="969963" eaLnBrk="0" hangingPunct="0"/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Rural Areas/	  48.9%       43.9%	   36.7%    26.4%</a:t>
            </a:r>
          </a:p>
          <a:p>
            <a:pPr defTabSz="969963" eaLnBrk="0" hangingPunct="0"/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Small Towns</a:t>
            </a:r>
          </a:p>
          <a:p>
            <a:pPr defTabSz="969963" eaLnBrk="0" hangingPunct="0"/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19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969963" eaLnBrk="0" hangingPunct="0"/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 S. Bureau of the Census.</a:t>
            </a:r>
            <a:endParaRPr lang="en-US" sz="29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/>
          </p:nvPr>
        </p:nvSpPr>
        <p:spPr bwMode="auto">
          <a:xfrm>
            <a:off x="1936750" y="144463"/>
            <a:ext cx="7467600" cy="1303337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5000" b="1">
                <a:solidFill>
                  <a:srgbClr val="8FABE3"/>
                </a:solidFill>
                <a:latin typeface="Enviro" pitchFamily="82" charset="0"/>
              </a:rPr>
              <a:t>2c. Suburban Living:</a:t>
            </a:r>
            <a:br>
              <a:rPr lang="en-US" sz="5000" b="1">
                <a:solidFill>
                  <a:srgbClr val="8FABE3"/>
                </a:solidFill>
                <a:latin typeface="Enviro" pitchFamily="82" charset="0"/>
              </a:rPr>
            </a:br>
            <a:r>
              <a:rPr lang="en-US" sz="3800" b="1">
                <a:solidFill>
                  <a:srgbClr val="8FABE3"/>
                </a:solidFill>
                <a:latin typeface="Enviro" pitchFamily="82" charset="0"/>
              </a:rPr>
              <a:t>The Typical TV Suburban Families</a:t>
            </a:r>
            <a:endParaRPr lang="en-US" sz="4200" b="1">
              <a:solidFill>
                <a:srgbClr val="8FABE3"/>
              </a:solidFill>
              <a:latin typeface="Enviro" pitchFamily="82" charset="0"/>
            </a:endParaRPr>
          </a:p>
        </p:txBody>
      </p:sp>
      <p:pic>
        <p:nvPicPr>
          <p:cNvPr id="23561" name="Picture 9" descr="DonnaReed-1958-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1981200"/>
            <a:ext cx="2362200" cy="160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562" name="Picture 10" descr="FatherKnowsBest"/>
          <p:cNvPicPr>
            <a:picLocks noChangeAspect="1" noChangeArrowheads="1"/>
          </p:cNvPicPr>
          <p:nvPr/>
        </p:nvPicPr>
        <p:blipFill>
          <a:blip r:embed="rId4" cstate="print"/>
          <a:srcRect b="2676"/>
          <a:stretch>
            <a:fillRect/>
          </a:stretch>
        </p:blipFill>
        <p:spPr bwMode="auto">
          <a:xfrm>
            <a:off x="2395538" y="4060825"/>
            <a:ext cx="2763837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563" name="Picture 11" descr="Beaver-1957-63"/>
          <p:cNvPicPr>
            <a:picLocks noChangeAspect="1" noChangeArrowheads="1"/>
          </p:cNvPicPr>
          <p:nvPr/>
        </p:nvPicPr>
        <p:blipFill>
          <a:blip r:embed="rId5" cstate="print"/>
          <a:srcRect r="2299" b="2263"/>
          <a:stretch>
            <a:fillRect/>
          </a:stretch>
        </p:blipFill>
        <p:spPr bwMode="auto">
          <a:xfrm>
            <a:off x="6016625" y="1927225"/>
            <a:ext cx="1711325" cy="219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564" name="Picture 12" descr="Ozzie&amp;Harriet-1952-66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6169025" y="4441825"/>
            <a:ext cx="3019425" cy="1757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222750" y="2286000"/>
            <a:ext cx="1676400" cy="106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Donna Reed Show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1958-1966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693025" y="2689225"/>
            <a:ext cx="1860550" cy="106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Leave It </a:t>
            </a:r>
            <a:br>
              <a:rPr lang="en-US" sz="21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Beaver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1957-1963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403475" y="6118225"/>
            <a:ext cx="2841625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 i="1" u="sng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Father</a:t>
            </a:r>
            <a:r>
              <a:rPr lang="en-US" sz="21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Knows Best</a:t>
            </a:r>
            <a: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1954-1958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819775" y="6346825"/>
            <a:ext cx="3736975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Ozzie &amp; Harriet Show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1952-1966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utoUpdateAnimBg="0"/>
      <p:bldP spid="23566" grpId="0" autoUpdateAnimBg="0"/>
      <p:bldP spid="23567" grpId="0" autoUpdateAnimBg="0"/>
      <p:bldP spid="235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/>
          </p:nvPr>
        </p:nvSpPr>
        <p:spPr bwMode="auto">
          <a:xfrm>
            <a:off x="2012950" y="76200"/>
            <a:ext cx="7169150" cy="8461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6000" b="1">
                <a:solidFill>
                  <a:srgbClr val="8FABE3"/>
                </a:solidFill>
                <a:latin typeface="Enviro" pitchFamily="82" charset="0"/>
              </a:rPr>
              <a:t>3a.  Consumerism</a:t>
            </a:r>
          </a:p>
        </p:txBody>
      </p:sp>
      <p:pic>
        <p:nvPicPr>
          <p:cNvPr id="22531" name="Picture 3" descr="ConcumerCreditChart"/>
          <p:cNvPicPr>
            <a:picLocks noChangeAspect="1" noChangeArrowheads="1"/>
          </p:cNvPicPr>
          <p:nvPr/>
        </p:nvPicPr>
        <p:blipFill>
          <a:blip r:embed="rId3" cstate="print">
            <a:lum bright="-18000" contrast="66000"/>
          </a:blip>
          <a:srcRect t="2692" b="3075"/>
          <a:stretch>
            <a:fillRect/>
          </a:stretch>
        </p:blipFill>
        <p:spPr bwMode="auto">
          <a:xfrm>
            <a:off x="2333625" y="2133600"/>
            <a:ext cx="6765925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89150" y="1295400"/>
            <a:ext cx="7169150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023" tIns="48511" rIns="97023" bIns="48511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1950 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Introduction of the Diner’s Card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41550" y="5381625"/>
            <a:ext cx="69342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36" rIns="9143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FF7B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babies were potential consumers who spearheaded a brand-new market for food, clothing, and shelter.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b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-- Life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 (May, 1958)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>
            <p:ph/>
          </p:nvPr>
        </p:nvSpPr>
        <p:spPr bwMode="auto">
          <a:xfrm>
            <a:off x="2089150" y="152400"/>
            <a:ext cx="7315200" cy="1150938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3</a:t>
            </a:r>
            <a:r>
              <a:rPr lang="en-US" sz="37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5600" b="1">
                <a:solidFill>
                  <a:srgbClr val="8FABE3"/>
                </a:solidFill>
                <a:latin typeface="Enviro" pitchFamily="82" charset="0"/>
              </a:rPr>
              <a:t>.  Consumerism</a:t>
            </a:r>
            <a:endParaRPr lang="en-US" sz="4600" b="1">
              <a:solidFill>
                <a:srgbClr val="8FABE3"/>
              </a:solidFill>
              <a:latin typeface="Enviro" pitchFamily="82" charset="0"/>
            </a:endParaRPr>
          </a:p>
        </p:txBody>
      </p:sp>
      <p:pic>
        <p:nvPicPr>
          <p:cNvPr id="107523" name="Picture 3" descr="IronCurtainLook-Life-195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2089150" y="1371600"/>
            <a:ext cx="2687638" cy="3225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7524" name="Picture 4" descr="TV_Ad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 l="2467" t="1666"/>
          <a:stretch>
            <a:fillRect/>
          </a:stretch>
        </p:blipFill>
        <p:spPr bwMode="auto">
          <a:xfrm>
            <a:off x="6565900" y="2316163"/>
            <a:ext cx="2914650" cy="43894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7525" name="Picture 5" descr="Tupperware"/>
          <p:cNvPicPr>
            <a:picLocks noChangeAspect="1" noChangeArrowheads="1"/>
          </p:cNvPicPr>
          <p:nvPr/>
        </p:nvPicPr>
        <p:blipFill>
          <a:blip r:embed="rId5" cstate="print"/>
          <a:srcRect r="8974"/>
          <a:stretch>
            <a:fillRect/>
          </a:stretch>
        </p:blipFill>
        <p:spPr bwMode="auto">
          <a:xfrm>
            <a:off x="4603750" y="3352800"/>
            <a:ext cx="1714500" cy="2667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7526" name="Picture 6" descr="TransistorRad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5350" y="5410200"/>
            <a:ext cx="2093913" cy="1206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50s</Template>
  <TotalTime>1560</TotalTime>
  <Words>785</Words>
  <Application>Microsoft Office PowerPoint</Application>
  <PresentationFormat>Custom</PresentationFormat>
  <Paragraphs>196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Times New Roman</vt:lpstr>
      <vt:lpstr>Arial</vt:lpstr>
      <vt:lpstr>Enviro</vt:lpstr>
      <vt:lpstr>Comic Sans MS</vt:lpstr>
      <vt:lpstr>Wingdings</vt:lpstr>
      <vt:lpstr>4YEOVAL</vt:lpstr>
      <vt:lpstr>Univers</vt:lpstr>
      <vt:lpstr>Cairo</vt:lpstr>
      <vt:lpstr>Wingdings 2</vt:lpstr>
      <vt:lpstr>Nifty 50's Icons 1 JL</vt:lpstr>
      <vt:lpstr>Carr Government</vt:lpstr>
      <vt:lpstr>Eras Demi ITC</vt:lpstr>
      <vt:lpstr>PressWriter Symbols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4A.  A Changing Workplace</vt:lpstr>
      <vt:lpstr>4B.  A Changing Workplace</vt:lpstr>
      <vt:lpstr>5A.  The Culture of the Car</vt:lpstr>
      <vt:lpstr>5B.  The Culture of the Car</vt:lpstr>
      <vt:lpstr>5C.  The Culture of the Car</vt:lpstr>
      <vt:lpstr>6A.  Television</vt:lpstr>
      <vt:lpstr>6B.  Television – The Western</vt:lpstr>
      <vt:lpstr>6C.  Television - Family Shows</vt:lpstr>
      <vt:lpstr>7A.  Teen Culture</vt:lpstr>
      <vt:lpstr>7B.  Teen Culture</vt:lpstr>
      <vt:lpstr>7C.  Teen Culture</vt:lpstr>
      <vt:lpstr>7D.  Teen Culture</vt:lpstr>
      <vt:lpstr>8A.  Religious Revival</vt:lpstr>
      <vt:lpstr>8B.  Religious Revival</vt:lpstr>
      <vt:lpstr>9A.  Well-Defined Gender Roles</vt:lpstr>
      <vt:lpstr>9B.  Well-Defined Gender Roles</vt:lpstr>
      <vt:lpstr>Slide 26</vt:lpstr>
      <vt:lpstr>Slide 27</vt:lpstr>
      <vt:lpstr>Slide 28</vt:lpstr>
      <vt:lpstr>Slide 29</vt:lpstr>
      <vt:lpstr>Slide 30</vt:lpstr>
      <vt:lpstr>Slide 31</vt:lpstr>
    </vt:vector>
  </TitlesOfParts>
  <Company>Horace Greeley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1950s</dc:title>
  <dc:creator>Susan M. Pojer</dc:creator>
  <cp:lastModifiedBy>kurt.wessler</cp:lastModifiedBy>
  <cp:revision>225</cp:revision>
  <cp:lastPrinted>2002-03-30T04:30:28Z</cp:lastPrinted>
  <dcterms:created xsi:type="dcterms:W3CDTF">2002-03-29T02:44:26Z</dcterms:created>
  <dcterms:modified xsi:type="dcterms:W3CDTF">2015-04-28T19:44:44Z</dcterms:modified>
</cp:coreProperties>
</file>