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activeX/activeX4.xml" ContentType="application/vnd.ms-office.activeX+xml"/>
  <Override PartName="/ppt/activeX/activeX5.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activeX/activeX1.xml" ContentType="application/vnd.ms-office.activeX+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58" r:id="rId9"/>
    <p:sldId id="256" r:id="rId10"/>
    <p:sldId id="257" r:id="rId11"/>
    <p:sldId id="259" r:id="rId12"/>
    <p:sldId id="261" r:id="rId13"/>
    <p:sldId id="260"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54" autoAdjust="0"/>
    <p:restoredTop sz="90929"/>
  </p:normalViewPr>
  <p:slideViewPr>
    <p:cSldViewPr>
      <p:cViewPr varScale="1">
        <p:scale>
          <a:sx n="35" d="100"/>
          <a:sy n="35" d="100"/>
        </p:scale>
        <p:origin x="-8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activeX/activeX5.xml><?xml version="1.0" encoding="utf-8"?>
<ax:ocx xmlns:ax="http://schemas.microsoft.com/office/2006/activeX" xmlns:r="http://schemas.openxmlformats.org/officeDocument/2006/relationships" ax:classid="{D27CDB6E-AE6D-11CF-96B8-444553540000}" ax:persistence="persistStorage" r:id="rId1"/>
</file>

<file path=ppt/activeX/activeX6.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F407DF-F19A-4469-B8B8-F14F86E2C82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E8855A-CB4D-484C-B022-BBE8556D5EC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F96B7-2F32-40A0-ACC6-EF87119128E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5E3268-1A5E-400B-A52D-2E391205A3D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765BBC-D440-408D-ADFE-C9A8C3E17DD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723017-E53F-47B4-914B-5937F616FD7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ABE32C2-A44D-4C93-8A6B-19B52B503DA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C997B19-81C4-41EA-8E65-BAA395F345D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5E3C78-9E95-4496-9279-31CB787AFF8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33886D-B8EE-440C-9A2B-D64CF0EFCF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7C18E5-D634-46D6-87CC-47A31392E1C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8A93881-25A8-4E7B-A56F-18C2AA1067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3.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4.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5.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6.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026"/>
          <p:cNvSpPr txBox="1">
            <a:spLocks noChangeArrowheads="1"/>
          </p:cNvSpPr>
          <p:nvPr/>
        </p:nvSpPr>
        <p:spPr bwMode="auto">
          <a:xfrm>
            <a:off x="5715000" y="1371600"/>
            <a:ext cx="2971800" cy="3717925"/>
          </a:xfrm>
          <a:prstGeom prst="rect">
            <a:avLst/>
          </a:prstGeom>
          <a:noFill/>
          <a:ln w="9525">
            <a:noFill/>
            <a:miter lim="800000"/>
            <a:headEnd/>
            <a:tailEnd/>
          </a:ln>
          <a:effectLst/>
        </p:spPr>
        <p:txBody>
          <a:bodyPr>
            <a:spAutoFit/>
          </a:bodyPr>
          <a:lstStyle/>
          <a:p>
            <a:pPr algn="ctr">
              <a:spcBef>
                <a:spcPct val="50000"/>
              </a:spcBef>
            </a:pPr>
            <a:r>
              <a:rPr lang="es-MX" sz="3200" b="1">
                <a:cs typeface="Arial" charset="0"/>
              </a:rPr>
              <a:t>The Earth and Its Peoples</a:t>
            </a:r>
          </a:p>
          <a:p>
            <a:pPr algn="ctr">
              <a:spcBef>
                <a:spcPct val="50000"/>
              </a:spcBef>
            </a:pPr>
            <a:r>
              <a:rPr lang="es-MX" sz="1800" b="1">
                <a:cs typeface="Arial" charset="0"/>
              </a:rPr>
              <a:t>3</a:t>
            </a:r>
            <a:r>
              <a:rPr lang="es-MX" sz="1800" b="1" baseline="30000">
                <a:cs typeface="Arial" charset="0"/>
              </a:rPr>
              <a:t>rd</a:t>
            </a:r>
            <a:r>
              <a:rPr lang="es-MX" sz="1800" b="1">
                <a:cs typeface="Arial" charset="0"/>
              </a:rPr>
              <a:t> edition</a:t>
            </a:r>
          </a:p>
          <a:p>
            <a:pPr algn="ctr">
              <a:spcBef>
                <a:spcPct val="50000"/>
              </a:spcBef>
            </a:pPr>
            <a:endParaRPr lang="es-MX" sz="1800">
              <a:cs typeface="Arial" charset="0"/>
            </a:endParaRPr>
          </a:p>
          <a:p>
            <a:pPr algn="ctr">
              <a:spcBef>
                <a:spcPct val="50000"/>
              </a:spcBef>
            </a:pPr>
            <a:r>
              <a:rPr lang="es-MX" b="1">
                <a:cs typeface="Arial" charset="0"/>
              </a:rPr>
              <a:t>Chapter 14</a:t>
            </a:r>
          </a:p>
          <a:p>
            <a:pPr algn="ctr">
              <a:spcBef>
                <a:spcPct val="50000"/>
              </a:spcBef>
            </a:pPr>
            <a:r>
              <a:rPr lang="en-US" b="1">
                <a:cs typeface="Arial" charset="0"/>
              </a:rPr>
              <a:t>Tropical Africa</a:t>
            </a:r>
            <a:br>
              <a:rPr lang="en-US" b="1">
                <a:cs typeface="Arial" charset="0"/>
              </a:rPr>
            </a:br>
            <a:r>
              <a:rPr lang="en-US" b="1">
                <a:cs typeface="Arial" charset="0"/>
              </a:rPr>
              <a:t>and Asia,</a:t>
            </a:r>
            <a:br>
              <a:rPr lang="en-US" b="1">
                <a:cs typeface="Arial" charset="0"/>
              </a:rPr>
            </a:br>
            <a:r>
              <a:rPr lang="en-US" b="1">
                <a:cs typeface="Arial" charset="0"/>
              </a:rPr>
              <a:t>1200-1500</a:t>
            </a:r>
          </a:p>
        </p:txBody>
      </p:sp>
      <p:sp>
        <p:nvSpPr>
          <p:cNvPr id="17411" name="Rectangle 1027"/>
          <p:cNvSpPr>
            <a:spLocks noGrp="1" noChangeArrowheads="1"/>
          </p:cNvSpPr>
          <p:nvPr>
            <p:ph type="title" idx="4294967295"/>
          </p:nvPr>
        </p:nvSpPr>
        <p:spPr>
          <a:xfrm>
            <a:off x="685800" y="609600"/>
            <a:ext cx="935038" cy="258763"/>
          </a:xfrm>
        </p:spPr>
        <p:txBody>
          <a:bodyPr/>
          <a:lstStyle/>
          <a:p>
            <a:r>
              <a:rPr lang="en-US" sz="800">
                <a:solidFill>
                  <a:srgbClr val="EAEAEA"/>
                </a:solidFill>
              </a:rPr>
              <a:t>Cover Slide</a:t>
            </a:r>
          </a:p>
        </p:txBody>
      </p:sp>
      <p:pic>
        <p:nvPicPr>
          <p:cNvPr id="17412" name="Picture 1028" descr="Bulliet book cover"/>
          <p:cNvPicPr>
            <a:picLocks noChangeAspect="1" noChangeArrowheads="1"/>
          </p:cNvPicPr>
          <p:nvPr/>
        </p:nvPicPr>
        <p:blipFill>
          <a:blip r:embed="rId2"/>
          <a:srcRect/>
          <a:stretch>
            <a:fillRect/>
          </a:stretch>
        </p:blipFill>
        <p:spPr bwMode="auto">
          <a:xfrm>
            <a:off x="609600" y="685800"/>
            <a:ext cx="4616450" cy="5486400"/>
          </a:xfrm>
          <a:prstGeom prst="rect">
            <a:avLst/>
          </a:prstGeom>
          <a:noFill/>
        </p:spPr>
      </p:pic>
      <p:pic>
        <p:nvPicPr>
          <p:cNvPr id="17413" name="Picture 1029" descr="C:\Documents and Settings\garzaj\Desktop\Dynabase folder\HMlogo.jpg"/>
          <p:cNvPicPr>
            <a:picLocks noChangeAspect="1" noChangeArrowheads="1"/>
          </p:cNvPicPr>
          <p:nvPr/>
        </p:nvPicPr>
        <p:blipFill>
          <a:blip r:embed="rId3"/>
          <a:srcRect/>
          <a:stretch>
            <a:fillRect/>
          </a:stretch>
        </p:blipFill>
        <p:spPr bwMode="auto">
          <a:xfrm>
            <a:off x="5895975" y="666750"/>
            <a:ext cx="2486025" cy="400050"/>
          </a:xfrm>
          <a:prstGeom prst="rect">
            <a:avLst/>
          </a:prstGeom>
          <a:noFill/>
        </p:spPr>
      </p:pic>
      <p:sp>
        <p:nvSpPr>
          <p:cNvPr id="17414" name="Rectangle 1030"/>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304800" y="228600"/>
            <a:ext cx="4876800" cy="152400"/>
          </a:xfrm>
        </p:spPr>
        <p:txBody>
          <a:bodyPr/>
          <a:lstStyle/>
          <a:p>
            <a:pPr algn="l"/>
            <a:r>
              <a:rPr lang="en-US" sz="1000" b="1">
                <a:solidFill>
                  <a:schemeClr val="bg1"/>
                </a:solidFill>
              </a:rPr>
              <a:t>Map: Arteries of Trade and Travel in the Islamic World, to 1500</a:t>
            </a:r>
          </a:p>
        </p:txBody>
      </p:sp>
      <p:sp>
        <p:nvSpPr>
          <p:cNvPr id="5123" name="Text Box 3"/>
          <p:cNvSpPr txBox="1">
            <a:spLocks noChangeArrowheads="1"/>
          </p:cNvSpPr>
          <p:nvPr/>
        </p:nvSpPr>
        <p:spPr bwMode="auto">
          <a:xfrm>
            <a:off x="609600" y="5410200"/>
            <a:ext cx="7848600" cy="639763"/>
          </a:xfrm>
          <a:prstGeom prst="rect">
            <a:avLst/>
          </a:prstGeom>
          <a:solidFill>
            <a:schemeClr val="bg1"/>
          </a:solidFill>
          <a:ln w="9525">
            <a:noFill/>
            <a:miter lim="800000"/>
            <a:headEnd/>
            <a:tailEnd/>
          </a:ln>
          <a:effectLst/>
        </p:spPr>
        <p:txBody>
          <a:bodyPr>
            <a:spAutoFit/>
          </a:bodyPr>
          <a:lstStyle/>
          <a:p>
            <a:pPr fontAlgn="b"/>
            <a:r>
              <a:rPr lang="en-US" sz="1200" b="1">
                <a:cs typeface="Times New Roman" charset="0"/>
              </a:rPr>
              <a:t>Arteries of Trade and Travel in the Islamic World, to 1500</a:t>
            </a:r>
          </a:p>
          <a:p>
            <a:pPr fontAlgn="b"/>
            <a:r>
              <a:rPr lang="en-US" sz="1200">
                <a:latin typeface="Arial" charset="0"/>
                <a:cs typeface="Times New Roman" charset="0"/>
              </a:rPr>
              <a:t>Ibn Battuta's journeys across Africa and Asia made use of land and sea routes along which Muslim traders and the Islamic faith had long traveled. </a:t>
            </a:r>
            <a:r>
              <a:rPr lang="en-US" sz="1200" i="1">
                <a:latin typeface="Arial" charset="0"/>
                <a:cs typeface="Times New Roman" charset="0"/>
              </a:rPr>
              <a:t>(Copyright (c) Houghton Mifflin Company. All Rights Reserved.)</a:t>
            </a:r>
            <a:endParaRPr lang="en-US" sz="1200">
              <a:latin typeface="Arial" charset="0"/>
            </a:endParaRPr>
          </a:p>
        </p:txBody>
      </p:sp>
      <p:sp>
        <p:nvSpPr>
          <p:cNvPr id="5125"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ontrols>
      <p:control spid="5122" r:id="rId2" imgW="7162920" imgH="5372280"/>
    </p:controls>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304800" y="228600"/>
            <a:ext cx="2438400" cy="152400"/>
          </a:xfrm>
        </p:spPr>
        <p:txBody>
          <a:bodyPr/>
          <a:lstStyle/>
          <a:p>
            <a:pPr algn="l"/>
            <a:r>
              <a:rPr lang="en-US" sz="1000" b="1">
                <a:solidFill>
                  <a:schemeClr val="bg1"/>
                </a:solidFill>
              </a:rPr>
              <a:t>Map: The Kingdom of Mali</a:t>
            </a:r>
          </a:p>
        </p:txBody>
      </p:sp>
      <p:sp>
        <p:nvSpPr>
          <p:cNvPr id="7171" name="Text Box 3"/>
          <p:cNvSpPr txBox="1">
            <a:spLocks noChangeArrowheads="1"/>
          </p:cNvSpPr>
          <p:nvPr/>
        </p:nvSpPr>
        <p:spPr bwMode="auto">
          <a:xfrm>
            <a:off x="609600" y="5410200"/>
            <a:ext cx="7848600" cy="639763"/>
          </a:xfrm>
          <a:prstGeom prst="rect">
            <a:avLst/>
          </a:prstGeom>
          <a:solidFill>
            <a:schemeClr val="bg1"/>
          </a:solidFill>
          <a:ln w="9525">
            <a:noFill/>
            <a:miter lim="800000"/>
            <a:headEnd/>
            <a:tailEnd/>
          </a:ln>
          <a:effectLst/>
        </p:spPr>
        <p:txBody>
          <a:bodyPr>
            <a:spAutoFit/>
          </a:bodyPr>
          <a:lstStyle/>
          <a:p>
            <a:pPr fontAlgn="b"/>
            <a:r>
              <a:rPr lang="en-US" sz="1200" b="1">
                <a:cs typeface="Times New Roman" charset="0"/>
              </a:rPr>
              <a:t>The Kingdom of Mali</a:t>
            </a:r>
          </a:p>
          <a:p>
            <a:pPr fontAlgn="b"/>
            <a:r>
              <a:rPr lang="en-US" sz="1200">
                <a:cs typeface="Times New Roman" charset="0"/>
              </a:rPr>
              <a:t>The economic strength of the kingdom of Mali rested heavily on the trans-Saharan trade. </a:t>
            </a:r>
            <a:r>
              <a:rPr lang="en-US" sz="1200" i="1">
                <a:cs typeface="Times New Roman" charset="0"/>
              </a:rPr>
              <a:t>(Copyright (c) Houghton Mifflin Company. All Rights Reserved.)</a:t>
            </a:r>
            <a:endParaRPr lang="en-US" sz="1200"/>
          </a:p>
        </p:txBody>
      </p:sp>
      <p:sp>
        <p:nvSpPr>
          <p:cNvPr id="7173"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ontrols>
      <p:control spid="7170" r:id="rId2" imgW="7163800" imgH="5372850"/>
    </p:controls>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228600"/>
            <a:ext cx="5486400" cy="152400"/>
          </a:xfrm>
        </p:spPr>
        <p:txBody>
          <a:bodyPr/>
          <a:lstStyle/>
          <a:p>
            <a:pPr algn="l"/>
            <a:r>
              <a:rPr lang="en-US" sz="1000" b="1">
                <a:solidFill>
                  <a:schemeClr val="bg1"/>
                </a:solidFill>
              </a:rPr>
              <a:t>Map: South and Southeast Asia in the Thirteenth Century</a:t>
            </a:r>
          </a:p>
        </p:txBody>
      </p:sp>
      <p:sp>
        <p:nvSpPr>
          <p:cNvPr id="9219" name="Text Box 3"/>
          <p:cNvSpPr txBox="1">
            <a:spLocks noChangeArrowheads="1"/>
          </p:cNvSpPr>
          <p:nvPr/>
        </p:nvSpPr>
        <p:spPr bwMode="auto">
          <a:xfrm>
            <a:off x="609600" y="5410200"/>
            <a:ext cx="7848600" cy="822325"/>
          </a:xfrm>
          <a:prstGeom prst="rect">
            <a:avLst/>
          </a:prstGeom>
          <a:solidFill>
            <a:schemeClr val="bg1"/>
          </a:solidFill>
          <a:ln w="9525">
            <a:noFill/>
            <a:miter lim="800000"/>
            <a:headEnd/>
            <a:tailEnd/>
          </a:ln>
          <a:effectLst/>
        </p:spPr>
        <p:txBody>
          <a:bodyPr>
            <a:spAutoFit/>
          </a:bodyPr>
          <a:lstStyle/>
          <a:p>
            <a:pPr fontAlgn="b"/>
            <a:r>
              <a:rPr lang="en-US" sz="1200" b="1">
                <a:cs typeface="Times New Roman" charset="0"/>
              </a:rPr>
              <a:t>South and Southeast Asia in the Thirteenth Century</a:t>
            </a:r>
          </a:p>
          <a:p>
            <a:pPr fontAlgn="b"/>
            <a:r>
              <a:rPr lang="en-US" sz="1200">
                <a:cs typeface="Times New Roman" charset="0"/>
              </a:rPr>
              <a:t>The extensive coastlines of South and Southeast Asia and the predictable monsoon winds aided seafaring in this region. Note the Strait of Malacca, through which most east-west sea trade passed. </a:t>
            </a:r>
            <a:r>
              <a:rPr lang="en-US" sz="1200" i="1">
                <a:cs typeface="Times New Roman" charset="0"/>
              </a:rPr>
              <a:t>(Copyright (c) Houghton Mifflin Company. All Rights Reserved.)</a:t>
            </a:r>
            <a:endParaRPr lang="en-US" sz="1200"/>
          </a:p>
        </p:txBody>
      </p:sp>
      <p:sp>
        <p:nvSpPr>
          <p:cNvPr id="9221"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ontrols>
      <p:control spid="24576" r:id="rId2" imgW="7163800" imgH="5372850"/>
    </p:controls>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304800" y="228600"/>
            <a:ext cx="3886200" cy="152400"/>
          </a:xfrm>
        </p:spPr>
        <p:txBody>
          <a:bodyPr/>
          <a:lstStyle/>
          <a:p>
            <a:pPr algn="l"/>
            <a:r>
              <a:rPr lang="en-US" sz="1000" b="1">
                <a:solidFill>
                  <a:schemeClr val="bg1"/>
                </a:solidFill>
              </a:rPr>
              <a:t>Map: Trade Routes Between East Africa and India</a:t>
            </a:r>
          </a:p>
        </p:txBody>
      </p:sp>
      <p:sp>
        <p:nvSpPr>
          <p:cNvPr id="8195" name="Text Box 3"/>
          <p:cNvSpPr txBox="1">
            <a:spLocks noChangeArrowheads="1"/>
          </p:cNvSpPr>
          <p:nvPr/>
        </p:nvSpPr>
        <p:spPr bwMode="auto">
          <a:xfrm>
            <a:off x="609600" y="5410200"/>
            <a:ext cx="7848600" cy="1004888"/>
          </a:xfrm>
          <a:prstGeom prst="rect">
            <a:avLst/>
          </a:prstGeom>
          <a:solidFill>
            <a:schemeClr val="bg1"/>
          </a:solidFill>
          <a:ln w="9525">
            <a:noFill/>
            <a:miter lim="800000"/>
            <a:headEnd/>
            <a:tailEnd/>
          </a:ln>
          <a:effectLst/>
        </p:spPr>
        <p:txBody>
          <a:bodyPr>
            <a:spAutoFit/>
          </a:bodyPr>
          <a:lstStyle/>
          <a:p>
            <a:pPr fontAlgn="b"/>
            <a:r>
              <a:rPr lang="en-US" sz="1200" b="1">
                <a:cs typeface="Times New Roman" charset="0"/>
              </a:rPr>
              <a:t>Trade Routes Between East Africa and India</a:t>
            </a:r>
          </a:p>
          <a:p>
            <a:pPr fontAlgn="b"/>
            <a:r>
              <a:rPr lang="en-US" sz="1200">
                <a:cs typeface="Times New Roman" charset="0"/>
              </a:rPr>
              <a:t>The Indian Ocean, controlled by the Muslim merchant fleet until the arrival of the Portuguese in the late fifteenth century, was of far greater importance to world trade than the Mediterranean. Gold from Great Zimbabwe passed through the cities on the East African coast before shipment north to the Middle East and east to India and China. </a:t>
            </a:r>
            <a:r>
              <a:rPr lang="en-US" sz="1200" i="1">
                <a:cs typeface="Times New Roman" charset="0"/>
              </a:rPr>
              <a:t>(Copyright (c) Houghton Mifflin Company. All Rights Reserved.)</a:t>
            </a:r>
            <a:endParaRPr lang="en-US" sz="1200"/>
          </a:p>
        </p:txBody>
      </p:sp>
      <p:sp>
        <p:nvSpPr>
          <p:cNvPr id="8197"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ontrols>
      <p:control spid="8194" r:id="rId2" imgW="7162920" imgH="5372280"/>
    </p:controls>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876800" y="533400"/>
            <a:ext cx="3733800" cy="5584825"/>
          </a:xfrm>
          <a:prstGeom prst="rect">
            <a:avLst/>
          </a:prstGeom>
          <a:noFill/>
          <a:ln w="9525">
            <a:noFill/>
            <a:miter lim="800000"/>
            <a:headEnd/>
            <a:tailEnd/>
          </a:ln>
          <a:effectLst/>
        </p:spPr>
        <p:txBody>
          <a:bodyPr>
            <a:spAutoFit/>
          </a:bodyPr>
          <a:lstStyle/>
          <a:p>
            <a:r>
              <a:rPr lang="en-US" sz="1800" b="1">
                <a:cs typeface="Times New Roman" charset="0"/>
              </a:rPr>
              <a:t>Bronze striated head, Oni of Ife</a:t>
            </a:r>
          </a:p>
          <a:p>
            <a:r>
              <a:rPr lang="en-US" sz="1800">
                <a:cs typeface="Times New Roman" charset="0"/>
              </a:rPr>
              <a:t>Some of the most famous African sculptures were created by the Yoruba, a group of people in the rain forest of what is now Nigeria. Two successive groups of Yoruba people made fine bronze sculptures between 1100 and 1600. One group governed a forest kingdom called Ife; the second Yoruba group formed the state of Benin. The bronze heads of Ife were natural and lifelike. This exquisite bronze (actually an alloy of brass and zinc) bust of a crowned Oni marks the magnificent final stage of Ife art. The delicate modelling of the features is emphasized by the lines running up the face (striations). The rosette above the face proves that this was an Oni. </a:t>
            </a:r>
            <a:r>
              <a:rPr lang="en-US" sz="1800" i="1">
                <a:cs typeface="Times New Roman" charset="0"/>
              </a:rPr>
              <a:t>(Jerry Thompson)</a:t>
            </a:r>
            <a:endParaRPr lang="en-US" sz="1800">
              <a:cs typeface="Arial" charset="0"/>
            </a:endParaRPr>
          </a:p>
        </p:txBody>
      </p:sp>
      <p:sp>
        <p:nvSpPr>
          <p:cNvPr id="18435" name="Rectangle 3"/>
          <p:cNvSpPr>
            <a:spLocks noGrp="1" noChangeArrowheads="1"/>
          </p:cNvSpPr>
          <p:nvPr>
            <p:ph type="title" idx="4294967295"/>
          </p:nvPr>
        </p:nvSpPr>
        <p:spPr>
          <a:xfrm>
            <a:off x="0" y="0"/>
            <a:ext cx="1465263" cy="214313"/>
          </a:xfrm>
        </p:spPr>
        <p:txBody>
          <a:bodyPr wrap="none">
            <a:spAutoFit/>
          </a:bodyPr>
          <a:lstStyle/>
          <a:p>
            <a:r>
              <a:rPr lang="es-MX" sz="800">
                <a:solidFill>
                  <a:srgbClr val="EAEAEA"/>
                </a:solidFill>
              </a:rPr>
              <a:t>Bronze striated head, Oni of Ife</a:t>
            </a:r>
            <a:endParaRPr lang="en-US" sz="800">
              <a:solidFill>
                <a:srgbClr val="EAEAEA"/>
              </a:solidFill>
            </a:endParaRPr>
          </a:p>
        </p:txBody>
      </p:sp>
      <p:pic>
        <p:nvPicPr>
          <p:cNvPr id="18436" name="Picture 4" descr="335843_p_04_23"/>
          <p:cNvPicPr>
            <a:picLocks noChangeAspect="1" noChangeArrowheads="1"/>
          </p:cNvPicPr>
          <p:nvPr/>
        </p:nvPicPr>
        <p:blipFill>
          <a:blip r:embed="rId2"/>
          <a:srcRect/>
          <a:stretch>
            <a:fillRect/>
          </a:stretch>
        </p:blipFill>
        <p:spPr bwMode="auto">
          <a:xfrm>
            <a:off x="533400" y="542925"/>
            <a:ext cx="3943350" cy="5248275"/>
          </a:xfrm>
          <a:prstGeom prst="rect">
            <a:avLst/>
          </a:prstGeom>
          <a:noFill/>
        </p:spPr>
      </p:pic>
      <p:sp>
        <p:nvSpPr>
          <p:cNvPr id="18437"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09600" y="5181600"/>
            <a:ext cx="8001000" cy="1430338"/>
          </a:xfrm>
          <a:prstGeom prst="rect">
            <a:avLst/>
          </a:prstGeom>
          <a:noFill/>
          <a:ln w="9525">
            <a:noFill/>
            <a:miter lim="800000"/>
            <a:headEnd/>
            <a:tailEnd/>
          </a:ln>
          <a:effectLst/>
        </p:spPr>
        <p:txBody>
          <a:bodyPr>
            <a:spAutoFit/>
          </a:bodyPr>
          <a:lstStyle/>
          <a:p>
            <a:r>
              <a:rPr lang="en-US" sz="1800" b="1">
                <a:cs typeface="Times New Roman" charset="0"/>
              </a:rPr>
              <a:t>Cresques map, Africa, of Mansa Musa</a:t>
            </a:r>
          </a:p>
          <a:p>
            <a:r>
              <a:rPr lang="en-US" sz="1400">
                <a:cs typeface="Times New Roman" charset="0"/>
              </a:rPr>
              <a:t>Abraham Cresques, a Jewish geographer from the Mediterranean island of Majorca, drew this lavish map in 1375, incorporating all that was known in Europe about the rest of the world. This portion of the Catalan Atlas shows a North African trader approaching the king of Mali, who holds a gold nugget in one hand and a golden scepter in the other. A caption identifies the black ruler as Mansa Musa, "the richest and noblest king in all the land." </a:t>
            </a:r>
            <a:r>
              <a:rPr lang="es-MX" sz="1400" i="1">
                <a:cs typeface="Times New Roman" charset="0"/>
              </a:rPr>
              <a:t>(Bibliotheque nationale de France)</a:t>
            </a:r>
            <a:endParaRPr lang="en-US" sz="1400">
              <a:cs typeface="Arial" charset="0"/>
            </a:endParaRPr>
          </a:p>
        </p:txBody>
      </p:sp>
      <p:sp>
        <p:nvSpPr>
          <p:cNvPr id="19459" name="Rectangle 3"/>
          <p:cNvSpPr>
            <a:spLocks noGrp="1" noChangeArrowheads="1"/>
          </p:cNvSpPr>
          <p:nvPr>
            <p:ph type="title" idx="4294967295"/>
          </p:nvPr>
        </p:nvSpPr>
        <p:spPr>
          <a:xfrm>
            <a:off x="0" y="0"/>
            <a:ext cx="1744663" cy="214313"/>
          </a:xfrm>
        </p:spPr>
        <p:txBody>
          <a:bodyPr wrap="none">
            <a:spAutoFit/>
          </a:bodyPr>
          <a:lstStyle/>
          <a:p>
            <a:r>
              <a:rPr lang="es-MX" sz="800">
                <a:solidFill>
                  <a:srgbClr val="EAEAEA"/>
                </a:solidFill>
              </a:rPr>
              <a:t>Cresques map, Africa, of Mansa Musa</a:t>
            </a:r>
            <a:endParaRPr lang="en-US" sz="800">
              <a:solidFill>
                <a:srgbClr val="EAEAEA"/>
              </a:solidFill>
            </a:endParaRPr>
          </a:p>
        </p:txBody>
      </p:sp>
      <p:pic>
        <p:nvPicPr>
          <p:cNvPr id="19460" name="Picture 4" descr="335843_p_04_22"/>
          <p:cNvPicPr>
            <a:picLocks noChangeAspect="1" noChangeArrowheads="1"/>
          </p:cNvPicPr>
          <p:nvPr/>
        </p:nvPicPr>
        <p:blipFill>
          <a:blip r:embed="rId2"/>
          <a:srcRect/>
          <a:stretch>
            <a:fillRect/>
          </a:stretch>
        </p:blipFill>
        <p:spPr bwMode="auto">
          <a:xfrm>
            <a:off x="1828800" y="500063"/>
            <a:ext cx="5486400" cy="4470400"/>
          </a:xfrm>
          <a:prstGeom prst="rect">
            <a:avLst/>
          </a:prstGeom>
          <a:noFill/>
        </p:spPr>
      </p:pic>
      <p:sp>
        <p:nvSpPr>
          <p:cNvPr id="19461"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09600" y="4953000"/>
            <a:ext cx="8001000" cy="1465263"/>
          </a:xfrm>
          <a:prstGeom prst="rect">
            <a:avLst/>
          </a:prstGeom>
          <a:noFill/>
          <a:ln w="9525">
            <a:noFill/>
            <a:miter lim="800000"/>
            <a:headEnd/>
            <a:tailEnd/>
          </a:ln>
          <a:effectLst/>
        </p:spPr>
        <p:txBody>
          <a:bodyPr>
            <a:spAutoFit/>
          </a:bodyPr>
          <a:lstStyle/>
          <a:p>
            <a:r>
              <a:rPr lang="en-US" sz="1800" b="1">
                <a:cs typeface="Times New Roman" charset="0"/>
              </a:rPr>
              <a:t>Emperor Yekuno Amlak</a:t>
            </a:r>
          </a:p>
          <a:p>
            <a:r>
              <a:rPr lang="en-US" sz="1800">
                <a:cs typeface="Times New Roman" charset="0"/>
              </a:rPr>
              <a:t>The Ethiopian emperor Yekuno Amlak's claim that he possessed Solomon's blood won him considerable popular support in his war against the decaying Zagwe dynasty, which he overthrew in 1270. Here he receives Muslim ambassadors while slaves attend him. </a:t>
            </a:r>
            <a:r>
              <a:rPr lang="en-US" sz="1800" i="1">
                <a:cs typeface="Times New Roman" charset="0"/>
              </a:rPr>
              <a:t>(British Library)</a:t>
            </a:r>
            <a:endParaRPr lang="en-US" sz="1800">
              <a:cs typeface="Arial" charset="0"/>
            </a:endParaRPr>
          </a:p>
        </p:txBody>
      </p:sp>
      <p:sp>
        <p:nvSpPr>
          <p:cNvPr id="20483" name="Rectangle 3"/>
          <p:cNvSpPr>
            <a:spLocks noGrp="1" noChangeArrowheads="1"/>
          </p:cNvSpPr>
          <p:nvPr>
            <p:ph type="title" idx="4294967295"/>
          </p:nvPr>
        </p:nvSpPr>
        <p:spPr>
          <a:xfrm>
            <a:off x="0" y="0"/>
            <a:ext cx="1185863" cy="214313"/>
          </a:xfrm>
        </p:spPr>
        <p:txBody>
          <a:bodyPr wrap="none">
            <a:spAutoFit/>
          </a:bodyPr>
          <a:lstStyle/>
          <a:p>
            <a:r>
              <a:rPr lang="es-MX" sz="800">
                <a:solidFill>
                  <a:srgbClr val="EAEAEA"/>
                </a:solidFill>
              </a:rPr>
              <a:t>Emperor Yekuno Amlak</a:t>
            </a:r>
            <a:endParaRPr lang="en-US" sz="800">
              <a:solidFill>
                <a:srgbClr val="EAEAEA"/>
              </a:solidFill>
            </a:endParaRPr>
          </a:p>
        </p:txBody>
      </p:sp>
      <p:pic>
        <p:nvPicPr>
          <p:cNvPr id="20484" name="Picture 4" descr="335843_p_04_26"/>
          <p:cNvPicPr>
            <a:picLocks noChangeAspect="1" noChangeArrowheads="1"/>
          </p:cNvPicPr>
          <p:nvPr/>
        </p:nvPicPr>
        <p:blipFill>
          <a:blip r:embed="rId2"/>
          <a:srcRect/>
          <a:stretch>
            <a:fillRect/>
          </a:stretch>
        </p:blipFill>
        <p:spPr bwMode="auto">
          <a:xfrm>
            <a:off x="685800" y="652463"/>
            <a:ext cx="7772400" cy="4048125"/>
          </a:xfrm>
          <a:prstGeom prst="rect">
            <a:avLst/>
          </a:prstGeom>
          <a:noFill/>
        </p:spPr>
      </p:pic>
      <p:sp>
        <p:nvSpPr>
          <p:cNvPr id="20485"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09600" y="5092700"/>
            <a:ext cx="8001000" cy="1155700"/>
          </a:xfrm>
          <a:prstGeom prst="rect">
            <a:avLst/>
          </a:prstGeom>
          <a:noFill/>
          <a:ln w="9525">
            <a:noFill/>
            <a:miter lim="800000"/>
            <a:headEnd/>
            <a:tailEnd/>
          </a:ln>
          <a:effectLst/>
        </p:spPr>
        <p:txBody>
          <a:bodyPr>
            <a:spAutoFit/>
          </a:bodyPr>
          <a:lstStyle/>
          <a:p>
            <a:r>
              <a:rPr lang="en-US" sz="1400" b="1">
                <a:cs typeface="Times New Roman" charset="0"/>
              </a:rPr>
              <a:t>Great Mosque at Kilwa</a:t>
            </a:r>
          </a:p>
          <a:p>
            <a:r>
              <a:rPr lang="en-US" sz="1400">
                <a:cs typeface="Times New Roman" charset="0"/>
              </a:rPr>
              <a:t>By the late thirteenth century, Kilwa had become the most powerful East African coastal city and a great commercial empire comparable to Venice and Genoa. Built between the thirteenth and fifteenth centuries to serve the Muslim commercial aristocracy of Kilwa, this Great Mosque attests to the wealth and power of the East African city-states. </a:t>
            </a:r>
            <a:r>
              <a:rPr lang="en-US" sz="1400" i="1">
                <a:cs typeface="Times New Roman" charset="0"/>
              </a:rPr>
              <a:t>(Marc &amp; Evelyn Bernheim/Woodfin Camp &amp; Associates)</a:t>
            </a:r>
            <a:endParaRPr lang="en-US" sz="1400">
              <a:cs typeface="Arial" charset="0"/>
            </a:endParaRPr>
          </a:p>
        </p:txBody>
      </p:sp>
      <p:sp>
        <p:nvSpPr>
          <p:cNvPr id="21507" name="Rectangle 3"/>
          <p:cNvSpPr>
            <a:spLocks noGrp="1" noChangeArrowheads="1"/>
          </p:cNvSpPr>
          <p:nvPr>
            <p:ph type="title" idx="4294967295"/>
          </p:nvPr>
        </p:nvSpPr>
        <p:spPr>
          <a:xfrm>
            <a:off x="0" y="0"/>
            <a:ext cx="1131888" cy="214313"/>
          </a:xfrm>
        </p:spPr>
        <p:txBody>
          <a:bodyPr wrap="none">
            <a:spAutoFit/>
          </a:bodyPr>
          <a:lstStyle/>
          <a:p>
            <a:r>
              <a:rPr lang="es-MX" sz="800">
                <a:solidFill>
                  <a:srgbClr val="EAEAEA"/>
                </a:solidFill>
              </a:rPr>
              <a:t>Great Mosque at Kilwa</a:t>
            </a:r>
            <a:endParaRPr lang="en-US" sz="800">
              <a:solidFill>
                <a:srgbClr val="EAEAEA"/>
              </a:solidFill>
            </a:endParaRPr>
          </a:p>
        </p:txBody>
      </p:sp>
      <p:pic>
        <p:nvPicPr>
          <p:cNvPr id="21508" name="Picture 4" descr="335843_p_04_27"/>
          <p:cNvPicPr>
            <a:picLocks noChangeAspect="1" noChangeArrowheads="1"/>
          </p:cNvPicPr>
          <p:nvPr/>
        </p:nvPicPr>
        <p:blipFill>
          <a:blip r:embed="rId2"/>
          <a:srcRect/>
          <a:stretch>
            <a:fillRect/>
          </a:stretch>
        </p:blipFill>
        <p:spPr bwMode="auto">
          <a:xfrm>
            <a:off x="1295400" y="555625"/>
            <a:ext cx="6553200" cy="4222750"/>
          </a:xfrm>
          <a:prstGeom prst="rect">
            <a:avLst/>
          </a:prstGeom>
          <a:noFill/>
        </p:spPr>
      </p:pic>
      <p:sp>
        <p:nvSpPr>
          <p:cNvPr id="21509"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5072063"/>
            <a:ext cx="8001000" cy="1481137"/>
          </a:xfrm>
          <a:prstGeom prst="rect">
            <a:avLst/>
          </a:prstGeom>
          <a:noFill/>
          <a:ln w="9525">
            <a:noFill/>
            <a:miter lim="800000"/>
            <a:headEnd/>
            <a:tailEnd/>
          </a:ln>
          <a:effectLst/>
        </p:spPr>
        <p:txBody>
          <a:bodyPr>
            <a:spAutoFit/>
          </a:bodyPr>
          <a:lstStyle/>
          <a:p>
            <a:r>
              <a:rPr lang="en-US" sz="1300" b="1">
                <a:cs typeface="Times New Roman" charset="0"/>
              </a:rPr>
              <a:t>Great Zimbabwe</a:t>
            </a:r>
          </a:p>
          <a:p>
            <a:r>
              <a:rPr lang="en-US" sz="1300">
                <a:cs typeface="Times New Roman" charset="0"/>
              </a:rPr>
              <a:t>At its peak, in about 1400, Great Zimbabwe occupied 193 acres and may have had 18,000 inhabitants. Between 1250 and 1450, local African craftsmen built stone structures for Great Zimbabwe's rulers, priests, and wealthy citizens. The largest structure, a walled enclosure the size and shape of a large football stadium, served as the king's court. Its drystone walls were up to 17 feet thick and 32 feet high. Inside the walls were many buildings, including a large conical stone tower. The stone ruins of Great Zimbabwe are one of the most famous historical sites in sub-Saharan Africa. </a:t>
            </a:r>
            <a:r>
              <a:rPr lang="en-US" sz="1300" i="1">
                <a:cs typeface="Times New Roman" charset="0"/>
              </a:rPr>
              <a:t>(Courtesy of the Department of Information, Rhodesia)</a:t>
            </a:r>
            <a:endParaRPr lang="en-US" sz="1300">
              <a:cs typeface="Arial" charset="0"/>
            </a:endParaRPr>
          </a:p>
        </p:txBody>
      </p:sp>
      <p:sp>
        <p:nvSpPr>
          <p:cNvPr id="22531" name="Rectangle 3"/>
          <p:cNvSpPr>
            <a:spLocks noGrp="1" noChangeArrowheads="1"/>
          </p:cNvSpPr>
          <p:nvPr>
            <p:ph type="title" idx="4294967295"/>
          </p:nvPr>
        </p:nvSpPr>
        <p:spPr>
          <a:xfrm>
            <a:off x="0" y="0"/>
            <a:ext cx="866775" cy="214313"/>
          </a:xfrm>
        </p:spPr>
        <p:txBody>
          <a:bodyPr wrap="none">
            <a:spAutoFit/>
          </a:bodyPr>
          <a:lstStyle/>
          <a:p>
            <a:r>
              <a:rPr lang="es-MX" sz="800">
                <a:solidFill>
                  <a:srgbClr val="EAEAEA"/>
                </a:solidFill>
              </a:rPr>
              <a:t>Great Zimbabwe</a:t>
            </a:r>
            <a:endParaRPr lang="en-US" sz="800">
              <a:solidFill>
                <a:srgbClr val="EAEAEA"/>
              </a:solidFill>
            </a:endParaRPr>
          </a:p>
        </p:txBody>
      </p:sp>
      <p:pic>
        <p:nvPicPr>
          <p:cNvPr id="22532" name="Picture 4" descr="335843_p_04_24"/>
          <p:cNvPicPr>
            <a:picLocks noChangeAspect="1" noChangeArrowheads="1"/>
          </p:cNvPicPr>
          <p:nvPr/>
        </p:nvPicPr>
        <p:blipFill>
          <a:blip r:embed="rId2"/>
          <a:srcRect/>
          <a:stretch>
            <a:fillRect/>
          </a:stretch>
        </p:blipFill>
        <p:spPr bwMode="auto">
          <a:xfrm>
            <a:off x="1371600" y="533400"/>
            <a:ext cx="6400800" cy="4451350"/>
          </a:xfrm>
          <a:prstGeom prst="rect">
            <a:avLst/>
          </a:prstGeom>
          <a:noFill/>
        </p:spPr>
      </p:pic>
      <p:sp>
        <p:nvSpPr>
          <p:cNvPr id="22533"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09600" y="4813300"/>
            <a:ext cx="8001000" cy="1739900"/>
          </a:xfrm>
          <a:prstGeom prst="rect">
            <a:avLst/>
          </a:prstGeom>
          <a:noFill/>
          <a:ln w="9525">
            <a:noFill/>
            <a:miter lim="800000"/>
            <a:headEnd/>
            <a:tailEnd/>
          </a:ln>
          <a:effectLst/>
        </p:spPr>
        <p:txBody>
          <a:bodyPr>
            <a:spAutoFit/>
          </a:bodyPr>
          <a:lstStyle/>
          <a:p>
            <a:r>
              <a:rPr lang="en-US" sz="1800" b="1">
                <a:cs typeface="Times New Roman" charset="0"/>
              </a:rPr>
              <a:t>Lalibela</a:t>
            </a:r>
          </a:p>
          <a:p>
            <a:r>
              <a:rPr lang="en-US" sz="1800">
                <a:cs typeface="Times New Roman" charset="0"/>
              </a:rPr>
              <a:t>King Lalibela, who ruled the Christian kingdom of Ethiopia between about 1180 and 1220, had a series of churches carved out of solid volcanic rock to adorn his kingdom's new capital (also named Lalibela). The church of Saint George, excavated to a depth of 40 feet and hollowed out inside, has the shape of a Greek cross. </a:t>
            </a:r>
            <a:r>
              <a:rPr lang="en-US" sz="1800" i="1">
                <a:cs typeface="Times New Roman" charset="0"/>
              </a:rPr>
              <a:t>(S. Sassoon/Robert Harding Picture Library)</a:t>
            </a:r>
            <a:endParaRPr lang="en-US" sz="1800">
              <a:cs typeface="Arial" charset="0"/>
            </a:endParaRPr>
          </a:p>
        </p:txBody>
      </p:sp>
      <p:sp>
        <p:nvSpPr>
          <p:cNvPr id="23555" name="Rectangle 3"/>
          <p:cNvSpPr>
            <a:spLocks noGrp="1" noChangeArrowheads="1"/>
          </p:cNvSpPr>
          <p:nvPr>
            <p:ph type="title" idx="4294967295"/>
          </p:nvPr>
        </p:nvSpPr>
        <p:spPr>
          <a:xfrm>
            <a:off x="0" y="0"/>
            <a:ext cx="515938" cy="214313"/>
          </a:xfrm>
        </p:spPr>
        <p:txBody>
          <a:bodyPr wrap="none">
            <a:spAutoFit/>
          </a:bodyPr>
          <a:lstStyle/>
          <a:p>
            <a:r>
              <a:rPr lang="es-MX" sz="800">
                <a:solidFill>
                  <a:srgbClr val="EAEAEA"/>
                </a:solidFill>
              </a:rPr>
              <a:t>Lalibela</a:t>
            </a:r>
            <a:endParaRPr lang="en-US" sz="800">
              <a:solidFill>
                <a:srgbClr val="EAEAEA"/>
              </a:solidFill>
            </a:endParaRPr>
          </a:p>
        </p:txBody>
      </p:sp>
      <p:pic>
        <p:nvPicPr>
          <p:cNvPr id="23556" name="Picture 4" descr="335843_p_04_25"/>
          <p:cNvPicPr>
            <a:picLocks noChangeAspect="1" noChangeArrowheads="1"/>
          </p:cNvPicPr>
          <p:nvPr/>
        </p:nvPicPr>
        <p:blipFill>
          <a:blip r:embed="rId2"/>
          <a:srcRect/>
          <a:stretch>
            <a:fillRect/>
          </a:stretch>
        </p:blipFill>
        <p:spPr bwMode="auto">
          <a:xfrm>
            <a:off x="1447800" y="609600"/>
            <a:ext cx="6248400" cy="4038600"/>
          </a:xfrm>
          <a:prstGeom prst="rect">
            <a:avLst/>
          </a:prstGeom>
          <a:noFill/>
        </p:spPr>
      </p:pic>
      <p:sp>
        <p:nvSpPr>
          <p:cNvPr id="23557"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04800" y="228600"/>
            <a:ext cx="3733800" cy="152400"/>
          </a:xfrm>
        </p:spPr>
        <p:txBody>
          <a:bodyPr/>
          <a:lstStyle/>
          <a:p>
            <a:pPr algn="l"/>
            <a:r>
              <a:rPr lang="en-US" sz="1000" b="1">
                <a:solidFill>
                  <a:schemeClr val="bg1"/>
                </a:solidFill>
              </a:rPr>
              <a:t>Map: Africa Before 1500</a:t>
            </a:r>
          </a:p>
        </p:txBody>
      </p:sp>
      <p:sp>
        <p:nvSpPr>
          <p:cNvPr id="6147" name="Text Box 3"/>
          <p:cNvSpPr txBox="1">
            <a:spLocks noChangeArrowheads="1"/>
          </p:cNvSpPr>
          <p:nvPr/>
        </p:nvSpPr>
        <p:spPr bwMode="auto">
          <a:xfrm>
            <a:off x="609600" y="5410200"/>
            <a:ext cx="7848600" cy="822325"/>
          </a:xfrm>
          <a:prstGeom prst="rect">
            <a:avLst/>
          </a:prstGeom>
          <a:solidFill>
            <a:schemeClr val="bg1"/>
          </a:solidFill>
          <a:ln w="9525">
            <a:noFill/>
            <a:miter lim="800000"/>
            <a:headEnd/>
            <a:tailEnd/>
          </a:ln>
          <a:effectLst/>
        </p:spPr>
        <p:txBody>
          <a:bodyPr>
            <a:spAutoFit/>
          </a:bodyPr>
          <a:lstStyle/>
          <a:p>
            <a:pPr fontAlgn="b"/>
            <a:r>
              <a:rPr lang="en-US" sz="1200" b="1">
                <a:cs typeface="Times New Roman" charset="0"/>
              </a:rPr>
              <a:t>Africa Before 1500</a:t>
            </a:r>
          </a:p>
          <a:p>
            <a:pPr fontAlgn="b"/>
            <a:r>
              <a:rPr lang="en-US" sz="1200">
                <a:cs typeface="Times New Roman" charset="0"/>
              </a:rPr>
              <a:t>For centuries trade linked West Africa with Mediterranean and Asian societies. Note the various climatic zones, the trans-Saharan trade routes, and the trade routes along the coast of East Africa. </a:t>
            </a:r>
            <a:r>
              <a:rPr lang="en-US" sz="1200" i="1">
                <a:cs typeface="Times New Roman" charset="0"/>
              </a:rPr>
              <a:t>(Copyright (c) Houghton Mifflin Company. All Rights Reserved.)</a:t>
            </a:r>
            <a:endParaRPr lang="en-US" sz="1200"/>
          </a:p>
        </p:txBody>
      </p:sp>
      <p:sp>
        <p:nvSpPr>
          <p:cNvPr id="6149"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ontrols>
      <p:control spid="6146" r:id="rId2" imgW="7163800" imgH="5372850"/>
    </p:controls>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304800" y="228600"/>
            <a:ext cx="3429000" cy="152400"/>
          </a:xfrm>
        </p:spPr>
        <p:txBody>
          <a:bodyPr/>
          <a:lstStyle/>
          <a:p>
            <a:pPr algn="l"/>
            <a:r>
              <a:rPr lang="en-US" sz="1000" b="1">
                <a:solidFill>
                  <a:schemeClr val="bg1"/>
                </a:solidFill>
              </a:rPr>
              <a:t>Map: African and the Indian Ocean Basin; Physical Characteristics</a:t>
            </a:r>
          </a:p>
        </p:txBody>
      </p:sp>
      <p:sp>
        <p:nvSpPr>
          <p:cNvPr id="4099" name="Text Box 3"/>
          <p:cNvSpPr txBox="1">
            <a:spLocks noChangeArrowheads="1"/>
          </p:cNvSpPr>
          <p:nvPr/>
        </p:nvSpPr>
        <p:spPr bwMode="auto">
          <a:xfrm>
            <a:off x="609600" y="5410200"/>
            <a:ext cx="7848600" cy="822325"/>
          </a:xfrm>
          <a:prstGeom prst="rect">
            <a:avLst/>
          </a:prstGeom>
          <a:solidFill>
            <a:schemeClr val="bg1"/>
          </a:solidFill>
          <a:ln w="9525">
            <a:noFill/>
            <a:miter lim="800000"/>
            <a:headEnd/>
            <a:tailEnd/>
          </a:ln>
          <a:effectLst/>
        </p:spPr>
        <p:txBody>
          <a:bodyPr>
            <a:spAutoFit/>
          </a:bodyPr>
          <a:lstStyle/>
          <a:p>
            <a:pPr fontAlgn="b"/>
            <a:r>
              <a:rPr lang="en-US" sz="1200" b="1">
                <a:cs typeface="Times New Roman" charset="0"/>
              </a:rPr>
              <a:t>African and the Indian Ocean Basin; Physical Characteristics</a:t>
            </a:r>
          </a:p>
          <a:p>
            <a:pPr fontAlgn="b"/>
            <a:r>
              <a:rPr lang="en-US" sz="1200">
                <a:cs typeface="Times New Roman" charset="0"/>
              </a:rPr>
              <a:t>Seasonal wind patterns control rainfall in the tropics and produce the different tropical vegetation zones to which human societies have adapted over thousands of years. The wind patterns also dominated sea travel in the Indian Ocean. </a:t>
            </a:r>
            <a:r>
              <a:rPr lang="en-US" sz="1200" i="1">
                <a:cs typeface="Times New Roman" charset="0"/>
              </a:rPr>
              <a:t>(Copyright (c) Houghton Mifflin Company. All Rights Reserved.)</a:t>
            </a:r>
            <a:endParaRPr lang="en-US" sz="1200"/>
          </a:p>
        </p:txBody>
      </p:sp>
      <p:sp>
        <p:nvSpPr>
          <p:cNvPr id="4101" name="Rectangle 5"/>
          <p:cNvSpPr>
            <a:spLocks noChangeArrowheads="1"/>
          </p:cNvSpPr>
          <p:nvPr/>
        </p:nvSpPr>
        <p:spPr bwMode="auto">
          <a:xfrm>
            <a:off x="76200" y="6613525"/>
            <a:ext cx="8991600" cy="168275"/>
          </a:xfrm>
          <a:prstGeom prst="rect">
            <a:avLst/>
          </a:prstGeom>
          <a:noFill/>
          <a:ln w="9525">
            <a:noFill/>
            <a:miter lim="800000"/>
            <a:headEnd/>
            <a:tailEnd/>
          </a:ln>
          <a:effectLst/>
        </p:spPr>
        <p:txBody>
          <a:bodyPr/>
          <a:lstStyle/>
          <a:p>
            <a:pPr algn="r"/>
            <a:r>
              <a:rPr lang="en-US" sz="1000">
                <a:latin typeface="Arial" charset="0"/>
                <a:cs typeface="Arial" charset="0"/>
              </a:rPr>
              <a:t>Copyright © Houghton Mifflin Company. All rights reserved.</a:t>
            </a:r>
          </a:p>
        </p:txBody>
      </p:sp>
    </p:spTree>
    <p:controls>
      <p:control spid="4098" r:id="rId2" imgW="7163800" imgH="5372850"/>
    </p:controls>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16</TotalTime>
  <Words>1106</Words>
  <Application>Microsoft PowerPoint</Application>
  <PresentationFormat>On-screen Show (4:3)</PresentationFormat>
  <Paragraphs>55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Times New Roman</vt:lpstr>
      <vt:lpstr>Arial</vt:lpstr>
      <vt:lpstr>Default Design</vt:lpstr>
      <vt:lpstr>Cover Slide</vt:lpstr>
      <vt:lpstr>Bronze striated head, Oni of Ife</vt:lpstr>
      <vt:lpstr>Cresques map, Africa, of Mansa Musa</vt:lpstr>
      <vt:lpstr>Emperor Yekuno Amlak</vt:lpstr>
      <vt:lpstr>Great Mosque at Kilwa</vt:lpstr>
      <vt:lpstr>Great Zimbabwe</vt:lpstr>
      <vt:lpstr>Lalibela</vt:lpstr>
      <vt:lpstr>Map: Africa Before 1500</vt:lpstr>
      <vt:lpstr>Map: African and the Indian Ocean Basin; Physical Characteristics</vt:lpstr>
      <vt:lpstr>Map: Arteries of Trade and Travel in the Islamic World, to 1500</vt:lpstr>
      <vt:lpstr>Map: The Kingdom of Mali</vt:lpstr>
      <vt:lpstr>Map: South and Southeast Asia in the Thirteenth Century</vt:lpstr>
      <vt:lpstr>Map: Trade Routes Between East Africa and India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kurt.wessler</cp:lastModifiedBy>
  <cp:revision>7</cp:revision>
  <dcterms:created xsi:type="dcterms:W3CDTF">1601-01-01T00:00:00Z</dcterms:created>
  <dcterms:modified xsi:type="dcterms:W3CDTF">2012-12-06T20:09:30Z</dcterms:modified>
</cp:coreProperties>
</file>