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79" r:id="rId3"/>
    <p:sldId id="274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237A68-E9A1-449B-AFAD-35CAF5D5E60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BA73F-588D-4D88-94E4-4D063D77DD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99775-D7B0-43E1-9DEC-C474376FED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BE754-5A6C-48AC-9D04-A1AFE3D906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37A1-71B9-49C9-870A-41D51AD18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588A3-C226-4A1E-B0CB-3A4D61B8F9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A797E-DDC0-404D-B56D-A554FDA305E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C94ED-4CFB-45B0-A8BC-1D843D8D37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15476-282C-4E5C-AD7D-4A12247C5D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E563F-D3EF-4734-A575-30A3DCAFC0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78461-6D10-46A5-84E7-F6D6A1D79E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70D59CD-C186-4916-9C21-78B88120196F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>
                <a:solidFill>
                  <a:schemeClr val="folHlink"/>
                </a:solidFill>
                <a:effectLst/>
              </a:rPr>
              <a:t>The Crises of 1905-1911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1800" dirty="0">
                <a:solidFill>
                  <a:schemeClr val="hlink"/>
                </a:solidFill>
              </a:rPr>
              <a:t>(click to go to)</a:t>
            </a:r>
          </a:p>
          <a:p>
            <a:pPr>
              <a:buFont typeface="Wingdings" pitchFamily="2" charset="2"/>
              <a:buNone/>
            </a:pPr>
            <a:endParaRPr lang="en-GB" sz="2800" b="1" dirty="0">
              <a:solidFill>
                <a:schemeClr val="hlink"/>
              </a:solidFill>
            </a:endParaRPr>
          </a:p>
          <a:p>
            <a:r>
              <a:rPr lang="en-GB" b="1" dirty="0">
                <a:solidFill>
                  <a:schemeClr val="accent2"/>
                </a:solidFill>
                <a:effectLst/>
                <a:hlinkClick r:id="rId2" action="ppaction://hlinksldjump"/>
              </a:rPr>
              <a:t>The First Moroccan Crisis, 1905</a:t>
            </a:r>
            <a:endParaRPr lang="en-GB" b="1" dirty="0">
              <a:solidFill>
                <a:schemeClr val="accent2"/>
              </a:solidFill>
              <a:effectLst/>
            </a:endParaRPr>
          </a:p>
          <a:p>
            <a:r>
              <a:rPr lang="en-GB" b="1" dirty="0">
                <a:effectLst/>
                <a:hlinkClick r:id="" action="ppaction://noaction"/>
              </a:rPr>
              <a:t>The Bosnian Crisis of 1908.</a:t>
            </a:r>
            <a:r>
              <a:rPr lang="en-GB" b="1" dirty="0">
                <a:effectLst/>
              </a:rPr>
              <a:t> </a:t>
            </a:r>
          </a:p>
          <a:p>
            <a:r>
              <a:rPr lang="en-GB" b="1" dirty="0">
                <a:effectLst/>
                <a:hlinkClick r:id="" action="ppaction://noaction"/>
              </a:rPr>
              <a:t>The Second Moroccan Crisis of 1911</a:t>
            </a:r>
            <a:endParaRPr lang="en-GB" b="1" dirty="0">
              <a:effectLst/>
            </a:endParaRPr>
          </a:p>
          <a:p>
            <a:pPr lvl="1"/>
            <a:r>
              <a:rPr lang="en-GB" dirty="0">
                <a:effectLst/>
              </a:rPr>
              <a:t>(the ‘</a:t>
            </a:r>
            <a:r>
              <a:rPr lang="en-GB" dirty="0" err="1">
                <a:effectLst/>
              </a:rPr>
              <a:t>Agadir</a:t>
            </a:r>
            <a:r>
              <a:rPr lang="en-GB" dirty="0">
                <a:effectLst/>
              </a:rPr>
              <a:t> Crisis’).</a:t>
            </a:r>
          </a:p>
          <a:p>
            <a:r>
              <a:rPr lang="en-GB" b="1" dirty="0">
                <a:effectLst/>
                <a:hlinkClick r:id="" action="ppaction://noaction"/>
              </a:rPr>
              <a:t>The Sarajevo Crisis of 1914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600" b="1">
                <a:solidFill>
                  <a:schemeClr val="folHlink"/>
                </a:solidFill>
                <a:effectLst/>
              </a:rPr>
              <a:t>The Second Moroccan Crisis, 1911</a:t>
            </a:r>
            <a:endParaRPr lang="en-GB" sz="4000" b="1">
              <a:solidFill>
                <a:schemeClr val="folHlink"/>
              </a:solidFill>
              <a:effectLst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7427913" cy="51133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RESULTS: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>
                <a:effectLst/>
              </a:rPr>
              <a:t>War-fever in Germany and Britain.</a:t>
            </a:r>
            <a:r>
              <a:rPr lang="en-GB" sz="2800"/>
              <a:t> </a:t>
            </a:r>
            <a:endParaRPr lang="en-GB" sz="2800">
              <a:effectLst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>
                <a:effectLst/>
              </a:rPr>
              <a:t>Nov 1911: Treaty of Berlin - Germany was forced to remove the gunship and accept instead a small piece of land in the Congo.   Morocco became a French colony.</a:t>
            </a:r>
            <a:endParaRPr lang="en-GB" sz="2800"/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>
                <a:effectLst/>
              </a:rPr>
              <a:t>German resentment: Wilhelm said: 'these events have shown the German people where its enemy is'.</a:t>
            </a:r>
            <a:r>
              <a:rPr lang="en-GB" sz="2800"/>
              <a:t>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>
                <a:effectLst/>
              </a:rPr>
              <a:t>One historian has written: 'the Kaiser was determined not to be the loser in the next crisis'.</a:t>
            </a:r>
            <a:r>
              <a:rPr lang="en-GB" sz="2400">
                <a:effectLst/>
              </a:rPr>
              <a:t>  </a:t>
            </a:r>
            <a:r>
              <a:rPr lang="en-GB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>
                <a:solidFill>
                  <a:schemeClr val="folHlink"/>
                </a:solidFill>
                <a:effectLst/>
              </a:rPr>
              <a:t>The Bosnian Crisis, 1908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BACKGROUND:</a:t>
            </a:r>
          </a:p>
          <a:p>
            <a:r>
              <a:rPr lang="en-GB" sz="2800">
                <a:effectLst/>
              </a:rPr>
              <a:t>Background of tension &amp; rivalry – especially '</a:t>
            </a:r>
            <a:r>
              <a:rPr lang="en-GB" sz="2800" b="1">
                <a:solidFill>
                  <a:schemeClr val="hlink"/>
                </a:solidFill>
                <a:effectLst/>
              </a:rPr>
              <a:t>Panslavism</a:t>
            </a:r>
            <a:r>
              <a:rPr lang="en-GB" sz="2800">
                <a:effectLst/>
              </a:rPr>
              <a:t>' (the nationalism which wanted the little nations of the Balkans to be able to rule themselves) and </a:t>
            </a:r>
            <a:r>
              <a:rPr lang="en-GB" sz="2800" b="1">
                <a:solidFill>
                  <a:schemeClr val="hlink"/>
                </a:solidFill>
                <a:effectLst/>
              </a:rPr>
              <a:t>Alliances</a:t>
            </a:r>
            <a:r>
              <a:rPr lang="en-GB" sz="2800">
                <a:effectLst/>
              </a:rPr>
              <a:t> (esp Russia's alliance with Serbia).</a:t>
            </a:r>
          </a:p>
          <a:p>
            <a:r>
              <a:rPr lang="en-GB" sz="2800"/>
              <a:t>By the Treaty of Berlin (1878), Austria-Hungary had the right to occupy and administer Bosnia. </a:t>
            </a:r>
          </a:p>
          <a:p>
            <a:r>
              <a:rPr lang="en-GB" sz="2800"/>
              <a:t>Turkey was weak and corrupt - 'the sick man of Europe'.   In 1908 there was a revolution in Turkey.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>
                <a:solidFill>
                  <a:schemeClr val="folHlink"/>
                </a:solidFill>
                <a:effectLst/>
              </a:rPr>
              <a:t>The Bosnian Crisis, 1908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MAIN STORY:</a:t>
            </a:r>
          </a:p>
          <a:p>
            <a:pPr>
              <a:lnSpc>
                <a:spcPct val="80000"/>
              </a:lnSpc>
            </a:pPr>
            <a:r>
              <a:rPr lang="en-GB" sz="2800">
                <a:effectLst/>
              </a:rPr>
              <a:t>In 1908, Austria fully </a:t>
            </a:r>
            <a:r>
              <a:rPr lang="en-GB" sz="2800" b="1">
                <a:solidFill>
                  <a:schemeClr val="hlink"/>
                </a:solidFill>
                <a:effectLst/>
              </a:rPr>
              <a:t>annexed</a:t>
            </a:r>
            <a:r>
              <a:rPr lang="en-GB" sz="2800">
                <a:effectLst/>
              </a:rPr>
              <a:t> Bosnia (i.e. it became part of the Austrian Empire).</a:t>
            </a:r>
            <a:r>
              <a:rPr lang="en-GB" sz="2800"/>
              <a:t> </a:t>
            </a:r>
            <a:endParaRPr lang="en-GB" sz="2800">
              <a:effectLst/>
            </a:endParaRPr>
          </a:p>
          <a:p>
            <a:pPr>
              <a:lnSpc>
                <a:spcPct val="80000"/>
              </a:lnSpc>
            </a:pPr>
            <a:r>
              <a:rPr lang="en-GB" sz="2800">
                <a:effectLst/>
              </a:rPr>
              <a:t>Serbia - which had been hoping to get part of Bosnia (so it could have a port on the Adriatic Sea) - protested.  Serbia called up its army demanded a strip of land across Bosnia to the Adriatic Sea.</a:t>
            </a:r>
            <a:r>
              <a:rPr lang="en-GB" sz="2800"/>
              <a:t> </a:t>
            </a:r>
          </a:p>
          <a:p>
            <a:pPr>
              <a:lnSpc>
                <a:spcPct val="80000"/>
              </a:lnSpc>
            </a:pPr>
            <a:r>
              <a:rPr lang="en-GB" sz="2800"/>
              <a:t>Serbia was supported by Russia, which proposed a conference</a:t>
            </a:r>
            <a:r>
              <a:rPr lang="en-GB" sz="2800">
                <a:effectLst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GB" sz="2800"/>
              <a:t>Austria Hungary, Turkey and Germany said that a Conference wasn't necessary.   There was an international crisis.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>
                <a:solidFill>
                  <a:schemeClr val="folHlink"/>
                </a:solidFill>
                <a:effectLst/>
              </a:rPr>
              <a:t>The Bosnian Crisis, 1908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END:</a:t>
            </a:r>
          </a:p>
          <a:p>
            <a:r>
              <a:rPr lang="en-GB" sz="2800">
                <a:effectLst/>
              </a:rPr>
              <a:t>There was an international crisis - Germany threatened war.</a:t>
            </a:r>
            <a:r>
              <a:rPr lang="en-GB" sz="2800"/>
              <a:t> </a:t>
            </a:r>
            <a:endParaRPr lang="en-GB" sz="2800">
              <a:effectLst/>
            </a:endParaRPr>
          </a:p>
          <a:p>
            <a:r>
              <a:rPr lang="en-GB" sz="2800">
                <a:effectLst/>
              </a:rPr>
              <a:t>Russia and Serbia were forced to back down and humiliated.   Serbia was forced to agree publicly to Austria's annexation.</a:t>
            </a:r>
            <a:r>
              <a:rPr lang="en-GB" sz="2800"/>
              <a:t> </a:t>
            </a:r>
          </a:p>
          <a:p>
            <a:r>
              <a:rPr lang="en-GB" sz="2800">
                <a:effectLst/>
              </a:rPr>
              <a:t>The Kaiser boasted that he had stood by Austria 'in shining armour'.</a:t>
            </a:r>
            <a:r>
              <a:rPr lang="en-GB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>
                <a:solidFill>
                  <a:schemeClr val="folHlink"/>
                </a:solidFill>
                <a:effectLst/>
              </a:rPr>
              <a:t>The Bosnian Crisis, 1908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91513" cy="49688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RESULTS: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>
                <a:effectLst/>
              </a:rPr>
              <a:t>There was more trouble in the Balkans (Balkans War) in 1912-13.</a:t>
            </a:r>
            <a:r>
              <a:rPr lang="en-GB" sz="2800"/>
              <a:t> </a:t>
            </a:r>
            <a:endParaRPr lang="en-GB" sz="2800">
              <a:effectLst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/>
              <a:t>Serbia was furious (Bosnia included many Serbs).  This led to the assassination at Sarajevo, 1914.</a:t>
            </a:r>
            <a:r>
              <a:rPr lang="en-GB" sz="2400"/>
              <a:t>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/>
              <a:t>Russia vowed not to back down again – which led to Nicholas's decision to mobilise in 1914.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>
                <a:effectLst/>
              </a:rPr>
              <a:t>Kaiser Wilhelm was proud he had helped Austria - so after Sarajevo he gave Austria a 'blank cheque‘ … which helped cause the slide to war in 1914.</a:t>
            </a:r>
            <a:r>
              <a:rPr lang="en-GB" sz="2800"/>
              <a:t> </a:t>
            </a:r>
            <a:r>
              <a:rPr lang="en-GB" sz="2800">
                <a:effectLst/>
              </a:rPr>
              <a:t> 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>
                <a:solidFill>
                  <a:schemeClr val="folHlink"/>
                </a:solidFill>
                <a:effectLst/>
              </a:rPr>
              <a:t>The Sarajevo Crisis, 1914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BACKGROUND:</a:t>
            </a:r>
          </a:p>
          <a:p>
            <a:pPr>
              <a:lnSpc>
                <a:spcPct val="90000"/>
              </a:lnSpc>
            </a:pPr>
            <a:r>
              <a:rPr lang="en-GB" sz="2800">
                <a:effectLst/>
              </a:rPr>
              <a:t>'</a:t>
            </a:r>
            <a:r>
              <a:rPr lang="en-GB" sz="2800">
                <a:solidFill>
                  <a:schemeClr val="hlink"/>
                </a:solidFill>
                <a:effectLst/>
              </a:rPr>
              <a:t>Panslavism</a:t>
            </a:r>
            <a:r>
              <a:rPr lang="en-GB" sz="2800">
                <a:effectLst/>
              </a:rPr>
              <a:t>‘ - 28 June was Serbia's National Day and the visit was an insult to Serbia.</a:t>
            </a:r>
            <a:r>
              <a:rPr lang="en-GB">
                <a:effectLst/>
              </a:rPr>
              <a:t>  </a:t>
            </a:r>
            <a:endParaRPr lang="en-GB" sz="2400">
              <a:effectLst/>
            </a:endParaRPr>
          </a:p>
          <a:p>
            <a:pPr>
              <a:lnSpc>
                <a:spcPct val="90000"/>
              </a:lnSpc>
            </a:pPr>
            <a:r>
              <a:rPr lang="en-GB" sz="2800"/>
              <a:t>Austria-Hungary (the 'polyglot empire') feared panslavism - the Austrian Army had asked for a war with Serbia 25 times. </a:t>
            </a:r>
          </a:p>
          <a:p>
            <a:pPr>
              <a:lnSpc>
                <a:spcPct val="90000"/>
              </a:lnSpc>
            </a:pPr>
            <a:r>
              <a:rPr lang="en-GB" sz="2800"/>
              <a:t>Sarajevo was in Bosnia (the province annexed by Austria-Hungary in 1908). </a:t>
            </a:r>
          </a:p>
          <a:p>
            <a:pPr>
              <a:lnSpc>
                <a:spcPct val="90000"/>
              </a:lnSpc>
            </a:pPr>
            <a:r>
              <a:rPr lang="en-GB" sz="2800"/>
              <a:t>In the 1912-13 Balkans Wars, Serbia had grown.   Its Prime Minister Pasic said: 'The first round is won.   Now for the second round - against Austria'.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>
                <a:solidFill>
                  <a:schemeClr val="folHlink"/>
                </a:solidFill>
                <a:effectLst/>
              </a:rPr>
              <a:t>The Sarajevo Crisis, 1914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MAIN STORY:</a:t>
            </a:r>
          </a:p>
          <a:p>
            <a:pPr>
              <a:lnSpc>
                <a:spcPct val="80000"/>
              </a:lnSpc>
            </a:pPr>
            <a:r>
              <a:rPr lang="en-GB" sz="2800">
                <a:effectLst/>
              </a:rPr>
              <a:t>Franz Ferdinand was heir to the throne of Austria-Hungary.</a:t>
            </a:r>
            <a:r>
              <a:rPr lang="en-GB" sz="2800"/>
              <a:t> </a:t>
            </a:r>
            <a:endParaRPr lang="en-GB" sz="2800">
              <a:effectLst/>
            </a:endParaRPr>
          </a:p>
          <a:p>
            <a:pPr>
              <a:lnSpc>
                <a:spcPct val="80000"/>
              </a:lnSpc>
            </a:pPr>
            <a:r>
              <a:rPr lang="en-GB" sz="2800">
                <a:effectLst/>
              </a:rPr>
              <a:t>28 June: Six young Bosnian Serbs - linked to the Black Hand - lined up to assassinate him as he drove along the Appel Quay in Sarajevo.</a:t>
            </a:r>
            <a:r>
              <a:rPr lang="en-GB" sz="2800"/>
              <a:t> </a:t>
            </a:r>
          </a:p>
          <a:p>
            <a:pPr>
              <a:lnSpc>
                <a:spcPct val="80000"/>
              </a:lnSpc>
            </a:pPr>
            <a:r>
              <a:rPr lang="en-GB" sz="2800">
                <a:effectLst/>
              </a:rPr>
              <a:t>Nedeljko Cabrinovic threw a bomb. He missed and was arrested.   The Archduke decided to return home immediately via a different route.</a:t>
            </a:r>
            <a:r>
              <a:rPr lang="en-GB" sz="2800"/>
              <a:t> </a:t>
            </a:r>
          </a:p>
          <a:p>
            <a:pPr>
              <a:lnSpc>
                <a:spcPct val="80000"/>
              </a:lnSpc>
            </a:pPr>
            <a:r>
              <a:rPr lang="en-GB" sz="2800"/>
              <a:t>No one told the driver, so he turned into Franz Josef Street, then stopped the car ... in front of Gavrilo Princip, who shot Franz Ferdinand and Sophie.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>
                <a:solidFill>
                  <a:schemeClr val="folHlink"/>
                </a:solidFill>
                <a:effectLst/>
              </a:rPr>
              <a:t>The Sarajevo Crisis, 1914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END:</a:t>
            </a:r>
          </a:p>
          <a:p>
            <a:r>
              <a:rPr lang="en-GB" sz="2800">
                <a:effectLst/>
              </a:rPr>
              <a:t>The assassination caused horror, but not at first an international crisis (the Kaiser went on holiday).</a:t>
            </a:r>
            <a:r>
              <a:rPr lang="en-GB" sz="2800"/>
              <a:t> </a:t>
            </a:r>
            <a:endParaRPr lang="en-GB" sz="2800">
              <a:effectLst/>
            </a:endParaRPr>
          </a:p>
          <a:p>
            <a:r>
              <a:rPr lang="en-GB" sz="2800">
                <a:effectLst/>
              </a:rPr>
              <a:t>Austria provoked the international crisis by sending Serbia an ultimatum on 23 July 1914.</a:t>
            </a:r>
            <a:r>
              <a:rPr lang="en-GB" sz="2800"/>
              <a:t>.</a:t>
            </a:r>
            <a:r>
              <a:rPr lang="en-GB" sz="2800">
                <a:effectLst/>
              </a:rPr>
              <a:t>.</a:t>
            </a:r>
            <a:r>
              <a:rPr lang="en-GB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 b="1">
                <a:solidFill>
                  <a:schemeClr val="folHlink"/>
                </a:solidFill>
                <a:effectLst/>
              </a:rPr>
              <a:t>The Sarajevo Crisis, 1914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91513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RESULTS:</a:t>
            </a:r>
          </a:p>
          <a:p>
            <a:pPr>
              <a:spcBef>
                <a:spcPct val="40000"/>
              </a:spcBef>
            </a:pPr>
            <a:r>
              <a:rPr lang="en-GB" sz="2800">
                <a:effectLst/>
              </a:rPr>
              <a:t>The Crisis caused a sequence of events which resulted in the First World War.</a:t>
            </a:r>
            <a:r>
              <a:rPr lang="en-GB" sz="2800"/>
              <a:t> </a:t>
            </a:r>
            <a:r>
              <a:rPr lang="en-GB" sz="5400">
                <a:effectLst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en-US" sz="1600" dirty="0" smtClean="0"/>
              <a:t>H		Harper’s Weekly</a:t>
            </a:r>
            <a:br>
              <a:rPr lang="en-US" sz="1600" dirty="0" smtClean="0"/>
            </a:br>
            <a:r>
              <a:rPr lang="en-US" sz="1600" dirty="0"/>
              <a:t>	</a:t>
            </a:r>
            <a:r>
              <a:rPr lang="en-US" sz="1600" dirty="0" smtClean="0"/>
              <a:t>					      July 1, 1905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United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States</a:t>
            </a:r>
            <a:endParaRPr lang="en-US" dirty="0"/>
          </a:p>
        </p:txBody>
      </p:sp>
      <p:pic>
        <p:nvPicPr>
          <p:cNvPr id="1026" name="Picture 2" descr="“An Interrupted Tête-À-Tête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7584"/>
            <a:ext cx="9540552" cy="896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48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600" b="1">
                <a:solidFill>
                  <a:schemeClr val="folHlink"/>
                </a:solidFill>
                <a:effectLst/>
              </a:rPr>
              <a:t>The First Moroccan Crisis of 1905</a:t>
            </a:r>
            <a:endParaRPr lang="en-GB" sz="4000" b="1">
              <a:solidFill>
                <a:schemeClr val="folHlink"/>
              </a:solidFill>
              <a:effectLst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 dirty="0">
                <a:solidFill>
                  <a:schemeClr val="hlink"/>
                </a:solidFill>
              </a:rPr>
              <a:t>BACKGROUND:</a:t>
            </a:r>
          </a:p>
          <a:p>
            <a:r>
              <a:rPr lang="en-GB" sz="2800" dirty="0">
                <a:effectLst/>
              </a:rPr>
              <a:t>Background of tension &amp; rivalry (esp. Imperialism - Kaiser Wilhelm wanted 'a place in the sun‘).</a:t>
            </a:r>
          </a:p>
          <a:p>
            <a:r>
              <a:rPr lang="en-GB" sz="2800" dirty="0">
                <a:effectLst/>
              </a:rPr>
              <a:t>Morocco was weak; France hoped to conquer it. </a:t>
            </a:r>
          </a:p>
          <a:p>
            <a:r>
              <a:rPr lang="en-GB" sz="2800" dirty="0">
                <a:effectLst/>
              </a:rPr>
              <a:t>In 1903, the French based an army on the Moroccan border. </a:t>
            </a:r>
            <a:endParaRPr lang="en-GB" sz="2800" dirty="0" smtClean="0">
              <a:effectLst/>
            </a:endParaRPr>
          </a:p>
          <a:p>
            <a:r>
              <a:rPr lang="en-GB" sz="2800" dirty="0" smtClean="0">
                <a:effectLst/>
              </a:rPr>
              <a:t>In 1904 France and England agree to the Entente Cordial (later Russia will be added)</a:t>
            </a:r>
            <a:endParaRPr lang="en-GB" sz="2800" dirty="0">
              <a:effectLst/>
            </a:endParaRPr>
          </a:p>
          <a:p>
            <a:r>
              <a:rPr lang="en-GB" sz="2800" dirty="0">
                <a:effectLst/>
              </a:rPr>
              <a:t>In Feb. 1905, France demanded control over the Moroccan army and police.   The Sultan refused.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600" b="1">
                <a:solidFill>
                  <a:schemeClr val="folHlink"/>
                </a:solidFill>
                <a:effectLst/>
              </a:rPr>
              <a:t>The First Moroccan Crisis of 1905</a:t>
            </a:r>
            <a:endParaRPr lang="en-GB" sz="4000" b="1">
              <a:solidFill>
                <a:schemeClr val="folHlink"/>
              </a:solidFill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MAIN STORY:</a:t>
            </a:r>
          </a:p>
          <a:p>
            <a:pPr>
              <a:lnSpc>
                <a:spcPct val="90000"/>
              </a:lnSpc>
            </a:pPr>
            <a:r>
              <a:rPr lang="en-GB" sz="2800">
                <a:effectLst/>
              </a:rPr>
              <a:t>In March 1905, Kaiser Wilhelm visited Tangiers in Morocco.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800">
              <a:effectLst/>
            </a:endParaRPr>
          </a:p>
          <a:p>
            <a:pPr>
              <a:lnSpc>
                <a:spcPct val="90000"/>
              </a:lnSpc>
            </a:pPr>
            <a:r>
              <a:rPr lang="en-GB" sz="2800">
                <a:effectLst/>
              </a:rPr>
              <a:t>He told the French agent (Count Cherisay) that he wanted free trade for Germany in Morocco - then dismissed him before he could reply.</a:t>
            </a:r>
          </a:p>
          <a:p>
            <a:pPr>
              <a:lnSpc>
                <a:spcPct val="90000"/>
              </a:lnSpc>
            </a:pPr>
            <a:endParaRPr lang="en-GB" sz="2800">
              <a:effectLst/>
            </a:endParaRPr>
          </a:p>
          <a:p>
            <a:pPr>
              <a:lnSpc>
                <a:spcPct val="90000"/>
              </a:lnSpc>
            </a:pPr>
            <a:r>
              <a:rPr lang="en-GB" sz="2800">
                <a:effectLst/>
              </a:rPr>
              <a:t>He then gave a speech in which he promised to defend Morocco as 'free and independent ‘ and ‘subject to no foreign control'.</a:t>
            </a:r>
            <a:r>
              <a:rPr lang="en-GB" sz="2800"/>
              <a:t> </a:t>
            </a:r>
            <a:endParaRPr lang="en-GB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600" b="1">
                <a:solidFill>
                  <a:schemeClr val="folHlink"/>
                </a:solidFill>
                <a:effectLst/>
              </a:rPr>
              <a:t>The First Moroccan Crisis of 1905</a:t>
            </a:r>
            <a:endParaRPr lang="en-GB" sz="4000" b="1">
              <a:solidFill>
                <a:schemeClr val="folHlink"/>
              </a:solidFill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>
                <a:solidFill>
                  <a:schemeClr val="hlink"/>
                </a:solidFill>
              </a:rPr>
              <a:t>END: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 dirty="0">
                <a:effectLst/>
              </a:rPr>
              <a:t>There was an international crisis - both France and Germany threatened war..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 dirty="0">
                <a:effectLst/>
              </a:rPr>
              <a:t>The French (scared of another war with Germany) were going to back down, but the British encouraged them to take a firm line..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 dirty="0">
                <a:effectLst/>
              </a:rPr>
              <a:t>A Conference was held at </a:t>
            </a:r>
            <a:r>
              <a:rPr lang="en-GB" sz="2800" dirty="0" smtClean="0">
                <a:effectLst/>
              </a:rPr>
              <a:t>Algeciras </a:t>
            </a:r>
            <a:r>
              <a:rPr lang="en-GB" sz="2800" dirty="0">
                <a:effectLst/>
              </a:rPr>
              <a:t>(1906).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 dirty="0">
                <a:effectLst/>
              </a:rPr>
              <a:t>Britain and Russia supported France (Britain stationed a navy patrol outside Algeciras harbour</a:t>
            </a:r>
            <a:r>
              <a:rPr lang="en-GB" sz="2800" dirty="0" smtClean="0">
                <a:effectLst/>
              </a:rPr>
              <a:t>). Roosevelt chosen to mediate</a:t>
            </a:r>
            <a:endParaRPr lang="en-GB" sz="2800" dirty="0">
              <a:effectLst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 dirty="0">
                <a:effectLst/>
              </a:rPr>
              <a:t>Germany had to promise to stay out of Morocco.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600" b="1">
                <a:solidFill>
                  <a:schemeClr val="folHlink"/>
                </a:solidFill>
                <a:effectLst/>
              </a:rPr>
              <a:t>The First Moroccan Crisis of 1905</a:t>
            </a:r>
            <a:endParaRPr lang="en-GB" sz="4000" b="1">
              <a:solidFill>
                <a:schemeClr val="folHlink"/>
              </a:solidFill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>
                <a:solidFill>
                  <a:schemeClr val="hlink"/>
                </a:solidFill>
              </a:rPr>
              <a:t>RESULTS: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 dirty="0" smtClean="0">
                <a:effectLst/>
              </a:rPr>
              <a:t>The French </a:t>
            </a:r>
            <a:r>
              <a:rPr lang="en-GB" sz="2800" dirty="0">
                <a:effectLst/>
              </a:rPr>
              <a:t>were ANGRY with Germany.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 dirty="0">
                <a:effectLst/>
              </a:rPr>
              <a:t>Britain was frightened of Germany’s Empire.</a:t>
            </a:r>
          </a:p>
          <a:p>
            <a:pPr lvl="0">
              <a:lnSpc>
                <a:spcPct val="80000"/>
              </a:lnSpc>
              <a:spcBef>
                <a:spcPct val="40000"/>
              </a:spcBef>
              <a:buClr>
                <a:srgbClr val="FFCC66"/>
              </a:buClr>
            </a:pPr>
            <a:r>
              <a:rPr lang="en-GB" sz="2800" dirty="0" smtClean="0">
                <a:effectLst/>
              </a:rPr>
              <a:t>At the Algeciras Conference (1906) </a:t>
            </a:r>
            <a:r>
              <a:rPr lang="en-US" sz="2800" dirty="0">
                <a:solidFill>
                  <a:srgbClr val="FFFFFF"/>
                </a:solidFill>
                <a:effectLst/>
              </a:rPr>
              <a:t>Germany, France, Britain, Italy, Russia, and the United </a:t>
            </a:r>
            <a:r>
              <a:rPr lang="en-US" sz="2800" dirty="0" smtClean="0">
                <a:solidFill>
                  <a:srgbClr val="FFFFFF"/>
                </a:solidFill>
                <a:effectLst/>
              </a:rPr>
              <a:t>States were in attendance </a:t>
            </a:r>
            <a:endParaRPr lang="en-GB" sz="2800" dirty="0">
              <a:solidFill>
                <a:srgbClr val="FFFFFF"/>
              </a:solidFill>
              <a:effectLst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 dirty="0" smtClean="0">
                <a:effectLst/>
              </a:rPr>
              <a:t>France, Britain, and Russia forced Germany to promise to stay out of Morocco.   Germany felt humiliated.</a:t>
            </a:r>
            <a:r>
              <a:rPr lang="en-US" sz="2800" dirty="0" smtClean="0">
                <a:effectLst/>
              </a:rPr>
              <a:t> </a:t>
            </a:r>
            <a:r>
              <a:rPr lang="en-GB" sz="2800" dirty="0" smtClean="0">
                <a:effectLst/>
              </a:rPr>
              <a:t>In 1907, Britain and Russia, alarmed by German ambitions, made an </a:t>
            </a:r>
            <a:r>
              <a:rPr lang="en-GB" sz="2800" i="1" dirty="0" smtClean="0">
                <a:effectLst/>
              </a:rPr>
              <a:t>Entente</a:t>
            </a:r>
            <a:r>
              <a:rPr lang="en-GB" sz="2800" dirty="0" smtClean="0">
                <a:effectLst/>
              </a:rPr>
              <a:t> - adds to alliances.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sz="2800" dirty="0" smtClean="0">
                <a:effectLst/>
              </a:rPr>
              <a:t>Algeciras </a:t>
            </a:r>
            <a:r>
              <a:rPr lang="en-GB" sz="2800" dirty="0">
                <a:effectLst/>
              </a:rPr>
              <a:t>convinced Germany that the other countries were 'ganging up' on Germany - from this moment, Germany began preparing for 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600" b="1">
                <a:solidFill>
                  <a:schemeClr val="folHlink"/>
                </a:solidFill>
                <a:effectLst/>
              </a:rPr>
              <a:t>The Second Moroccan Crisis, 1911</a:t>
            </a:r>
            <a:endParaRPr lang="en-GB" sz="4000" b="1">
              <a:solidFill>
                <a:schemeClr val="folHlink"/>
              </a:solidFill>
              <a:effectLst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BACKGROUND:</a:t>
            </a:r>
          </a:p>
          <a:p>
            <a:pPr>
              <a:lnSpc>
                <a:spcPct val="90000"/>
              </a:lnSpc>
            </a:pPr>
            <a:r>
              <a:rPr lang="en-GB" sz="2800">
                <a:effectLst/>
              </a:rPr>
              <a:t>Background of tension &amp; rivalry (Imperialism - Kaiser Wilhelm wanted 'a place in the sun‘).</a:t>
            </a:r>
          </a:p>
          <a:p>
            <a:pPr>
              <a:lnSpc>
                <a:spcPct val="90000"/>
              </a:lnSpc>
            </a:pPr>
            <a:r>
              <a:rPr lang="en-GB" sz="2800">
                <a:effectLst/>
              </a:rPr>
              <a:t>At Algeciras (1906), Germany promised to keep out of Morocco - the French Foreign Legion went into Morocco.</a:t>
            </a:r>
            <a:r>
              <a:rPr lang="en-GB" sz="2800"/>
              <a:t> </a:t>
            </a:r>
            <a:endParaRPr lang="en-GB" sz="2800">
              <a:effectLst/>
            </a:endParaRPr>
          </a:p>
          <a:p>
            <a:pPr>
              <a:lnSpc>
                <a:spcPct val="90000"/>
              </a:lnSpc>
            </a:pPr>
            <a:r>
              <a:rPr lang="en-GB" sz="2400">
                <a:effectLst/>
              </a:rPr>
              <a:t>In </a:t>
            </a:r>
            <a:r>
              <a:rPr lang="en-GB" sz="2800">
                <a:effectLst/>
              </a:rPr>
              <a:t>1910, France made a huge loan to Morocco, and took control of customs and taxes.</a:t>
            </a:r>
            <a:r>
              <a:rPr lang="en-GB" sz="2800"/>
              <a:t> </a:t>
            </a:r>
            <a:endParaRPr lang="en-GB" sz="2400">
              <a:effectLst/>
            </a:endParaRPr>
          </a:p>
          <a:p>
            <a:pPr>
              <a:lnSpc>
                <a:spcPct val="90000"/>
              </a:lnSpc>
            </a:pPr>
            <a:r>
              <a:rPr lang="en-GB" sz="2800">
                <a:effectLst/>
              </a:rPr>
              <a:t>In 1910 France sent a gunboat to Agadir in southern Morocco (German newspapers were angry).</a:t>
            </a:r>
            <a:r>
              <a:rPr lang="en-GB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600" b="1">
                <a:solidFill>
                  <a:schemeClr val="folHlink"/>
                </a:solidFill>
                <a:effectLst/>
              </a:rPr>
              <a:t>The Second Moroccan Crisis, 1911</a:t>
            </a:r>
            <a:endParaRPr lang="en-GB" sz="4000" b="1">
              <a:solidFill>
                <a:schemeClr val="folHlink"/>
              </a:solidFill>
              <a:effectLst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>
                <a:solidFill>
                  <a:schemeClr val="hlink"/>
                </a:solidFill>
              </a:rPr>
              <a:t>MAIN STORY:</a:t>
            </a:r>
          </a:p>
          <a:p>
            <a:r>
              <a:rPr lang="en-GB" sz="2800">
                <a:effectLst/>
              </a:rPr>
              <a:t>In March 1911 there was a rebellion in northern Morocco.   The French sent an army to defend (= angers the Germans).</a:t>
            </a:r>
            <a:r>
              <a:rPr lang="en-GB" sz="2800"/>
              <a:t> </a:t>
            </a:r>
            <a:endParaRPr lang="en-GB" sz="2800">
              <a:effectLst/>
            </a:endParaRPr>
          </a:p>
          <a:p>
            <a:r>
              <a:rPr lang="en-GB" sz="2800">
                <a:effectLst/>
              </a:rPr>
              <a:t>In June 1911, the Germans announced that they needed to protect German citizens in southern Morocco (even though there were no German citizens in southern Morocco).</a:t>
            </a:r>
            <a:r>
              <a:rPr lang="en-GB" sz="2800"/>
              <a:t> </a:t>
            </a:r>
          </a:p>
          <a:p>
            <a:r>
              <a:rPr lang="en-GB" sz="2800">
                <a:effectLst/>
              </a:rPr>
              <a:t>In July 1911, Kaiser Wilhelm sent the gunship </a:t>
            </a:r>
            <a:r>
              <a:rPr lang="en-GB" sz="2800" i="1">
                <a:effectLst/>
              </a:rPr>
              <a:t>Panther</a:t>
            </a:r>
            <a:r>
              <a:rPr lang="en-GB" sz="2800">
                <a:effectLst/>
              </a:rPr>
              <a:t> to Agadir.   It 'rescued' ONE German.</a:t>
            </a:r>
            <a:r>
              <a:rPr lang="en-GB" sz="2800"/>
              <a:t> </a:t>
            </a:r>
            <a:endParaRPr lang="en-GB" sz="24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600" b="1">
                <a:solidFill>
                  <a:schemeClr val="folHlink"/>
                </a:solidFill>
                <a:effectLst/>
              </a:rPr>
              <a:t>The Second Moroccan Crisis, 1911</a:t>
            </a:r>
            <a:endParaRPr lang="en-GB" sz="4000" b="1">
              <a:solidFill>
                <a:schemeClr val="folHlink"/>
              </a:solidFill>
              <a:effectLst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 dirty="0">
                <a:solidFill>
                  <a:schemeClr val="hlink"/>
                </a:solidFill>
              </a:rPr>
              <a:t>END:</a:t>
            </a:r>
          </a:p>
          <a:p>
            <a:r>
              <a:rPr lang="en-GB" sz="2800" dirty="0">
                <a:effectLst/>
              </a:rPr>
              <a:t>There was an international crisis - war-fever in Germany and Britain.</a:t>
            </a:r>
          </a:p>
          <a:p>
            <a:r>
              <a:rPr lang="en-GB" sz="2800" dirty="0">
                <a:effectLst/>
              </a:rPr>
              <a:t>Lloyd George attacked Germany and promised support for France ('Mansion House speech').</a:t>
            </a:r>
            <a:r>
              <a:rPr lang="en-GB" sz="2800" dirty="0"/>
              <a:t> </a:t>
            </a:r>
            <a:endParaRPr lang="en-GB" sz="2800" dirty="0">
              <a:effectLst/>
            </a:endParaRPr>
          </a:p>
          <a:p>
            <a:r>
              <a:rPr lang="en-GB" sz="2800" dirty="0">
                <a:effectLst/>
              </a:rPr>
              <a:t>Nov 1911: Treaty of Berlin - Germany was forced to remove the gunship and accept instead a small piece of land in the Congo.  </a:t>
            </a:r>
            <a:r>
              <a:rPr lang="en-GB" sz="2800" dirty="0" smtClean="0"/>
              <a:t> </a:t>
            </a:r>
            <a:endParaRPr lang="en-GB" sz="2800" dirty="0"/>
          </a:p>
          <a:p>
            <a:r>
              <a:rPr lang="en-GB" sz="2800" dirty="0">
                <a:effectLst/>
              </a:rPr>
              <a:t>Morocco became a French colony.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607</TotalTime>
  <Words>1356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Tahoma</vt:lpstr>
      <vt:lpstr>Times New Roman</vt:lpstr>
      <vt:lpstr>Wingdings</vt:lpstr>
      <vt:lpstr>Slit</vt:lpstr>
      <vt:lpstr>The Crises of 1905-1911</vt:lpstr>
      <vt:lpstr>    H  Harper’s Weekly             July 1, 1905 </vt:lpstr>
      <vt:lpstr>The First Moroccan Crisis of 1905</vt:lpstr>
      <vt:lpstr>The First Moroccan Crisis of 1905</vt:lpstr>
      <vt:lpstr>The First Moroccan Crisis of 1905</vt:lpstr>
      <vt:lpstr>The First Moroccan Crisis of 1905</vt:lpstr>
      <vt:lpstr>The Second Moroccan Crisis, 1911</vt:lpstr>
      <vt:lpstr>The Second Moroccan Crisis, 1911</vt:lpstr>
      <vt:lpstr>The Second Moroccan Crisis, 1911</vt:lpstr>
      <vt:lpstr>The Second Moroccan Crisis, 1911</vt:lpstr>
      <vt:lpstr>The Bosnian Crisis, 1908</vt:lpstr>
      <vt:lpstr>The Bosnian Crisis, 1908</vt:lpstr>
      <vt:lpstr>The Bosnian Crisis, 1908</vt:lpstr>
      <vt:lpstr>The Bosnian Crisis, 1908</vt:lpstr>
      <vt:lpstr>The Sarajevo Crisis, 1914</vt:lpstr>
      <vt:lpstr>The Sarajevo Crisis, 1914</vt:lpstr>
      <vt:lpstr>The Sarajevo Crisis, 1914</vt:lpstr>
      <vt:lpstr>The Sarajevo Crisis, 1914</vt:lpstr>
    </vt:vector>
  </TitlesOfParts>
  <Company>Laptops for Teachers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Moroccan Crisis of 1905</dc:title>
  <dc:creator>John.Clare</dc:creator>
  <cp:lastModifiedBy>Wessler, Kurt D.</cp:lastModifiedBy>
  <cp:revision>19</cp:revision>
  <dcterms:created xsi:type="dcterms:W3CDTF">2006-09-18T21:01:43Z</dcterms:created>
  <dcterms:modified xsi:type="dcterms:W3CDTF">2020-02-10T19:15:59Z</dcterms:modified>
</cp:coreProperties>
</file>