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330" y="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BB33-0F65-4076-A5CF-5D458108AD0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C945-F732-4781-906B-17687879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F399-8D33-4B42-BF75-4F386A2CD009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601D-3B75-4587-9C7C-477B33A30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084A-FDA6-4A88-B9D5-97C23E43C80A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A085-A7BB-4233-BC55-ABD4015C3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215D-4EB5-49DF-B14E-09C9C6E1D9AD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E681-5669-42BC-ABC2-69B775D4A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ABE1-26ED-4420-B309-4D01F19CFFA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D6-90D8-4BE2-AFBD-FDE55B19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3689-7B84-451F-B0F6-E460F8A69D22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C759-C497-4FB2-93F2-E474E2372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7BC6-BA45-482F-8027-7D1583192CF0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68B3-FD53-4D73-9DC7-D80DCD70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5784-99FC-45BA-A1E6-4731A8A467D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0C2F-DA92-4005-BF8B-3E0C73E1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489E-FF51-4B55-A7AE-4C7ACA8E2860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6AAE-956E-479C-871F-C36FBF14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8E70-66BA-496F-8AB1-172D4665968B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6949-7167-474A-A5D7-BBB4EC6D3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8FF0-CA23-4251-A704-0328FCFFA040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50E9-56BD-439A-8734-F24B82C00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A47BAA-3436-4795-B848-11AC18433FD2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461764-FA14-44A0-9AE5-8C0D2F26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813" y="0"/>
            <a:ext cx="9144001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Chapter  12: Mongol Eurasia, 1200-1500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704850"/>
            <a:ext cx="54133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896" b="-2"/>
          <a:stretch>
            <a:fillRect/>
          </a:stretch>
        </p:blipFill>
        <p:spPr bwMode="auto">
          <a:xfrm>
            <a:off x="4876800" y="3810000"/>
            <a:ext cx="41671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3810000"/>
            <a:ext cx="4648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25" y="658813"/>
            <a:ext cx="36226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56324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Rise of the Mongols, 1200-1260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Nomadism in Central and Inner Asia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Nomadism – continual migration in search of pastures and water.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Mongol Society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Council of powerful families ratified Khan’s decisions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you disagreed, you could leave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Slaves did the small stuff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Weaker groups paid for protection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Mongol Women – pawns and place holders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Khan – in touch with heaven &amp; earth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Mongol Conquests, 1215-1283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Genghis Khan takes NW China and East of Caspian Sea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Genghis Khan’s Successors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Ogodei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Northern China, up to the Song, Kievan Russia, Poland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Guyuk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captures Baghdad (no more Abbasid)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Capital Karakorum – controlled the other domains</a:t>
            </a:r>
          </a:p>
          <a:p>
            <a:pPr marL="966788" lvl="2" indent="-16668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Ogodei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dies, Khubilai capital Beijing,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Yuan Empire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takes Song, Annam &amp;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Champa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Military Techniques – cavalry equipped with long range bows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Siege and Terror – throwing things on fire, surrender only option 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Overland Trade and Disease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Traveler’s Accounts: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(Venetian)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Marco Polo – inspired European trade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Rats and fleas – bubonic plague, typhus, small pox, the flu does west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216525"/>
            <a:ext cx="1714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152400"/>
            <a:ext cx="2381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9869" t="22076" r="6320"/>
          <a:stretch>
            <a:fillRect/>
          </a:stretch>
        </p:blipFill>
        <p:spPr bwMode="auto">
          <a:xfrm>
            <a:off x="7251700" y="1609725"/>
            <a:ext cx="17557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3906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4919" r="15079" b="7883"/>
          <a:stretch>
            <a:fillRect/>
          </a:stretch>
        </p:blipFill>
        <p:spPr bwMode="auto">
          <a:xfrm>
            <a:off x="7696200" y="2857500"/>
            <a:ext cx="13112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5213" y="56165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5616575"/>
            <a:ext cx="33861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067800" cy="6851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Mongols and Islam, 1260-1500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 Rivalry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Il-khans (Iran/Iraq) and the Golden Horde (SW Russia) – ruling over Muslim populations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Mongols -  melting pot of religions with advisors that match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 practices clash with Muslims (slaughter of animals and idols)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Golden Horde leader converts to Islam moves south through Caucasus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Mts</a:t>
            </a:r>
            <a:endParaRPr lang="en-US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Ghazan (Il-Khan) converts to Islam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Islam and the State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Taxes and Administration – tax farming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Paper Money – complete failure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Sultanate = domain of a Muslim ruler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Timur takes most of Il-Khan and part of sultanate of Delhi (1398), Ottoman Sultan (1402)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38" y="3886200"/>
            <a:ext cx="4391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27733" r="27724"/>
          <a:stretch>
            <a:fillRect/>
          </a:stretch>
        </p:blipFill>
        <p:spPr bwMode="auto">
          <a:xfrm>
            <a:off x="5638800" y="1752600"/>
            <a:ext cx="17811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r="12483" b="20995"/>
          <a:stretch>
            <a:fillRect/>
          </a:stretch>
        </p:blipFill>
        <p:spPr bwMode="auto">
          <a:xfrm>
            <a:off x="7543800" y="1752600"/>
            <a:ext cx="142716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b="15250"/>
          <a:stretch>
            <a:fillRect/>
          </a:stretch>
        </p:blipFill>
        <p:spPr bwMode="auto">
          <a:xfrm>
            <a:off x="184150" y="4648200"/>
            <a:ext cx="42386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9938" y="1752600"/>
            <a:ext cx="10033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067800" cy="6851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Mongols and Islam, 1260-1500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continued…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Culture and Science in Islamic Eurasia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Middle East scholars, artists, craftsman transported to Samarkand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Administrators</a:t>
            </a:r>
            <a:r>
              <a:rPr lang="en-US" sz="1800" kern="0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and historians – Rashid al-Din (Il-Khan PM)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In Samarkand and Herat – Timurid rulers sponsored historical writing in Persian/Turkish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Islamic Science and Astronomy</a:t>
            </a:r>
          </a:p>
          <a:p>
            <a:pPr marL="1025525" lvl="2" indent="-2254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Nasir al-Din – math (algebra/trig) and cosmology (study of the universe)</a:t>
            </a:r>
          </a:p>
          <a:p>
            <a:pPr marL="1025525" lvl="2" indent="-2254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Followers used the math to better understand celestial orbits</a:t>
            </a:r>
          </a:p>
          <a:p>
            <a:pPr marL="1025525" lvl="2" indent="-2254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Copernicus uses data for heliocentric theory</a:t>
            </a:r>
          </a:p>
          <a:p>
            <a:pPr marL="1025525" lvl="2" indent="-2254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latin typeface="Times New Roman" pitchFamily="18" charset="0"/>
                <a:cs typeface="Times New Roman" pitchFamily="18" charset="0"/>
              </a:rPr>
              <a:t>Frameworks: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Eclipse predictions – make the circuit – Mamluk (Arabic), Byzantine monks (Greek), Spanish Christian (Latin), Sultan of Delhi (Sanskrit)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Decimal Notation</a:t>
            </a:r>
          </a:p>
          <a:p>
            <a:pPr marL="10858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Ghiyas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al-Din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Jamshid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Kashi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– inspired by Chinese to use decimal notation.</a:t>
            </a:r>
          </a:p>
          <a:p>
            <a:pPr marL="10858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Further defines pi</a:t>
            </a:r>
          </a:p>
          <a:p>
            <a:pPr marL="10858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latin typeface="Times New Roman" pitchFamily="18" charset="0"/>
                <a:cs typeface="Times New Roman" pitchFamily="18" charset="0"/>
              </a:rPr>
              <a:t>Frameworks: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His work gets to Europe via Byzantine (Greek)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5241"/>
          <a:stretch>
            <a:fillRect/>
          </a:stretch>
        </p:blipFill>
        <p:spPr bwMode="auto">
          <a:xfrm>
            <a:off x="6172200" y="5281613"/>
            <a:ext cx="28575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807" t="5394" r="5627" b="6262"/>
          <a:stretch>
            <a:fillRect/>
          </a:stretch>
        </p:blipFill>
        <p:spPr bwMode="auto">
          <a:xfrm>
            <a:off x="152400" y="4364038"/>
            <a:ext cx="410368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273675"/>
            <a:ext cx="17351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0738" y="3733800"/>
            <a:ext cx="185896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699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Regional Responses in Western Europe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Russia and rule from afar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(Old)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Sarai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– Golden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Hoarde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(GH) Capital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Growth of Russian Language – Russian princes used by GH as assistants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Economic Problems – epic fail on paper money… again, barter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Alexander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Nevskii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– cooperation win Novgorod &amp; Moscow favor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i="1" kern="0" dirty="0" smtClean="0">
                <a:latin typeface="Times New Roman" pitchFamily="18" charset="0"/>
                <a:cs typeface="Times New Roman" pitchFamily="18" charset="0"/>
              </a:rPr>
              <a:t>“Mongol Yoke” 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vs. Russian tax farmers &amp; isolation due to Constantinople alignment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Title of Tsar (Caesar) – Ivan III 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New States in Eastern Europe and Anatolia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Teutonic Knights – German speaking northern crusaders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b="1" kern="0" dirty="0" smtClean="0">
                <a:latin typeface="Times New Roman" pitchFamily="18" charset="0"/>
                <a:cs typeface="Times New Roman" pitchFamily="18" charset="0"/>
              </a:rPr>
              <a:t>Frameworks: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xfer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of knowledge from Mongols to Europe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Coal Mining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Movable type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High temperature metallurgy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Mathematics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Gun Powder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Lithuania – sidestepped the Mongols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Serbian Empire – dies out with Kosovo (1389)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Ottoman Empire – Osman starts (1300)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Timur speed-bump (1402)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Mehmet II – Istanbul (1453)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190"/>
          <a:stretch>
            <a:fillRect/>
          </a:stretch>
        </p:blipFill>
        <p:spPr bwMode="auto">
          <a:xfrm>
            <a:off x="7677150" y="3160713"/>
            <a:ext cx="13049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051050"/>
            <a:ext cx="14541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4740275"/>
            <a:ext cx="261143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38125"/>
            <a:ext cx="1643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8229600" cy="6546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Mongol Domination in China, 1271-1368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Yuan Empire, 1271-1268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Khubilai gave oldest son Chinese name and tutored by Confucians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Buddhist priests (lamas) favored by Mongol leaders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Beijing as Yuan Capital – eastern terminal of silk road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Forbidden City – Imperial complex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Summers in Shangdu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Yuan Society</a:t>
            </a:r>
          </a:p>
          <a:p>
            <a:pPr marL="977900" lvl="2" indent="-1206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Mongols – Warriors</a:t>
            </a:r>
          </a:p>
          <a:p>
            <a:pPr marL="977900" lvl="2" indent="-1206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Central Asians &amp; Middle Eastern = census/tax collectors</a:t>
            </a:r>
          </a:p>
          <a:p>
            <a:pPr marL="977900" lvl="2" indent="-1206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Confucians loose power b/c disfavor merchants/doctors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Yuan Administration – organized China into provinces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Growth of Commerce – investor groups &amp; copper coinage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Merchant Tastes – specialized shops, entertainment, vernacular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Agriculture – neglected – 90% lived there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Population Loss – 40% in 80 years</a:t>
            </a:r>
          </a:p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Fall of the Yuan</a:t>
            </a:r>
          </a:p>
          <a:p>
            <a:pPr marL="568325" lvl="1" indent="-16827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Farmer rebellions &amp; inter Mongol feuds</a:t>
            </a:r>
          </a:p>
          <a:p>
            <a:pPr marL="568325" lvl="1" indent="-16827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Zhu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Yuanzhang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establishes Ming</a:t>
            </a:r>
          </a:p>
          <a:p>
            <a:pPr marL="568325" lvl="1" indent="-16827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Not all Mongols conquered</a:t>
            </a:r>
          </a:p>
          <a:p>
            <a:pPr marL="568325" lvl="1" indent="-16827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152400"/>
            <a:ext cx="1708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188" y="2667000"/>
            <a:ext cx="2376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4333875"/>
            <a:ext cx="27511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290638"/>
            <a:ext cx="1262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8963" y="4267200"/>
            <a:ext cx="19446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851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Early Ming Empire, 1368-1500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Ming China on a Mongol Foundation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Emperor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Hongwu</a:t>
            </a:r>
            <a:endParaRPr lang="en-US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Moves capital to Nanjing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Utilizes Buddhism to get into power than switches to Confucianism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Becomes inner focused (Confucianism?)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Emperor Yongle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Coup d'état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Capital back to Beijing, enlarges forbidden city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Restored commercial links with Middle East (silk road in Mongol territory)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Explorer Zheng He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Muslim Eunuch – eased travel in Middle East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7 voyages as far as Madagascar?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Cement relations and collect taxes – 50 new tributary states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End of Ming Sea Expeditions – with deaths of Zheng He and Yongle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Technology and Population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Technological Slowdown – high taxes on mining trickle down, slow farmers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Population growth/agriculture – growth caused domestic farming shift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Military Technology – classification of knowledge to avoid losing it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The Ming Achievement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Chinese Novels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Ming ware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257800"/>
            <a:ext cx="2019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19063"/>
            <a:ext cx="15621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417638"/>
            <a:ext cx="16859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l="12068" t="6158" r="7536" b="16995"/>
          <a:stretch>
            <a:fillRect/>
          </a:stretch>
        </p:blipFill>
        <p:spPr bwMode="auto">
          <a:xfrm>
            <a:off x="7315200" y="3032125"/>
            <a:ext cx="171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/>
          <a:srcRect l="12924" r="11269" b="6258"/>
          <a:stretch>
            <a:fillRect/>
          </a:stretch>
        </p:blipFill>
        <p:spPr bwMode="auto">
          <a:xfrm>
            <a:off x="5491163" y="5410200"/>
            <a:ext cx="12430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5784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Centralization and Militarism in East Asia, 1200-1500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Korea from the Mongols to the Yi, 1231-1500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 Conquest – Korea a great place to control shipping from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Breakdown of Isolation – cotton, gunpowder, &amp; commerce, resulting in educated class 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Yi Dynasty – out with the Mongol friendly Koryo, Confucian Yi in – Seoul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Korean Printing – laid foundation for hi literacy rate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Cotton - provides cash crop, Gunpowder - makes navy effective against pirates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Political transformation in Japan, 1274-1500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Mongol Attacks – somewhat thwarted by a bad storm, Give Japanese time to prepare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Kamakura Shogunate – 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Attempts to get Shoguns focused/organized on Mongols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Builds wall to prevent access to Hakata Bay</a:t>
            </a:r>
          </a:p>
          <a:p>
            <a:pPr marL="977900" lvl="2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Boarding parties welcome Mongols with Japanese swords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Kamikaze: </a:t>
            </a:r>
            <a:r>
              <a:rPr lang="en-US" sz="1800" i="1" kern="0" dirty="0" smtClean="0">
                <a:latin typeface="Times New Roman" pitchFamily="18" charset="0"/>
                <a:cs typeface="Times New Roman" pitchFamily="18" charset="0"/>
              </a:rPr>
              <a:t>“Divine Wind”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– typhoon sinks half of Mongol ships</a:t>
            </a:r>
            <a:endParaRPr lang="en-US" sz="1800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Ashikaga Shogunate – took control of Kyoto imperial center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Zen Buddhism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Onin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War – battle of warlords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The Emergence of Vietnam, 1200-1500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Annam (NV) and </a:t>
            </a:r>
            <a:r>
              <a:rPr lang="en-US" sz="1800" kern="0" dirty="0" err="1" smtClean="0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 (SV)</a:t>
            </a:r>
          </a:p>
          <a:p>
            <a:pPr marL="574675" lvl="1" indent="-174625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kern="0" dirty="0" smtClean="0">
                <a:latin typeface="Times New Roman" pitchFamily="18" charset="0"/>
                <a:cs typeface="Times New Roman" pitchFamily="18" charset="0"/>
              </a:rPr>
              <a:t>Annam’s Victory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66700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t="10686"/>
          <a:stretch>
            <a:fillRect/>
          </a:stretch>
        </p:blipFill>
        <p:spPr bwMode="auto">
          <a:xfrm>
            <a:off x="6519863" y="4332288"/>
            <a:ext cx="24765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32288"/>
            <a:ext cx="23447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1019</Words>
  <Application>Microsoft Office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Times New Roman</vt:lpstr>
      <vt:lpstr>Wingdings</vt:lpstr>
      <vt:lpstr>Courier New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Crouchcrew</dc:creator>
  <cp:lastModifiedBy>kurt.wessler</cp:lastModifiedBy>
  <cp:revision>47</cp:revision>
  <dcterms:created xsi:type="dcterms:W3CDTF">2011-11-19T17:25:48Z</dcterms:created>
  <dcterms:modified xsi:type="dcterms:W3CDTF">2012-12-06T20:07:32Z</dcterms:modified>
</cp:coreProperties>
</file>