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3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6" r:id="rId34"/>
    <p:sldId id="297" r:id="rId35"/>
    <p:sldId id="298" r:id="rId36"/>
    <p:sldId id="299" r:id="rId37"/>
  </p:sldIdLst>
  <p:sldSz cx="12192000" cy="6858000"/>
  <p:notesSz cx="6858000" cy="9144000"/>
  <p:embeddedFontLst>
    <p:embeddedFont>
      <p:font typeface="Bookman Old Style" panose="02050604050505020204" pitchFamily="18" charset="0"/>
      <p:regular r:id="rId39"/>
      <p:bold r:id="rId40"/>
      <p:italic r:id="rId41"/>
      <p:boldItalic r:id="rId42"/>
    </p:embeddedFont>
    <p:embeddedFont>
      <p:font typeface="Rosarivo" panose="020B0604020202020204" charset="0"/>
      <p:regular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7A5hTP7ovJWiKJ1R3ZFMTUf8n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F5871E-5F91-4EED-BBF9-6B2AC4BCBC48}">
  <a:tblStyle styleId="{B5F5871E-5F91-4EED-BBF9-6B2AC4BCBC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39FB705-017B-4269-AE86-4838F54AF75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041412e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4041412e4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4041412e4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ff235e6b_3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33ff235e6b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ff235e6b_3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33ff235e6b_3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ff235e6b_3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33ff235e6b_3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ff235e6b_3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33ff235e6b_3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3ff235e6b_3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33ff235e6b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3ff235e6b_3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33ff235e6b_3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ff235e6b_3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33ff235e6b_3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ff235e6b_3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33ff235e6b_3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ff235e6b_3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33ff235e6b_3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3ff235e6b_3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33ff235e6b_3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4041412e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4041412e4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34041412e4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0" name="Google Shape;5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6" name="Google Shape;5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6" name="Google Shape;5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041412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041412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34041412e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ff235e6b_3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33ff235e6b_3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ff235e6b_3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33ff235e6b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ff235e6b_3_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33ff235e6b_3_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g33ff235e6b_3_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33ff235e6b_3_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33ff235e6b_3_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ff235e6b_3_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33ff235e6b_3_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33ff235e6b_3_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33ff235e6b_3_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33ff235e6b_3_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ff235e6b_3_18"/>
          <p:cNvSpPr txBox="1"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33ff235e6b_3_18"/>
          <p:cNvSpPr txBox="1">
            <a:spLocks noGrp="1"/>
          </p:cNvSpPr>
          <p:nvPr>
            <p:ph type="body" idx="1"/>
          </p:nvPr>
        </p:nvSpPr>
        <p:spPr>
          <a:xfrm>
            <a:off x="914400" y="2147888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33ff235e6b_3_18"/>
          <p:cNvSpPr>
            <a:spLocks noGrp="1"/>
          </p:cNvSpPr>
          <p:nvPr>
            <p:ph type="clipArt" idx="2"/>
          </p:nvPr>
        </p:nvSpPr>
        <p:spPr>
          <a:xfrm>
            <a:off x="6197600" y="2147888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33ff235e6b_3_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33ff235e6b_3_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33ff235e6b_3_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ff235e6b_3_25"/>
          <p:cNvSpPr txBox="1"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33ff235e6b_3_25"/>
          <p:cNvSpPr>
            <a:spLocks noGrp="1"/>
          </p:cNvSpPr>
          <p:nvPr>
            <p:ph type="clipArt" idx="2"/>
          </p:nvPr>
        </p:nvSpPr>
        <p:spPr>
          <a:xfrm>
            <a:off x="914400" y="2147888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g33ff235e6b_3_25"/>
          <p:cNvSpPr txBox="1">
            <a:spLocks noGrp="1"/>
          </p:cNvSpPr>
          <p:nvPr>
            <p:ph type="body" idx="1"/>
          </p:nvPr>
        </p:nvSpPr>
        <p:spPr>
          <a:xfrm>
            <a:off x="6197600" y="2147888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33ff235e6b_3_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33ff235e6b_3_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33ff235e6b_3_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ff235e6b_3_3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33ff235e6b_3_3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g33ff235e6b_3_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33ff235e6b_3_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33ff235e6b_3_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ff235e6b_3_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33ff235e6b_3_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9" name="Google Shape;139;g33ff235e6b_3_3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0" name="Google Shape;140;g33ff235e6b_3_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33ff235e6b_3_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33ff235e6b_3_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ff235e6b_3_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33ff235e6b_3_4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g33ff235e6b_3_4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7" name="Google Shape;147;g33ff235e6b_3_4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g33ff235e6b_3_4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9" name="Google Shape;149;g33ff235e6b_3_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33ff235e6b_3_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33ff235e6b_3_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ff235e6b_3_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33ff235e6b_3_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33ff235e6b_3_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33ff235e6b_3_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ff235e6b_3_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33ff235e6b_3_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33ff235e6b_3_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ff235e6b_3_6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33ff235e6b_3_6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4" name="Google Shape;164;g33ff235e6b_3_6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5" name="Google Shape;165;g33ff235e6b_3_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33ff235e6b_3_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33ff235e6b_3_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ff235e6b_3_7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33ff235e6b_3_7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g33ff235e6b_3_7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2" name="Google Shape;172;g33ff235e6b_3_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33ff235e6b_3_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33ff235e6b_3_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ff235e6b_3_7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33ff235e6b_3_7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g33ff235e6b_3_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33ff235e6b_3_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33ff235e6b_3_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ff235e6b_3_83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33ff235e6b_3_8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g33ff235e6b_3_8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33ff235e6b_3_8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33ff235e6b_3_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914400" y="2147888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>
            <a:spLocks noGrp="1"/>
          </p:cNvSpPr>
          <p:nvPr>
            <p:ph type="clipArt" idx="2"/>
          </p:nvPr>
        </p:nvSpPr>
        <p:spPr>
          <a:xfrm>
            <a:off x="6197600" y="2147888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7"/>
          <p:cNvSpPr txBox="1"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>
            <a:spLocks noGrp="1"/>
          </p:cNvSpPr>
          <p:nvPr>
            <p:ph type="clipArt" idx="2"/>
          </p:nvPr>
        </p:nvSpPr>
        <p:spPr>
          <a:xfrm>
            <a:off x="914400" y="2147888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6197600" y="2147888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ff235e6b_3_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33ff235e6b_3_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33ff235e6b_3_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33ff235e6b_3_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33ff235e6b_3_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g"/><Relationship Id="rId5" Type="http://schemas.openxmlformats.org/officeDocument/2006/relationships/image" Target="../media/image30.gif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SKMcdCc3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041412e4_0_3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Zero</a:t>
            </a:r>
            <a:endParaRPr/>
          </a:p>
        </p:txBody>
      </p:sp>
      <p:sp>
        <p:nvSpPr>
          <p:cNvPr id="200" name="Google Shape;200;g34041412e4_0_3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AP World History: Modern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3ff235e6b_3_137"/>
          <p:cNvSpPr txBox="1"/>
          <p:nvPr/>
        </p:nvSpPr>
        <p:spPr>
          <a:xfrm>
            <a:off x="-1" y="0"/>
            <a:ext cx="12185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Bookman Old Style"/>
              <a:buNone/>
            </a:pPr>
            <a:r>
              <a:rPr lang="en-US" sz="600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</a:t>
            </a:r>
            <a:r>
              <a:rPr lang="en-US" sz="6000" b="0" i="0" u="none" strike="noStrike" cap="none" baseline="300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nd</a:t>
            </a:r>
            <a:r>
              <a:rPr lang="en-US" sz="600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Wave/Classical Empires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g33ff235e6b_3_137" descr="The above map was created using the geographic references from this era in the AP World History curriculum. Every geographic reference for this unit appears on this map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162" y="1295400"/>
            <a:ext cx="12185745" cy="447833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33ff235e6b_3_137"/>
          <p:cNvSpPr txBox="1">
            <a:spLocks noGrp="1"/>
          </p:cNvSpPr>
          <p:nvPr>
            <p:ph type="body" idx="1"/>
          </p:nvPr>
        </p:nvSpPr>
        <p:spPr>
          <a:xfrm>
            <a:off x="-1" y="4419600"/>
            <a:ext cx="121857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</a:pPr>
            <a:endParaRPr sz="1667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i="1">
                <a:latin typeface="Bookman Old Style"/>
                <a:ea typeface="Bookman Old Style"/>
                <a:cs typeface="Bookman Old Style"/>
                <a:sym typeface="Bookman Old Style"/>
              </a:rPr>
              <a:t>Big Picture Question – 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What are some common characteristics of 1</a:t>
            </a:r>
            <a:r>
              <a:rPr lang="en-US" baseline="30000">
                <a:latin typeface="Bookman Old Style"/>
                <a:ea typeface="Bookman Old Style"/>
                <a:cs typeface="Bookman Old Style"/>
                <a:sym typeface="Bookman Old Style"/>
              </a:rPr>
              <a:t>st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 and 2</a:t>
            </a:r>
            <a:r>
              <a:rPr lang="en-US" baseline="30000">
                <a:latin typeface="Bookman Old Style"/>
                <a:ea typeface="Bookman Old Style"/>
                <a:cs typeface="Bookman Old Style"/>
                <a:sym typeface="Bookman Old Style"/>
              </a:rPr>
              <a:t>nd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 wave civilizations? </a:t>
            </a:r>
            <a:endParaRPr sz="2000"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33ff235e6b_3_143" descr="https://upload.wikimedia.org/wikipedia/commons/thumb/f/fa/Meso2mil-English.JPG/300px-Meso2mil-Engli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4397"/>
            <a:ext cx="5091470" cy="594360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3ff235e6b_3_143"/>
          <p:cNvSpPr txBox="1">
            <a:spLocks noGrp="1"/>
          </p:cNvSpPr>
          <p:nvPr>
            <p:ph type="title"/>
          </p:nvPr>
        </p:nvSpPr>
        <p:spPr>
          <a:xfrm>
            <a:off x="0" y="-20444"/>
            <a:ext cx="5410200" cy="1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1. Urban Focus</a:t>
            </a:r>
            <a:endParaRPr sz="5400" i="1">
              <a:solidFill>
                <a:srgbClr val="0070C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97" name="Google Shape;297;g33ff235e6b_3_143"/>
          <p:cNvSpPr txBox="1"/>
          <p:nvPr/>
        </p:nvSpPr>
        <p:spPr>
          <a:xfrm>
            <a:off x="837020" y="6096000"/>
            <a:ext cx="18720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of Mesopotamia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3ff235e6b_3_143"/>
          <p:cNvSpPr txBox="1">
            <a:spLocks noGrp="1"/>
          </p:cNvSpPr>
          <p:nvPr>
            <p:ph type="body" idx="1"/>
          </p:nvPr>
        </p:nvSpPr>
        <p:spPr>
          <a:xfrm>
            <a:off x="5091470" y="914400"/>
            <a:ext cx="71004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>
                <a:latin typeface="Bookman Old Style"/>
                <a:ea typeface="Bookman Old Style"/>
                <a:cs typeface="Bookman Old Style"/>
                <a:sym typeface="Bookman Old Style"/>
              </a:rPr>
              <a:t>Urbanization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 – movement into cities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Mesopotamian city-states, Harappa, Mohenjo-daro, Greek city-states, Rome, Persepolis, Pataliputra, Constantinople </a:t>
            </a:r>
            <a:endParaRPr/>
          </a:p>
        </p:txBody>
      </p:sp>
      <p:pic>
        <p:nvPicPr>
          <p:cNvPr id="299" name="Google Shape;299;g33ff235e6b_3_143" descr="Image result for constantinop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1470" y="2651896"/>
            <a:ext cx="7100530" cy="420610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3ff235e6b_3_143"/>
          <p:cNvSpPr txBox="1"/>
          <p:nvPr/>
        </p:nvSpPr>
        <p:spPr>
          <a:xfrm>
            <a:off x="10419048" y="5945694"/>
            <a:ext cx="13677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Constantinople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ff235e6b_3_152"/>
          <p:cNvSpPr txBox="1"/>
          <p:nvPr/>
        </p:nvSpPr>
        <p:spPr>
          <a:xfrm>
            <a:off x="0" y="3505200"/>
            <a:ext cx="12192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Come the, Enkidu, to </a:t>
            </a:r>
            <a:r>
              <a:rPr lang="en-US" sz="3200" b="0" i="1" u="sng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ramparted</a:t>
            </a:r>
            <a:r>
              <a:rPr lang="en-US" sz="32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Uruk,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Where fellows are </a:t>
            </a:r>
            <a:r>
              <a:rPr lang="en-US" sz="3200" b="0" i="1" u="sng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resplendent</a:t>
            </a:r>
            <a:r>
              <a:rPr lang="en-US" sz="32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in holiday clothing,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Where every day is set for celebration,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Where harps and drums are played.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And the </a:t>
            </a:r>
            <a:r>
              <a:rPr lang="en-US" sz="3200" b="0" i="1" u="sng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harlots</a:t>
            </a:r>
            <a:r>
              <a:rPr lang="en-US" sz="32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too, they are fairest of form,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Rich in beauty, full of delights,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Even the greatest gods are kept from sleeping at night.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33ff235e6b_3_152" descr="http://www.crystalinks.com/gilgameshrelief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500" y="0"/>
            <a:ext cx="1454198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3ff235e6b_3_152" descr="http://www.crystalinks.com/gilgameshl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7003" y="0"/>
            <a:ext cx="1383319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3ff235e6b_3_152" descr="http://www.crystalinks.com/humbab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7000" y="533402"/>
            <a:ext cx="1905000" cy="2270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33ff235e6b_3_159" descr="http://www.mrstpierre.com/uploads/1/0/4/5/10450517/18363152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25" y="1363497"/>
            <a:ext cx="3708400" cy="452680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3ff235e6b_3_159"/>
          <p:cNvSpPr txBox="1"/>
          <p:nvPr/>
        </p:nvSpPr>
        <p:spPr>
          <a:xfrm>
            <a:off x="0" y="-17646"/>
            <a:ext cx="6705600" cy="128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Bookman Old Style"/>
              <a:buNone/>
            </a:pPr>
            <a:r>
              <a:rPr lang="en-US" sz="540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2. Social Hierarchy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3ff235e6b_3_159"/>
          <p:cNvSpPr txBox="1">
            <a:spLocks noGrp="1"/>
          </p:cNvSpPr>
          <p:nvPr>
            <p:ph type="body" idx="1"/>
          </p:nvPr>
        </p:nvSpPr>
        <p:spPr>
          <a:xfrm>
            <a:off x="3726925" y="1264967"/>
            <a:ext cx="4648200" cy="528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n-US" sz="2520" b="1">
                <a:latin typeface="Bookman Old Style"/>
                <a:ea typeface="Bookman Old Style"/>
                <a:cs typeface="Bookman Old Style"/>
                <a:sym typeface="Bookman Old Style"/>
              </a:rPr>
              <a:t>Social Hierarchy (or stratification)  </a:t>
            </a:r>
            <a:r>
              <a:rPr lang="en-US" sz="2520">
                <a:latin typeface="Bookman Old Style"/>
                <a:ea typeface="Bookman Old Style"/>
                <a:cs typeface="Bookman Old Style"/>
                <a:sym typeface="Bookman Old Style"/>
              </a:rPr>
              <a:t>– divisions/inequality within society </a:t>
            </a:r>
            <a:endParaRPr/>
          </a:p>
          <a:p>
            <a:pPr marL="342900" lvl="0" indent="-182880" algn="ctr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endParaRPr sz="252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n-US" sz="2520">
                <a:latin typeface="Bookman Old Style"/>
                <a:ea typeface="Bookman Old Style"/>
                <a:cs typeface="Bookman Old Style"/>
                <a:sym typeface="Bookman Old Style"/>
              </a:rPr>
              <a:t>Specialization led to these inequalities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endParaRPr sz="252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n-US" sz="2520" b="1">
                <a:latin typeface="Bookman Old Style"/>
                <a:ea typeface="Bookman Old Style"/>
                <a:cs typeface="Bookman Old Style"/>
                <a:sym typeface="Bookman Old Style"/>
              </a:rPr>
              <a:t>Law codes </a:t>
            </a:r>
            <a:r>
              <a:rPr lang="en-US" sz="2520">
                <a:latin typeface="Bookman Old Style"/>
                <a:ea typeface="Bookman Old Style"/>
                <a:cs typeface="Bookman Old Style"/>
                <a:sym typeface="Bookman Old Style"/>
              </a:rPr>
              <a:t>reflected inequality</a:t>
            </a:r>
            <a:endParaRPr/>
          </a:p>
          <a:p>
            <a:pPr marL="342900" lvl="0" indent="-18288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endParaRPr sz="252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n-US" sz="2520">
                <a:latin typeface="Bookman Old Style"/>
                <a:ea typeface="Bookman Old Style"/>
                <a:cs typeface="Bookman Old Style"/>
                <a:sym typeface="Bookman Old Style"/>
              </a:rPr>
              <a:t>Wealth piled </a:t>
            </a:r>
            <a:r>
              <a:rPr lang="en-US" sz="2520" u="sng">
                <a:latin typeface="Bookman Old Style"/>
                <a:ea typeface="Bookman Old Style"/>
                <a:cs typeface="Bookman Old Style"/>
                <a:sym typeface="Bookman Old Style"/>
              </a:rPr>
              <a:t>up</a:t>
            </a:r>
            <a:r>
              <a:rPr lang="en-US" sz="2520">
                <a:latin typeface="Bookman Old Style"/>
                <a:ea typeface="Bookman Old Style"/>
                <a:cs typeface="Bookman Old Style"/>
                <a:sym typeface="Bookman Old Style"/>
              </a:rPr>
              <a:t>, not </a:t>
            </a:r>
            <a:r>
              <a:rPr lang="en-US" sz="2520" u="sng">
                <a:latin typeface="Bookman Old Style"/>
                <a:ea typeface="Bookman Old Style"/>
                <a:cs typeface="Bookman Old Style"/>
                <a:sym typeface="Bookman Old Style"/>
              </a:rPr>
              <a:t>out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endParaRPr sz="252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n-US" sz="2520">
                <a:latin typeface="Bookman Old Style"/>
                <a:ea typeface="Bookman Old Style"/>
                <a:cs typeface="Bookman Old Style"/>
                <a:sym typeface="Bookman Old Style"/>
              </a:rPr>
              <a:t>Slavery </a:t>
            </a:r>
            <a:endParaRPr/>
          </a:p>
          <a:p>
            <a:pPr marL="342900" lvl="0" indent="-276225" algn="l" rtl="0">
              <a:lnSpc>
                <a:spcPct val="8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316" name="Google Shape;316;g33ff235e6b_3_159" descr="http://www.westcler.org/gh/curlessmatt/arthistory/2a/SteleOfHammurab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3600" y="1051340"/>
            <a:ext cx="3708400" cy="580666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3ff235e6b_3_159"/>
          <p:cNvSpPr txBox="1"/>
          <p:nvPr/>
        </p:nvSpPr>
        <p:spPr>
          <a:xfrm>
            <a:off x="9409212" y="6400800"/>
            <a:ext cx="1857175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of Hammurabi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33ff235e6b_3_159"/>
          <p:cNvSpPr txBox="1"/>
          <p:nvPr/>
        </p:nvSpPr>
        <p:spPr>
          <a:xfrm>
            <a:off x="292100" y="5693403"/>
            <a:ext cx="31612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stratification in Mesopotamia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ff235e6b_3_168"/>
          <p:cNvSpPr txBox="1"/>
          <p:nvPr/>
        </p:nvSpPr>
        <p:spPr>
          <a:xfrm>
            <a:off x="381000" y="3748367"/>
            <a:ext cx="11582400" cy="297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If any one strike the body of a man higher in rank than he, he shall receive sixty blows with an ox-whip in public.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1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-198 Hammurabi’s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g33ff235e6b_3_168" descr="http://edsitement.neh.gov/sites/edsitement.neh.gov/files/imagecache/thumb/images/content/Babylon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0" y="380999"/>
            <a:ext cx="2833690" cy="320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33ff235e6b_3_168" descr="http://www.crystalinks.com/hammurbus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3502" y="381000"/>
            <a:ext cx="1892298" cy="338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33ff235e6b_3_174" descr="http://www.reunionblackfamily.com/photos/Queen-Hatshepsut-1500-BC/QUEEN%20HATSHE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4400" y="33572"/>
            <a:ext cx="3657600" cy="682442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3ff235e6b_3_174"/>
          <p:cNvSpPr txBox="1"/>
          <p:nvPr/>
        </p:nvSpPr>
        <p:spPr>
          <a:xfrm>
            <a:off x="0" y="0"/>
            <a:ext cx="4288900" cy="141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Bookman Old Style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3. Patriarchy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33ff235e6b_3_174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8953500" cy="23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Physical strength needed for agricultural tools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Farmland outside the city so women stayed home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1">
                <a:latin typeface="Bookman Old Style"/>
                <a:ea typeface="Bookman Old Style"/>
                <a:cs typeface="Bookman Old Style"/>
                <a:sym typeface="Bookman Old Style"/>
              </a:rPr>
              <a:t>Some societies less patriarchal 🡪 Egypt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1">
                <a:latin typeface="Bookman Old Style"/>
                <a:ea typeface="Bookman Old Style"/>
                <a:cs typeface="Bookman Old Style"/>
                <a:sym typeface="Bookman Old Style"/>
              </a:rPr>
              <a:t>Cultural practices reflected patriarchy 🡪 Sati</a:t>
            </a: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latin typeface="David"/>
              <a:ea typeface="David"/>
              <a:cs typeface="David"/>
              <a:sym typeface="David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333" name="Google Shape;333;g33ff235e6b_3_174"/>
          <p:cNvSpPr txBox="1"/>
          <p:nvPr/>
        </p:nvSpPr>
        <p:spPr>
          <a:xfrm>
            <a:off x="9601200" y="6324600"/>
            <a:ext cx="1725601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Queen Hatshepsut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33ff235e6b_3_174" descr="https://upload.wikimedia.org/wikipedia/commons/thumb/f/f9/Sati_ceremony.jpg/800px-Sati_ceremon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3581399"/>
            <a:ext cx="4648200" cy="324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3ff235e6b_3_174" descr="Image result for sati ceremon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581399"/>
            <a:ext cx="3886201" cy="325486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3ff235e6b_3_174"/>
          <p:cNvSpPr txBox="1"/>
          <p:nvPr/>
        </p:nvSpPr>
        <p:spPr>
          <a:xfrm>
            <a:off x="3247650" y="3680822"/>
            <a:ext cx="1476751" cy="5539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sati ceremony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ff235e6b_3_184"/>
          <p:cNvSpPr txBox="1"/>
          <p:nvPr/>
        </p:nvSpPr>
        <p:spPr>
          <a:xfrm>
            <a:off x="0" y="1"/>
            <a:ext cx="5943600" cy="115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Bookman Old Style"/>
              <a:buNone/>
            </a:pPr>
            <a:r>
              <a:rPr lang="en-US" sz="540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4. Centralization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3ff235e6b_3_184"/>
          <p:cNvSpPr txBox="1">
            <a:spLocks noGrp="1"/>
          </p:cNvSpPr>
          <p:nvPr>
            <p:ph type="body" idx="1"/>
          </p:nvPr>
        </p:nvSpPr>
        <p:spPr>
          <a:xfrm>
            <a:off x="8021" y="1049741"/>
            <a:ext cx="12192000" cy="184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latin typeface="Bookman Old Style"/>
                <a:ea typeface="Bookman Old Style"/>
                <a:cs typeface="Bookman Old Style"/>
                <a:sym typeface="Bookman Old Style"/>
              </a:rPr>
              <a:t>Kings assisted by </a:t>
            </a:r>
            <a:r>
              <a:rPr lang="en-US" sz="3000" b="1">
                <a:latin typeface="Bookman Old Style"/>
                <a:ea typeface="Bookman Old Style"/>
                <a:cs typeface="Bookman Old Style"/>
                <a:sym typeface="Bookman Old Style"/>
              </a:rPr>
              <a:t>bureaucracies</a:t>
            </a:r>
            <a:r>
              <a:rPr lang="en-US" sz="300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latin typeface="Bookman Old Style"/>
                <a:ea typeface="Bookman Old Style"/>
                <a:cs typeface="Bookman Old Style"/>
                <a:sym typeface="Bookman Old Style"/>
              </a:rPr>
              <a:t>managing government through departments run by appointed officials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latin typeface="Bookman Old Style"/>
                <a:ea typeface="Bookman Old Style"/>
                <a:cs typeface="Bookman Old Style"/>
                <a:sym typeface="Bookman Old Style"/>
              </a:rPr>
              <a:t>Classical Persian satraps or Chinese merit-based bureaucrats</a:t>
            </a:r>
            <a:endParaRPr/>
          </a:p>
          <a:p>
            <a:pPr marL="742950" lvl="1" indent="-1206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latin typeface="David"/>
              <a:ea typeface="David"/>
              <a:cs typeface="David"/>
              <a:sym typeface="David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343" name="Google Shape;343;g33ff235e6b_3_184"/>
          <p:cNvSpPr txBox="1"/>
          <p:nvPr/>
        </p:nvSpPr>
        <p:spPr>
          <a:xfrm>
            <a:off x="4876800" y="6406319"/>
            <a:ext cx="26936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Scepter – symbol of royal 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3ff235e6b_3_184"/>
          <p:cNvSpPr txBox="1"/>
          <p:nvPr/>
        </p:nvSpPr>
        <p:spPr>
          <a:xfrm>
            <a:off x="1127936" y="6396119"/>
            <a:ext cx="172425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Mandate of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33ff235e6b_3_184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/>
          <p:nvPr/>
        </p:nvSpPr>
        <p:spPr>
          <a:xfrm>
            <a:off x="2415646" y="-144463"/>
            <a:ext cx="254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33ff235e6b_3_184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/>
          <p:nvPr/>
        </p:nvSpPr>
        <p:spPr>
          <a:xfrm>
            <a:off x="2542646" y="7940"/>
            <a:ext cx="254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33ff235e6b_3_184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/>
          <p:nvPr/>
        </p:nvSpPr>
        <p:spPr>
          <a:xfrm>
            <a:off x="2669646" y="160340"/>
            <a:ext cx="254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33ff235e6b_3_184" descr="http://t3.gstatic.com/images?q=tbn:ANd9GcSO7pcOff6Cvh1xDWDR8KmnkVEYcWXrqfAXmTsP2E3F1RdCzspXA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2893902"/>
            <a:ext cx="4220847" cy="347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3ff235e6b_3_184" descr="http://alphahistory.com/chineserevolution/wp-content/uploads/2013/05/empero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2893902"/>
            <a:ext cx="3825378" cy="348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33ff235e6b_3_184" descr="Image result for persian satrapi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4400" y="2918699"/>
            <a:ext cx="3548701" cy="346282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33ff235e6b_3_184"/>
          <p:cNvSpPr txBox="1"/>
          <p:nvPr/>
        </p:nvSpPr>
        <p:spPr>
          <a:xfrm>
            <a:off x="9604776" y="6396119"/>
            <a:ext cx="159845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Satrapies in Persia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ff235e6b_3_198"/>
          <p:cNvSpPr txBox="1"/>
          <p:nvPr/>
        </p:nvSpPr>
        <p:spPr>
          <a:xfrm>
            <a:off x="0" y="1"/>
            <a:ext cx="7696200" cy="115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Bookman Old Style"/>
              <a:buNone/>
            </a:pPr>
            <a:r>
              <a:rPr lang="en-US" sz="540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5. Emphasis on Trade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33ff235e6b_3_198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/>
          <p:nvPr/>
        </p:nvSpPr>
        <p:spPr>
          <a:xfrm>
            <a:off x="2415646" y="-144463"/>
            <a:ext cx="254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33ff235e6b_3_198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/>
          <p:nvPr/>
        </p:nvSpPr>
        <p:spPr>
          <a:xfrm>
            <a:off x="2542646" y="7940"/>
            <a:ext cx="254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33ff235e6b_3_198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/>
          <p:nvPr/>
        </p:nvSpPr>
        <p:spPr>
          <a:xfrm>
            <a:off x="2669646" y="160340"/>
            <a:ext cx="254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g33ff235e6b_3_198" descr="Image result for freemanpedia period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2" y="2300183"/>
            <a:ext cx="12144959" cy="454987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33ff235e6b_3_198"/>
          <p:cNvSpPr/>
          <p:nvPr/>
        </p:nvSpPr>
        <p:spPr>
          <a:xfrm>
            <a:off x="29722" y="2133600"/>
            <a:ext cx="12132555" cy="457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33ff235e6b_3_198"/>
          <p:cNvSpPr txBox="1">
            <a:spLocks noGrp="1"/>
          </p:cNvSpPr>
          <p:nvPr>
            <p:ph type="body" idx="1"/>
          </p:nvPr>
        </p:nvSpPr>
        <p:spPr>
          <a:xfrm>
            <a:off x="50144" y="1148304"/>
            <a:ext cx="12192000" cy="175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latin typeface="Bookman Old Style"/>
                <a:ea typeface="Bookman Old Style"/>
                <a:cs typeface="Bookman Old Style"/>
                <a:sym typeface="Bookman Old Style"/>
              </a:rPr>
              <a:t>Taxing trade through the empire led to great wealth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latin typeface="Bookman Old Style"/>
                <a:ea typeface="Bookman Old Style"/>
                <a:cs typeface="Bookman Old Style"/>
                <a:sym typeface="Bookman Old Style"/>
              </a:rPr>
              <a:t>Protecting trade routes was an important government role</a:t>
            </a:r>
            <a:endParaRPr sz="26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742950" lvl="1" indent="-1206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latin typeface="David"/>
              <a:ea typeface="David"/>
              <a:cs typeface="David"/>
              <a:sym typeface="David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g33ff235e6b_3_208" descr="Image result for roman aqueduc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9416"/>
            <a:ext cx="3579866" cy="268144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3ff235e6b_3_208"/>
          <p:cNvSpPr txBox="1"/>
          <p:nvPr/>
        </p:nvSpPr>
        <p:spPr>
          <a:xfrm>
            <a:off x="0" y="264557"/>
            <a:ext cx="12192000" cy="127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90"/>
              <a:buFont typeface="Bookman Old Style"/>
              <a:buNone/>
            </a:pPr>
            <a:r>
              <a:rPr lang="en-US" sz="459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6. Infrastructure/Monumental Architecture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33ff235e6b_3_208"/>
          <p:cNvSpPr txBox="1">
            <a:spLocks noGrp="1"/>
          </p:cNvSpPr>
          <p:nvPr>
            <p:ph type="body" idx="1"/>
          </p:nvPr>
        </p:nvSpPr>
        <p:spPr>
          <a:xfrm>
            <a:off x="6849792" y="1433913"/>
            <a:ext cx="5342208" cy="12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Walls, roads, fortifications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David"/>
              <a:ea typeface="David"/>
              <a:cs typeface="David"/>
              <a:sym typeface="David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370" name="Google Shape;370;g33ff235e6b_3_208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/>
          <p:nvPr/>
        </p:nvSpPr>
        <p:spPr>
          <a:xfrm>
            <a:off x="2415646" y="-144463"/>
            <a:ext cx="254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33ff235e6b_3_208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/>
          <p:nvPr/>
        </p:nvSpPr>
        <p:spPr>
          <a:xfrm>
            <a:off x="2542646" y="7940"/>
            <a:ext cx="254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33ff235e6b_3_208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/>
          <p:nvPr/>
        </p:nvSpPr>
        <p:spPr>
          <a:xfrm>
            <a:off x="2669646" y="160340"/>
            <a:ext cx="254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33ff235e6b_3_208" descr="Image result for hieroglyphic symbol"/>
          <p:cNvSpPr/>
          <p:nvPr/>
        </p:nvSpPr>
        <p:spPr>
          <a:xfrm>
            <a:off x="2796646" y="312740"/>
            <a:ext cx="254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33ff235e6b_3_208"/>
          <p:cNvSpPr txBox="1"/>
          <p:nvPr/>
        </p:nvSpPr>
        <p:spPr>
          <a:xfrm>
            <a:off x="704850" y="1852638"/>
            <a:ext cx="1602555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 Aqueducts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g33ff235e6b_3_208" descr="Image result for acropol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4673" y="4410528"/>
            <a:ext cx="3168096" cy="245562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33ff235e6b_3_208"/>
          <p:cNvSpPr txBox="1"/>
          <p:nvPr/>
        </p:nvSpPr>
        <p:spPr>
          <a:xfrm>
            <a:off x="4318557" y="6399560"/>
            <a:ext cx="1657890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Athenian Acropolis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33ff235e6b_3_208" descr="Image result for royal road pers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7963" y="1926320"/>
            <a:ext cx="5444037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33ff235e6b_3_208"/>
          <p:cNvSpPr txBox="1"/>
          <p:nvPr/>
        </p:nvSpPr>
        <p:spPr>
          <a:xfrm>
            <a:off x="8643344" y="2014220"/>
            <a:ext cx="1653273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Persian Royal Road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g33ff235e6b_3_208" descr="Image result for roman road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2470" y="1779416"/>
            <a:ext cx="3190299" cy="263111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33ff235e6b_3_208"/>
          <p:cNvSpPr txBox="1"/>
          <p:nvPr/>
        </p:nvSpPr>
        <p:spPr>
          <a:xfrm>
            <a:off x="4462298" y="1867152"/>
            <a:ext cx="1244315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 Roads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g33ff235e6b_3_208" descr="Image result for great wall under q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05" y="4391700"/>
            <a:ext cx="3579866" cy="24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33ff235e6b_3_208"/>
          <p:cNvSpPr txBox="1"/>
          <p:nvPr/>
        </p:nvSpPr>
        <p:spPr>
          <a:xfrm>
            <a:off x="564189" y="6399560"/>
            <a:ext cx="1925527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Qin started Great Wall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g33ff235e6b_3_208" descr="Image result for ziggurat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2770" y="5036705"/>
            <a:ext cx="5448618" cy="183031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33ff235e6b_3_208"/>
          <p:cNvSpPr txBox="1"/>
          <p:nvPr/>
        </p:nvSpPr>
        <p:spPr>
          <a:xfrm>
            <a:off x="8839200" y="6405157"/>
            <a:ext cx="818686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Ziggurat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33ff235e6b_3_208"/>
          <p:cNvSpPr txBox="1"/>
          <p:nvPr/>
        </p:nvSpPr>
        <p:spPr>
          <a:xfrm>
            <a:off x="-2825" y="1230474"/>
            <a:ext cx="4232505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Facilities needed to operate society (roads, bridges)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33ff235e6b_3_208"/>
          <p:cNvSpPr/>
          <p:nvPr/>
        </p:nvSpPr>
        <p:spPr>
          <a:xfrm>
            <a:off x="2796646" y="854124"/>
            <a:ext cx="254000" cy="3763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33ff235e6b_3_231" descr="Image result for fall of rome"/>
          <p:cNvPicPr preferRelativeResize="0"/>
          <p:nvPr/>
        </p:nvPicPr>
        <p:blipFill rotWithShape="1">
          <a:blip r:embed="rId3">
            <a:alphaModFix/>
          </a:blip>
          <a:srcRect t="7333" b="26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33ff235e6b_3_231"/>
          <p:cNvSpPr/>
          <p:nvPr/>
        </p:nvSpPr>
        <p:spPr>
          <a:xfrm>
            <a:off x="336884" y="321176"/>
            <a:ext cx="7197772" cy="5896743"/>
          </a:xfrm>
          <a:prstGeom prst="rect">
            <a:avLst/>
          </a:prstGeom>
          <a:solidFill>
            <a:schemeClr val="lt1">
              <a:alpha val="89019"/>
            </a:schemeClr>
          </a:solidFill>
          <a:ln w="127000" cap="sq" cmpd="thinThick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33ff235e6b_3_231"/>
          <p:cNvSpPr txBox="1"/>
          <p:nvPr/>
        </p:nvSpPr>
        <p:spPr>
          <a:xfrm>
            <a:off x="336884" y="321176"/>
            <a:ext cx="7283116" cy="134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Why Do Empires Collapse?</a:t>
            </a:r>
            <a:endParaRPr sz="3800" b="1" i="1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94" name="Google Shape;394;g33ff235e6b_3_231"/>
          <p:cNvSpPr txBox="1">
            <a:spLocks noGrp="1"/>
          </p:cNvSpPr>
          <p:nvPr>
            <p:ph type="body" idx="1"/>
          </p:nvPr>
        </p:nvSpPr>
        <p:spPr>
          <a:xfrm>
            <a:off x="336885" y="1447800"/>
            <a:ext cx="7197772" cy="4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Over-extension (maintaining borders)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Political corruption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Failing economies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Peasant revolts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Alienation of elite (high taxes)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Disease epidemics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Invasion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>
                <a:latin typeface="Bookman Old Style"/>
                <a:ea typeface="Bookman Old Style"/>
                <a:cs typeface="Bookman Old Style"/>
                <a:sym typeface="Bookman Old Style"/>
              </a:rPr>
              <a:t>220 CE 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– Han collapses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>
                <a:latin typeface="Bookman Old Style"/>
                <a:ea typeface="Bookman Old Style"/>
                <a:cs typeface="Bookman Old Style"/>
                <a:sym typeface="Bookman Old Style"/>
              </a:rPr>
              <a:t>476 CE 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– Rome collapses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>
                <a:latin typeface="Bookman Old Style"/>
                <a:ea typeface="Bookman Old Style"/>
                <a:cs typeface="Bookman Old Style"/>
                <a:sym typeface="Bookman Old Style"/>
              </a:rPr>
              <a:t>550 CE 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-</a:t>
            </a:r>
            <a:r>
              <a:rPr lang="en-US" b="1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Gupta collapses </a:t>
            </a:r>
            <a:endParaRPr/>
          </a:p>
          <a:p>
            <a:pPr marL="0" lvl="0" indent="1397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sp>
        <p:nvSpPr>
          <p:cNvPr id="395" name="Google Shape;395;g33ff235e6b_3_231" descr="http://upload.wikimedia.org/wikipedia/commons/2/2d/Invasions_of_the_Roman_Empire_1.png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" descr="http://mysticpolitics.com/wp-content/uploads/2012/10/the-paleolithic-artisans-modern-art-in-the-old-stone-age-e135000246323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194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Foundations to 1200 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"/>
          <p:cNvSpPr txBox="1"/>
          <p:nvPr/>
        </p:nvSpPr>
        <p:spPr>
          <a:xfrm>
            <a:off x="152400" y="6324600"/>
            <a:ext cx="1945341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Lascaux Caves - France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4041412e4_0_8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 of Empires </a:t>
            </a:r>
            <a:endParaRPr/>
          </a:p>
        </p:txBody>
      </p:sp>
      <p:sp>
        <p:nvSpPr>
          <p:cNvPr id="402" name="Google Shape;402;g34041412e4_0_8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45681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Persia- Achaemenid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Persia- Parthian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Persia- Sassanid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China- Han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India- Guptan	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Mediterranean- Rome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Americas- Maya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Americas- Teotihuacan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34041412e4_0_88"/>
          <p:cNvSpPr txBox="1">
            <a:spLocks noGrp="1"/>
          </p:cNvSpPr>
          <p:nvPr>
            <p:ph type="body" idx="1"/>
          </p:nvPr>
        </p:nvSpPr>
        <p:spPr>
          <a:xfrm>
            <a:off x="5458350" y="1739850"/>
            <a:ext cx="58911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81001"/>
            <a:ext cx="12192001" cy="641785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8"/>
          <p:cNvSpPr txBox="1"/>
          <p:nvPr/>
        </p:nvSpPr>
        <p:spPr>
          <a:xfrm>
            <a:off x="0" y="59147"/>
            <a:ext cx="12192000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sng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Belief Systems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sng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to 1200</a:t>
            </a:r>
            <a:endParaRPr sz="4800" b="0" i="0" u="none" strike="noStrike" cap="none">
              <a:solidFill>
                <a:srgbClr val="0070C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32" name="Google Shape;432;p18"/>
          <p:cNvSpPr txBox="1"/>
          <p:nvPr/>
        </p:nvSpPr>
        <p:spPr>
          <a:xfrm>
            <a:off x="2552700" y="6447105"/>
            <a:ext cx="70866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 with the 10 Commandments (17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 painting by Rembrandt)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9"/>
          <p:cNvSpPr txBox="1">
            <a:spLocks noGrp="1"/>
          </p:cNvSpPr>
          <p:nvPr>
            <p:ph type="body" idx="1"/>
          </p:nvPr>
        </p:nvSpPr>
        <p:spPr>
          <a:xfrm>
            <a:off x="0" y="1012867"/>
            <a:ext cx="4224220" cy="584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Founder: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Abraham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Beliefs: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monotheism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   10 Commandments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Sacred Text: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i="1">
                <a:latin typeface="Bookman Old Style"/>
                <a:ea typeface="Bookman Old Style"/>
                <a:cs typeface="Bookman Old Style"/>
                <a:sym typeface="Bookman Old Style"/>
              </a:rPr>
              <a:t>Torah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AP Loves: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History of living in </a:t>
            </a:r>
            <a:r>
              <a:rPr lang="en-US" sz="24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DIASPORIC COMMUNITIES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 (living outside the homeland) </a:t>
            </a:r>
            <a:endParaRPr/>
          </a:p>
        </p:txBody>
      </p:sp>
      <p:sp>
        <p:nvSpPr>
          <p:cNvPr id="438" name="Google Shape;438;p19"/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528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Judaism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19" descr="Image result for judai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599" y="1012866"/>
            <a:ext cx="8153401" cy="584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body" idx="1"/>
          </p:nvPr>
        </p:nvSpPr>
        <p:spPr>
          <a:xfrm>
            <a:off x="0" y="1249676"/>
            <a:ext cx="7180385" cy="537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Founder: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Unknown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Beliefs: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Many forms of one God, karma, reincarnation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Sacred Text: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i="1">
                <a:latin typeface="Bookman Old Style"/>
                <a:ea typeface="Bookman Old Style"/>
                <a:cs typeface="Bookman Old Style"/>
                <a:sym typeface="Bookman Old Style"/>
              </a:rPr>
              <a:t>The Vedas</a:t>
            </a:r>
            <a:endParaRPr sz="2800" b="1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AP Loves: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Caste system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Cultural unity in India</a:t>
            </a:r>
            <a:endParaRPr sz="280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/>
          </a:p>
        </p:txBody>
      </p:sp>
      <p:sp>
        <p:nvSpPr>
          <p:cNvPr id="445" name="Google Shape;445;p20"/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528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Hinduism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20" descr="Image result for Hindui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9441" y="840133"/>
            <a:ext cx="20955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0" descr="Image result for holi festiv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727" y="3036159"/>
            <a:ext cx="7429273" cy="382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0" descr="Image result for Hindui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0385" y="841305"/>
            <a:ext cx="209550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"/>
          <p:cNvSpPr txBox="1">
            <a:spLocks noGrp="1"/>
          </p:cNvSpPr>
          <p:nvPr>
            <p:ph type="body" idx="1"/>
          </p:nvPr>
        </p:nvSpPr>
        <p:spPr>
          <a:xfrm>
            <a:off x="-1" y="1012867"/>
            <a:ext cx="4876801" cy="584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US" sz="2775" b="1">
                <a:latin typeface="Bookman Old Style"/>
                <a:ea typeface="Bookman Old Style"/>
                <a:cs typeface="Bookman Old Style"/>
                <a:sym typeface="Bookman Old Style"/>
              </a:rPr>
              <a:t>Founder:</a:t>
            </a:r>
            <a:r>
              <a:rPr lang="en-US" sz="2775">
                <a:latin typeface="Bookman Old Style"/>
                <a:ea typeface="Bookman Old Style"/>
                <a:cs typeface="Bookman Old Style"/>
                <a:sym typeface="Bookman Old Style"/>
              </a:rPr>
              <a:t> Zoroaster</a:t>
            </a:r>
            <a:endParaRPr/>
          </a:p>
          <a:p>
            <a:pPr marL="342900" lvl="0" indent="-166687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endParaRPr sz="2775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US" sz="2775" b="1">
                <a:latin typeface="Bookman Old Style"/>
                <a:ea typeface="Bookman Old Style"/>
                <a:cs typeface="Bookman Old Style"/>
                <a:sym typeface="Bookman Old Style"/>
              </a:rPr>
              <a:t>Beliefs:</a:t>
            </a:r>
            <a:r>
              <a:rPr lang="en-US" sz="2775">
                <a:latin typeface="Bookman Old Style"/>
                <a:ea typeface="Bookman Old Style"/>
                <a:cs typeface="Bookman Old Style"/>
                <a:sym typeface="Bookman Old Style"/>
              </a:rPr>
              <a:t> free will, right vs. wrong, final judgement </a:t>
            </a:r>
            <a:endParaRPr/>
          </a:p>
          <a:p>
            <a:pPr marL="342900" lvl="0" indent="-166687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endParaRPr sz="2775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US" sz="2775" b="1">
                <a:latin typeface="Bookman Old Style"/>
                <a:ea typeface="Bookman Old Style"/>
                <a:cs typeface="Bookman Old Style"/>
                <a:sym typeface="Bookman Old Style"/>
              </a:rPr>
              <a:t>Sacred Text:</a:t>
            </a:r>
            <a:r>
              <a:rPr lang="en-US" sz="2775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775" i="1">
                <a:latin typeface="Bookman Old Style"/>
                <a:ea typeface="Bookman Old Style"/>
                <a:cs typeface="Bookman Old Style"/>
                <a:sym typeface="Bookman Old Style"/>
              </a:rPr>
              <a:t>Zend Avesta</a:t>
            </a:r>
            <a:endParaRPr sz="2775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Calibri"/>
              <a:buNone/>
            </a:pPr>
            <a:endParaRPr sz="2775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US" sz="2775" b="1">
                <a:latin typeface="Bookman Old Style"/>
                <a:ea typeface="Bookman Old Style"/>
                <a:cs typeface="Bookman Old Style"/>
                <a:sym typeface="Bookman Old Style"/>
              </a:rPr>
              <a:t>AP Loves: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Char char="–"/>
            </a:pPr>
            <a:r>
              <a:rPr lang="en-US" sz="2405">
                <a:latin typeface="Bookman Old Style"/>
                <a:ea typeface="Bookman Old Style"/>
                <a:cs typeface="Bookman Old Style"/>
                <a:sym typeface="Bookman Old Style"/>
              </a:rPr>
              <a:t>Cultural contribution of Persia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Char char="–"/>
            </a:pPr>
            <a:r>
              <a:rPr lang="en-US" sz="2405">
                <a:latin typeface="Bookman Old Style"/>
                <a:ea typeface="Bookman Old Style"/>
                <a:cs typeface="Bookman Old Style"/>
                <a:sym typeface="Bookman Old Style"/>
              </a:rPr>
              <a:t>Influenced later monotheistic religions in the region</a:t>
            </a:r>
            <a:endParaRPr/>
          </a:p>
          <a:p>
            <a:pPr marL="742950" lvl="1" indent="-121284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454" name="Google Shape;454;p21"/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528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Zoroastrianism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21" descr="http://zoroastrian.angelfire.com/faravah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018256"/>
            <a:ext cx="2553612" cy="144544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1"/>
          <p:cNvSpPr txBox="1"/>
          <p:nvPr/>
        </p:nvSpPr>
        <p:spPr>
          <a:xfrm>
            <a:off x="5376144" y="4572000"/>
            <a:ext cx="9453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Faravahar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21" descr="http://www.livius.org/a/iran/behistun/behistun_phot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3346649"/>
            <a:ext cx="4691182" cy="351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1" descr="http://www.worldmapsonline.com/images/Cram/History/persian_empir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1025762"/>
            <a:ext cx="4691182" cy="2776387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1"/>
          <p:cNvSpPr txBox="1"/>
          <p:nvPr/>
        </p:nvSpPr>
        <p:spPr>
          <a:xfrm>
            <a:off x="9694811" y="6328321"/>
            <a:ext cx="1742978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Behistun Inscription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22" descr="http://media.beliefnet.com/~/media/photos-with-attribution/religious/001/religionbuddhajpg.jpg?as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012868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2"/>
          <p:cNvSpPr txBox="1">
            <a:spLocks noGrp="1"/>
          </p:cNvSpPr>
          <p:nvPr>
            <p:ph type="body" idx="1"/>
          </p:nvPr>
        </p:nvSpPr>
        <p:spPr>
          <a:xfrm>
            <a:off x="0" y="1153693"/>
            <a:ext cx="4572000" cy="570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>
                <a:latin typeface="Bookman Old Style"/>
                <a:ea typeface="Bookman Old Style"/>
                <a:cs typeface="Bookman Old Style"/>
                <a:sym typeface="Bookman Old Style"/>
              </a:rPr>
              <a:t>Founder: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 Siddhartha Gautama 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>
                <a:latin typeface="Bookman Old Style"/>
                <a:ea typeface="Bookman Old Style"/>
                <a:cs typeface="Bookman Old Style"/>
                <a:sym typeface="Bookman Old Style"/>
              </a:rPr>
              <a:t>Beliefs: 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Four Noble Truths, Eightfold Path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>
                <a:latin typeface="Bookman Old Style"/>
                <a:ea typeface="Bookman Old Style"/>
                <a:cs typeface="Bookman Old Style"/>
                <a:sym typeface="Bookman Old Style"/>
              </a:rPr>
              <a:t>Sacred Text: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400" i="1">
                <a:latin typeface="Bookman Old Style"/>
                <a:ea typeface="Bookman Old Style"/>
                <a:cs typeface="Bookman Old Style"/>
                <a:sym typeface="Bookman Old Style"/>
              </a:rPr>
              <a:t>Tripitaka</a:t>
            </a:r>
            <a:endParaRPr sz="2400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>
                <a:latin typeface="Bookman Old Style"/>
                <a:ea typeface="Bookman Old Style"/>
                <a:cs typeface="Bookman Old Style"/>
                <a:sym typeface="Bookman Old Style"/>
              </a:rPr>
              <a:t>AP Loves: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Rejected caste system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Monastic communities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Welcomed women &amp; lower classes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Spread on trade routes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66" name="Google Shape;466;p22"/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528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Buddhism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2"/>
          <p:cNvSpPr/>
          <p:nvPr/>
        </p:nvSpPr>
        <p:spPr>
          <a:xfrm>
            <a:off x="10707757" y="6513443"/>
            <a:ext cx="1484243" cy="3445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2" descr="Image result for eightfold wheel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22" descr="Dharma Wheel.sv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8378" y="0"/>
            <a:ext cx="1143000" cy="101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2" descr="Dharma Wheel.sv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821"/>
            <a:ext cx="1143000" cy="101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3" descr="Image result for eightfold pa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9805" y="1684548"/>
            <a:ext cx="6312195" cy="476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2868"/>
            <a:ext cx="5950054" cy="284269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3"/>
          <p:cNvSpPr txBox="1"/>
          <p:nvPr/>
        </p:nvSpPr>
        <p:spPr>
          <a:xfrm>
            <a:off x="609600" y="108005"/>
            <a:ext cx="4887433" cy="904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528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Buddhism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"/>
          <p:cNvSpPr txBox="1">
            <a:spLocks noGrp="1"/>
          </p:cNvSpPr>
          <p:nvPr>
            <p:ph type="body" idx="1"/>
          </p:nvPr>
        </p:nvSpPr>
        <p:spPr>
          <a:xfrm>
            <a:off x="0" y="1012868"/>
            <a:ext cx="6655484" cy="584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Founder: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Jesus of Nazareth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Beliefs: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Jesus as the messiah, monotheistic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Sacred Text: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The Bible (</a:t>
            </a:r>
            <a:r>
              <a:rPr lang="en-US" sz="2800" i="1">
                <a:latin typeface="Bookman Old Style"/>
                <a:ea typeface="Bookman Old Style"/>
                <a:cs typeface="Bookman Old Style"/>
                <a:sym typeface="Bookman Old Style"/>
              </a:rPr>
              <a:t>New Testament) </a:t>
            </a:r>
            <a:endParaRPr sz="2800" b="1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AP Loves: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Rejected caste system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Monastic communities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Welcomed women, lower classes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Spread on trade routes</a:t>
            </a: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/>
          </a:p>
        </p:txBody>
      </p:sp>
      <p:sp>
        <p:nvSpPr>
          <p:cNvPr id="483" name="Google Shape;483;p24"/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528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Christianity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4" descr="Image result for christianity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1189" y="952313"/>
            <a:ext cx="5320811" cy="310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4" descr="Image result for christian church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189" y="4061055"/>
            <a:ext cx="5320811" cy="279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5" descr="Image result for isl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935960"/>
            <a:ext cx="6096000" cy="318714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5"/>
          <p:cNvSpPr txBox="1">
            <a:spLocks noGrp="1"/>
          </p:cNvSpPr>
          <p:nvPr>
            <p:ph type="body" idx="1"/>
          </p:nvPr>
        </p:nvSpPr>
        <p:spPr>
          <a:xfrm>
            <a:off x="0" y="1276363"/>
            <a:ext cx="6072555" cy="51600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Founder: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Muhammad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Beliefs: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monotheistic, 5 Pillars, Mecca &amp; Medina are holy cities</a:t>
            </a:r>
            <a:endParaRPr sz="2800" u="sng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u="sng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Sacred Text: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 Qur’an (Koran)</a:t>
            </a:r>
            <a:endParaRPr sz="2800"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AP Loves: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Displaced Zoroastrianism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Islam/Arabic provided a sense of unity in the Middle East</a:t>
            </a:r>
            <a:endParaRPr/>
          </a:p>
        </p:txBody>
      </p:sp>
      <p:sp>
        <p:nvSpPr>
          <p:cNvPr id="493" name="Google Shape;493;p25"/>
          <p:cNvSpPr txBox="1"/>
          <p:nvPr/>
        </p:nvSpPr>
        <p:spPr>
          <a:xfrm>
            <a:off x="609600" y="19477"/>
            <a:ext cx="10972800" cy="904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528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Islam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25" descr="Image result for isl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2555" y="3856383"/>
            <a:ext cx="6119446" cy="300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26" descr="http://kevishere.files.wordpress.com/2013/04/venus-figurin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1250" y="1143000"/>
            <a:ext cx="4889500" cy="324303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Polytheism</a:t>
            </a:r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body" idx="1"/>
          </p:nvPr>
        </p:nvSpPr>
        <p:spPr>
          <a:xfrm>
            <a:off x="0" y="4386036"/>
            <a:ext cx="12192000" cy="2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David"/>
              <a:ea typeface="David"/>
              <a:cs typeface="David"/>
              <a:sym typeface="David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latin typeface="Bookman Old Style"/>
                <a:ea typeface="Bookman Old Style"/>
                <a:cs typeface="Bookman Old Style"/>
                <a:sym typeface="Bookman Old Style"/>
              </a:rPr>
              <a:t>Animism 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– religious belief that focuses on the roles of various gods/spirits in the natural world and human life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latin typeface="Bookman Old Style"/>
                <a:ea typeface="Bookman Old Style"/>
                <a:cs typeface="Bookman Old Style"/>
                <a:sym typeface="Bookman Old Style"/>
              </a:rPr>
              <a:t>Shamanism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 – the practice of identifying special individuals who interact with spirits for the benefit of the community (Korea, Central Asia)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 txBox="1">
            <a:spLocks noGrp="1"/>
          </p:cNvSpPr>
          <p:nvPr>
            <p:ph type="title"/>
          </p:nvPr>
        </p:nvSpPr>
        <p:spPr>
          <a:xfrm>
            <a:off x="0" y="27709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Paleolithic Age</a:t>
            </a:r>
            <a:endParaRPr/>
          </a:p>
        </p:txBody>
      </p:sp>
      <p:pic>
        <p:nvPicPr>
          <p:cNvPr id="214" name="Google Shape;214;p2" descr="map 1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295400"/>
            <a:ext cx="6975747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body" idx="1"/>
          </p:nvPr>
        </p:nvSpPr>
        <p:spPr>
          <a:xfrm>
            <a:off x="0" y="969818"/>
            <a:ext cx="60198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David"/>
              <a:ea typeface="David"/>
              <a:cs typeface="David"/>
              <a:sym typeface="David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>
                <a:latin typeface="Bookman Old Style"/>
                <a:ea typeface="Bookman Old Style"/>
                <a:cs typeface="Bookman Old Style"/>
                <a:sym typeface="Bookman Old Style"/>
              </a:rPr>
              <a:t>Out of Africa Theory: 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Began ~100,000 years ago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Paleo Characteristics: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Nomadic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Hunter-gatherers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Simple stone tools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Kinship based clans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No full time leaders/specialized occupations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Oral language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Fire</a:t>
            </a:r>
            <a:endParaRPr/>
          </a:p>
          <a:p>
            <a:pPr marL="742950" lvl="1" indent="-2095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latin typeface="David"/>
              <a:ea typeface="David"/>
              <a:cs typeface="David"/>
              <a:sym typeface="David"/>
            </a:endParaRPr>
          </a:p>
          <a:p>
            <a:pPr marL="742950" lvl="1" indent="-2095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latin typeface="David"/>
              <a:ea typeface="David"/>
              <a:cs typeface="David"/>
              <a:sym typeface="David"/>
            </a:endParaRPr>
          </a:p>
          <a:p>
            <a:pPr marL="380985" lvl="1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</a:pPr>
            <a:endParaRPr sz="1667"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4724400" y="5600700"/>
            <a:ext cx="1752600" cy="838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26" y="1012868"/>
            <a:ext cx="9601822" cy="562920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7"/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528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World Religions by Percentage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28" descr="Image result for map of world relig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742"/>
            <a:ext cx="12192000" cy="6841258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8"/>
          <p:cNvSpPr txBox="1"/>
          <p:nvPr/>
        </p:nvSpPr>
        <p:spPr>
          <a:xfrm>
            <a:off x="609600" y="16742"/>
            <a:ext cx="10972800" cy="904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528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World Religions on the Map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29" descr="http://www.silkroaddialogue.org/wp-content/uploads/2013/03/silkroad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8524"/>
            <a:ext cx="12192000" cy="5909476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9"/>
          <p:cNvSpPr txBox="1"/>
          <p:nvPr/>
        </p:nvSpPr>
        <p:spPr>
          <a:xfrm>
            <a:off x="609600" y="0"/>
            <a:ext cx="10972800" cy="904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528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Trade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"/>
          <p:cNvSpPr txBox="1">
            <a:spLocks noGrp="1"/>
          </p:cNvSpPr>
          <p:nvPr>
            <p:ph type="body" idx="1"/>
          </p:nvPr>
        </p:nvSpPr>
        <p:spPr>
          <a:xfrm>
            <a:off x="0" y="381000"/>
            <a:ext cx="12192000" cy="196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US" sz="2775">
                <a:latin typeface="Bookman Old Style"/>
                <a:ea typeface="Bookman Old Style"/>
                <a:cs typeface="Bookman Old Style"/>
                <a:sym typeface="Bookman Old Style"/>
              </a:rPr>
              <a:t>Relay trade done mostly by camel caravans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US" sz="2775" u="sng">
                <a:latin typeface="Bookman Old Style"/>
                <a:ea typeface="Bookman Old Style"/>
                <a:cs typeface="Bookman Old Style"/>
                <a:sym typeface="Bookman Old Style"/>
              </a:rPr>
              <a:t>Cities</a:t>
            </a:r>
            <a:r>
              <a:rPr lang="en-US" sz="2775">
                <a:latin typeface="Bookman Old Style"/>
                <a:ea typeface="Bookman Old Style"/>
                <a:cs typeface="Bookman Old Style"/>
                <a:sym typeface="Bookman Old Style"/>
              </a:rPr>
              <a:t>: Samarkand and Kashgar 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US" sz="2775">
                <a:latin typeface="Bookman Old Style"/>
                <a:ea typeface="Bookman Old Style"/>
                <a:cs typeface="Bookman Old Style"/>
                <a:sym typeface="Bookman Old Style"/>
              </a:rPr>
              <a:t>Often dangerous routes, these were luxury products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graphicFrame>
        <p:nvGraphicFramePr>
          <p:cNvPr id="539" name="Google Shape;539;p30"/>
          <p:cNvGraphicFramePr/>
          <p:nvPr/>
        </p:nvGraphicFramePr>
        <p:xfrm>
          <a:off x="0" y="2348282"/>
          <a:ext cx="12192000" cy="1837050"/>
        </p:xfrm>
        <a:graphic>
          <a:graphicData uri="http://schemas.openxmlformats.org/drawingml/2006/table">
            <a:tbl>
              <a:tblPr firstRow="1" bandRow="1">
                <a:noFill/>
                <a:tableStyleId>{439FB705-017B-4269-AE86-4838F54AF75E}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Trade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West to East:  Horses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East to West: Silk, Porcelain, Paper</a:t>
                      </a:r>
                      <a:endParaRPr sz="20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Cultural Diff. &amp; Technology </a:t>
                      </a:r>
                      <a:endParaRPr sz="2400" b="1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Chariots, Horse stirrups, Buddhism, Christianity, disease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Bills of exchange, banking houses, paper money</a:t>
                      </a:r>
                      <a:endParaRPr sz="20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40" name="Google Shape;540;p30" descr="http://www.visituzbekistan.travel/sightseeing/wp-content/uploads/2012/02/sam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85334"/>
            <a:ext cx="12192000" cy="2672666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0"/>
          <p:cNvSpPr txBox="1"/>
          <p:nvPr/>
        </p:nvSpPr>
        <p:spPr>
          <a:xfrm>
            <a:off x="228600" y="4572000"/>
            <a:ext cx="12835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Samarkand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0"/>
          <p:cNvSpPr txBox="1"/>
          <p:nvPr/>
        </p:nvSpPr>
        <p:spPr>
          <a:xfrm>
            <a:off x="609600" y="0"/>
            <a:ext cx="10972800" cy="757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None/>
            </a:pPr>
            <a:r>
              <a:rPr lang="en-US" sz="432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Trade Routes: Silk Road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"/>
          <p:cNvSpPr txBox="1">
            <a:spLocks noGrp="1"/>
          </p:cNvSpPr>
          <p:nvPr>
            <p:ph type="body" idx="1"/>
          </p:nvPr>
        </p:nvSpPr>
        <p:spPr>
          <a:xfrm>
            <a:off x="0" y="821318"/>
            <a:ext cx="12192000" cy="134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>
                <a:latin typeface="Bookman Old Style"/>
                <a:ea typeface="Bookman Old Style"/>
                <a:cs typeface="Bookman Old Style"/>
                <a:sym typeface="Bookman Old Style"/>
              </a:rPr>
              <a:t>Cities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: Aden, Gujarat, Calicut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Depended on </a:t>
            </a:r>
            <a:r>
              <a:rPr lang="en-US" sz="2800" b="1">
                <a:latin typeface="Bookman Old Style"/>
                <a:ea typeface="Bookman Old Style"/>
                <a:cs typeface="Bookman Old Style"/>
                <a:sym typeface="Bookman Old Style"/>
              </a:rPr>
              <a:t>monsoon winds 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(seasonal winds in the Indian Ocean)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aphicFrame>
        <p:nvGraphicFramePr>
          <p:cNvPr id="548" name="Google Shape;548;p31"/>
          <p:cNvGraphicFramePr/>
          <p:nvPr/>
        </p:nvGraphicFramePr>
        <p:xfrm>
          <a:off x="0" y="2162438"/>
          <a:ext cx="12192000" cy="1394425"/>
        </p:xfrm>
        <a:graphic>
          <a:graphicData uri="http://schemas.openxmlformats.org/drawingml/2006/table">
            <a:tbl>
              <a:tblPr firstRow="1" bandRow="1">
                <a:noFill/>
                <a:tableStyleId>{439FB705-017B-4269-AE86-4838F54AF75E}</a:tableStyleId>
              </a:tblPr>
              <a:tblGrid>
                <a:gridCol w="310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Trade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Pigments, pearls, spices, tropical fruits </a:t>
                      </a:r>
                      <a:endParaRPr sz="20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Cultural Diff. &amp; Technology </a:t>
                      </a:r>
                      <a:endParaRPr sz="2000" b="1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Buddhism into SE Asia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Compass, astrolabe, larger ship designs, lateen sail (triangular)</a:t>
                      </a:r>
                      <a:endParaRPr sz="20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49" name="Google Shape;549;p31" descr="http://upload.wikimedia.org/wikipedia/commons/0/07/Sd11-bo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74944"/>
            <a:ext cx="5090160" cy="328305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1"/>
          <p:cNvSpPr txBox="1"/>
          <p:nvPr/>
        </p:nvSpPr>
        <p:spPr>
          <a:xfrm>
            <a:off x="1752601" y="3657601"/>
            <a:ext cx="119314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Lateen Sail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 txBox="1"/>
          <p:nvPr/>
        </p:nvSpPr>
        <p:spPr>
          <a:xfrm>
            <a:off x="609600" y="0"/>
            <a:ext cx="10972800" cy="757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None/>
            </a:pPr>
            <a:r>
              <a:rPr lang="en-US" sz="432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Trade Routes: Indian Ocean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Google Shape;552;p31" descr="Image result for ap world monsoon wi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5896" y="3556862"/>
            <a:ext cx="3391174" cy="314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1" descr="Image result for map mogadishu and calicu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2805" y="3574944"/>
            <a:ext cx="3719195" cy="328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2"/>
          <p:cNvSpPr txBox="1">
            <a:spLocks noGrp="1"/>
          </p:cNvSpPr>
          <p:nvPr>
            <p:ph type="body" idx="1"/>
          </p:nvPr>
        </p:nvSpPr>
        <p:spPr>
          <a:xfrm>
            <a:off x="0" y="757129"/>
            <a:ext cx="12192000" cy="117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>
                <a:latin typeface="Bookman Old Style"/>
                <a:ea typeface="Bookman Old Style"/>
                <a:cs typeface="Bookman Old Style"/>
                <a:sym typeface="Bookman Old Style"/>
              </a:rPr>
              <a:t>Cities</a:t>
            </a: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: Timbuktu and Gao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Bookman Old Style"/>
                <a:ea typeface="Bookman Old Style"/>
                <a:cs typeface="Bookman Old Style"/>
                <a:sym typeface="Bookman Old Style"/>
              </a:rPr>
              <a:t>Connected Europe with West Africa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graphicFrame>
        <p:nvGraphicFramePr>
          <p:cNvPr id="559" name="Google Shape;559;p32"/>
          <p:cNvGraphicFramePr/>
          <p:nvPr/>
        </p:nvGraphicFramePr>
        <p:xfrm>
          <a:off x="0" y="1940259"/>
          <a:ext cx="12192000" cy="1861950"/>
        </p:xfrm>
        <a:graphic>
          <a:graphicData uri="http://schemas.openxmlformats.org/drawingml/2006/table">
            <a:tbl>
              <a:tblPr firstRow="1" bandRow="1">
                <a:noFill/>
                <a:tableStyleId>{439FB705-017B-4269-AE86-4838F54AF75E}</a:tableStyleId>
              </a:tblPr>
              <a:tblGrid>
                <a:gridCol w="286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Trade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Salt from South and West Sahara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Gold from West Africa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Cultural Diff &amp; Technology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Islam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Camel saddle, caravan</a:t>
                      </a:r>
                      <a:endParaRPr sz="24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0" name="Google Shape;560;p32" descr="http://www.xtimeline.com/__UserPic_Large/132602/evt1109291913007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7591" y="3276600"/>
            <a:ext cx="5444408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2" descr="http://animal-backgrounds.com/download/1934/2560x1600/crop/camel-caravan-libya-wallpaper-2560x16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802205"/>
            <a:ext cx="6747591" cy="3043327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32"/>
          <p:cNvSpPr txBox="1"/>
          <p:nvPr/>
        </p:nvSpPr>
        <p:spPr>
          <a:xfrm>
            <a:off x="2438400" y="4495800"/>
            <a:ext cx="157370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Camel Caravan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2"/>
          <p:cNvSpPr txBox="1"/>
          <p:nvPr/>
        </p:nvSpPr>
        <p:spPr>
          <a:xfrm>
            <a:off x="609600" y="0"/>
            <a:ext cx="10972800" cy="757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None/>
            </a:pPr>
            <a:r>
              <a:rPr lang="en-US" sz="432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Trade Routes: Trans-Saharan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"/>
          <p:cNvSpPr txBox="1">
            <a:spLocks noGrp="1"/>
          </p:cNvSpPr>
          <p:nvPr>
            <p:ph type="title"/>
          </p:nvPr>
        </p:nvSpPr>
        <p:spPr>
          <a:xfrm>
            <a:off x="0" y="-380999"/>
            <a:ext cx="12191999" cy="178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Neolithic Age</a:t>
            </a:r>
            <a:endParaRPr sz="5400" i="1">
              <a:solidFill>
                <a:srgbClr val="0070C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22" name="Google Shape;222;p3"/>
          <p:cNvSpPr txBox="1">
            <a:spLocks noGrp="1"/>
          </p:cNvSpPr>
          <p:nvPr>
            <p:ph type="body" idx="1"/>
          </p:nvPr>
        </p:nvSpPr>
        <p:spPr>
          <a:xfrm>
            <a:off x="0" y="914399"/>
            <a:ext cx="12192000" cy="220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37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</a:pPr>
            <a:endParaRPr sz="1667">
              <a:latin typeface="David"/>
              <a:ea typeface="David"/>
              <a:cs typeface="David"/>
              <a:sym typeface="David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>
                <a:latin typeface="Bookman Old Style"/>
                <a:ea typeface="Bookman Old Style"/>
                <a:cs typeface="Bookman Old Style"/>
                <a:sym typeface="Bookman Old Style"/>
              </a:rPr>
              <a:t>Agriculture – 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Emerges around 10,000 years ago; the domestication of plants and animals 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i="1">
                <a:latin typeface="Bookman Old Style"/>
                <a:ea typeface="Bookman Old Style"/>
                <a:cs typeface="Bookman Old Style"/>
                <a:sym typeface="Bookman Old Style"/>
              </a:rPr>
              <a:t>Result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? People settled into permanent, farming villages and subsistence patterns changed!</a:t>
            </a:r>
            <a:endParaRPr/>
          </a:p>
        </p:txBody>
      </p:sp>
      <p:pic>
        <p:nvPicPr>
          <p:cNvPr id="223" name="Google Shape;223;p3" descr="http://wps.pearsoncustom.com/wps/media/objects/2427/2486120/chap_assets/maps/map1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9" y="2895599"/>
            <a:ext cx="8000999" cy="394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" descr="Image result for agricul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52800"/>
            <a:ext cx="4171122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" descr="https://s-media-cache-ak0.pinimg.com/736x/7e/33/40/7e33403c2366d8d1c18c7bef2fe4f2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6249"/>
            <a:ext cx="12192000" cy="691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"/>
          <p:cNvSpPr txBox="1">
            <a:spLocks noGrp="1"/>
          </p:cNvSpPr>
          <p:nvPr>
            <p:ph type="title"/>
          </p:nvPr>
        </p:nvSpPr>
        <p:spPr>
          <a:xfrm>
            <a:off x="1143000" y="-457199"/>
            <a:ext cx="9601200" cy="178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Neolithic Age</a:t>
            </a:r>
            <a:endParaRPr sz="5400" i="1">
              <a:solidFill>
                <a:srgbClr val="0070C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1" name="Google Shape;231;p4"/>
          <p:cNvSpPr txBox="1">
            <a:spLocks noGrp="1"/>
          </p:cNvSpPr>
          <p:nvPr>
            <p:ph type="body" idx="1"/>
          </p:nvPr>
        </p:nvSpPr>
        <p:spPr>
          <a:xfrm>
            <a:off x="152400" y="2753175"/>
            <a:ext cx="5105400" cy="129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>
                <a:latin typeface="Bookman Old Style"/>
                <a:ea typeface="Bookman Old Style"/>
                <a:cs typeface="Bookman Old Style"/>
                <a:sym typeface="Bookman Old Style"/>
              </a:rPr>
              <a:t>Big Picture Question – </a:t>
            </a:r>
            <a:r>
              <a:rPr lang="en-US" sz="2400">
                <a:latin typeface="Bookman Old Style"/>
                <a:ea typeface="Bookman Old Style"/>
                <a:cs typeface="Bookman Old Style"/>
                <a:sym typeface="Bookman Old Style"/>
              </a:rPr>
              <a:t>How did agriculture change human life?</a:t>
            </a:r>
            <a:endParaRPr sz="2400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80985" lvl="1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</a:pPr>
            <a:endParaRPr sz="1667"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6096000" y="914400"/>
            <a:ext cx="60960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 egalitarian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Epidemic diseases spread</a:t>
            </a:r>
            <a:endParaRPr sz="32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3. Villages 🡪 cities 🡪 civilization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4.Specialized labor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5. Writing develops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6. Population increases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0" y="756201"/>
            <a:ext cx="12192000" cy="1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Neolithic Age</a:t>
            </a:r>
            <a:endParaRPr sz="5400" i="1">
              <a:solidFill>
                <a:srgbClr val="0070C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8" name="Google Shape;238;p5"/>
          <p:cNvSpPr txBox="1">
            <a:spLocks noGrp="1"/>
          </p:cNvSpPr>
          <p:nvPr>
            <p:ph type="body" idx="1"/>
          </p:nvPr>
        </p:nvSpPr>
        <p:spPr>
          <a:xfrm>
            <a:off x="-51025" y="2905252"/>
            <a:ext cx="12192000" cy="29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1800" b="1" u="sng">
                <a:latin typeface="Bookman Old Style"/>
                <a:ea typeface="Bookman Old Style"/>
                <a:cs typeface="Bookman Old Style"/>
                <a:sym typeface="Bookman Old Style"/>
              </a:rPr>
              <a:t>CONTINUITY:</a:t>
            </a:r>
            <a:endParaRPr sz="1800"/>
          </a:p>
          <a:p>
            <a:pPr marL="342900" lvl="0" indent="-3416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latin typeface="Bookman Old Style"/>
                <a:ea typeface="Bookman Old Style"/>
                <a:cs typeface="Bookman Old Style"/>
                <a:sym typeface="Bookman Old Style"/>
              </a:rPr>
              <a:t>Pastoralism</a:t>
            </a:r>
            <a:r>
              <a:rPr lang="en-US" sz="2200">
                <a:latin typeface="Bookman Old Style"/>
                <a:ea typeface="Bookman Old Style"/>
                <a:cs typeface="Bookman Old Style"/>
                <a:sym typeface="Bookman Old Style"/>
              </a:rPr>
              <a:t> – Semi-nomadic peoples who herded animals/foraged but did not practice agriculture on a large scale (seen as “barbaric” by settled people)</a:t>
            </a:r>
            <a:endParaRPr sz="2200"/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16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Bookman Old Style"/>
                <a:ea typeface="Bookman Old Style"/>
                <a:cs typeface="Bookman Old Style"/>
                <a:sym typeface="Bookman Old Style"/>
              </a:rPr>
              <a:t>Developed on grasslands of Central Asia</a:t>
            </a:r>
            <a:endParaRPr sz="22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16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sz="22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16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00"/>
              <a:buFont typeface="Bookman Old Style"/>
              <a:buChar char="•"/>
            </a:pPr>
            <a:r>
              <a:rPr lang="en-US" sz="2200">
                <a:latin typeface="Bookman Old Style"/>
                <a:ea typeface="Bookman Old Style"/>
                <a:cs typeface="Bookman Old Style"/>
                <a:sym typeface="Bookman Old Style"/>
              </a:rPr>
              <a:t>Domestication- 1st animal to be domesticated was the dog, then goats (gaol to provide labor or food) </a:t>
            </a:r>
            <a:endParaRPr sz="22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16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i="1">
                <a:latin typeface="Bookman Old Style"/>
                <a:ea typeface="Bookman Old Style"/>
                <a:cs typeface="Bookman Old Style"/>
                <a:sym typeface="Bookman Old Style"/>
              </a:rPr>
              <a:t>Impact of pastoralists? </a:t>
            </a:r>
            <a:r>
              <a:rPr lang="en-US" sz="2200">
                <a:latin typeface="Bookman Old Style"/>
                <a:ea typeface="Bookman Old Style"/>
                <a:cs typeface="Bookman Old Style"/>
                <a:sym typeface="Bookman Old Style"/>
              </a:rPr>
              <a:t>Degraded grassland by overgrazing, but spread ideas/technology quickly (ex: Hittites spreading iron)</a:t>
            </a:r>
            <a:endParaRPr sz="2200"/>
          </a:p>
          <a:p>
            <a:pPr marL="742950" lvl="1" indent="-191769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endParaRPr sz="1480">
              <a:latin typeface="David"/>
              <a:ea typeface="David"/>
              <a:cs typeface="David"/>
              <a:sym typeface="David"/>
            </a:endParaRPr>
          </a:p>
          <a:p>
            <a:pPr marL="380985" lvl="1" indent="0" algn="l" rtl="0">
              <a:lnSpc>
                <a:spcPct val="9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1"/>
              <a:buNone/>
            </a:pPr>
            <a:endParaRPr sz="1541"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239" name="Google Shape;239;p5" descr="http://static.newworldencyclopedia.org/thumb/0/0f/Jfb_skara_brae.jpg/250px-Jfb_skara_bra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7799" y="115850"/>
            <a:ext cx="3570875" cy="28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"/>
          <p:cNvSpPr txBox="1"/>
          <p:nvPr/>
        </p:nvSpPr>
        <p:spPr>
          <a:xfrm>
            <a:off x="9448800" y="2300399"/>
            <a:ext cx="2514600" cy="553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Skara Brae 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Europe’s most complete Neolithic village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5" descr="http://upload.wikimedia.org/wikipedia/commons/7/7d/Ur_chario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756206"/>
            <a:ext cx="3691700" cy="214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"/>
          <p:cNvSpPr txBox="1"/>
          <p:nvPr/>
        </p:nvSpPr>
        <p:spPr>
          <a:xfrm>
            <a:off x="152400" y="2351247"/>
            <a:ext cx="2932201" cy="553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Wheeled vehicle in the Sumerian </a:t>
            </a: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“Battle Standard of Ur”, 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2500 BCE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041412e4_0_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 farming a good idea?</a:t>
            </a:r>
            <a:endParaRPr/>
          </a:p>
        </p:txBody>
      </p:sp>
      <p:sp>
        <p:nvSpPr>
          <p:cNvPr id="249" name="Google Shape;249;g34041412e4_0_0"/>
          <p:cNvSpPr txBox="1">
            <a:spLocks noGrp="1"/>
          </p:cNvSpPr>
          <p:nvPr>
            <p:ph type="body" idx="1"/>
          </p:nvPr>
        </p:nvSpPr>
        <p:spPr>
          <a:xfrm>
            <a:off x="609600" y="1344800"/>
            <a:ext cx="6441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Directions- Students split into four groups - two groups will come up with an argument that it was, two will argue the opposite 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</a:pPr>
            <a:r>
              <a:rPr lang="en-US" sz="3000"/>
              <a:t>Students will have 10 minutes to brainstorm</a:t>
            </a:r>
            <a:endParaRPr sz="3000"/>
          </a:p>
          <a:p>
            <a:pPr marL="1371600" lvl="2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</a:pPr>
            <a:r>
              <a:rPr lang="en-US" sz="3000"/>
              <a:t>5 minutes to put up on a whiteboard</a:t>
            </a:r>
            <a:endParaRPr sz="3000"/>
          </a:p>
          <a:p>
            <a:pPr marL="1371600" lvl="2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</a:pPr>
            <a:r>
              <a:rPr lang="en-US" sz="3000"/>
              <a:t>Then must switch to next group and argue the other side</a:t>
            </a:r>
            <a:endParaRPr sz="3000"/>
          </a:p>
        </p:txBody>
      </p:sp>
      <p:pic>
        <p:nvPicPr>
          <p:cNvPr id="250" name="Google Shape;250;g34041412e4_0_0" descr="This timer counts down silently until it reaches 0:00, then a police siren sounds to alert you that time is up.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0" y="18477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33ff235e6b_3_127" descr="Egyptian Pyramids wallpapers H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9110" cy="684414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3ff235e6b_3_127"/>
          <p:cNvSpPr txBox="1"/>
          <p:nvPr/>
        </p:nvSpPr>
        <p:spPr>
          <a:xfrm>
            <a:off x="-2887" y="0"/>
            <a:ext cx="121920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sng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Rise and Fall of Civilizations</a:t>
            </a:r>
            <a:endParaRPr sz="5400" b="0" i="0" u="none" strike="noStrike" cap="none">
              <a:solidFill>
                <a:srgbClr val="0070C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33ff235e6b_3_132" descr="http://dustinjohnsonapwh.weebly.com/uploads/2/4/6/5/24658888/4176866_ori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067374"/>
            <a:ext cx="8521890" cy="579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3ff235e6b_3_1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Bookman Old Style"/>
              <a:buNone/>
            </a:pPr>
            <a:r>
              <a:rPr lang="en-US" sz="48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</a:t>
            </a:r>
            <a:r>
              <a:rPr lang="en-US" sz="4800" baseline="300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</a:t>
            </a:r>
            <a:r>
              <a:rPr lang="en-US" sz="480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Wave/River Valley Civilizations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Widescreen</PresentationFormat>
  <Paragraphs>249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Times New Roman</vt:lpstr>
      <vt:lpstr>Bookman Old Style</vt:lpstr>
      <vt:lpstr>Arial</vt:lpstr>
      <vt:lpstr>Rosarivo</vt:lpstr>
      <vt:lpstr>Calibri</vt:lpstr>
      <vt:lpstr>David</vt:lpstr>
      <vt:lpstr>Office Theme</vt:lpstr>
      <vt:lpstr>Office Theme</vt:lpstr>
      <vt:lpstr>Unit Zero</vt:lpstr>
      <vt:lpstr>PowerPoint Presentation</vt:lpstr>
      <vt:lpstr>Paleolithic Age</vt:lpstr>
      <vt:lpstr>Neolithic Age</vt:lpstr>
      <vt:lpstr>Neolithic Age</vt:lpstr>
      <vt:lpstr>Neolithic Age</vt:lpstr>
      <vt:lpstr>Was farming a good idea?</vt:lpstr>
      <vt:lpstr>PowerPoint Presentation</vt:lpstr>
      <vt:lpstr>1st Wave/River Valley Civilizations</vt:lpstr>
      <vt:lpstr>PowerPoint Presentation</vt:lpstr>
      <vt:lpstr>1. Urban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of Empires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Polytheism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Zero</dc:title>
  <dc:creator>Samantha Zoller</dc:creator>
  <cp:lastModifiedBy>Wessler, Kurt D.</cp:lastModifiedBy>
  <cp:revision>1</cp:revision>
  <dcterms:created xsi:type="dcterms:W3CDTF">2019-05-21T19:29:00Z</dcterms:created>
  <dcterms:modified xsi:type="dcterms:W3CDTF">2019-09-06T16:51:58Z</dcterms:modified>
</cp:coreProperties>
</file>