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3" r:id="rId1"/>
  </p:sld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6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7" r:id="rId46"/>
    <p:sldId id="299" r:id="rId47"/>
    <p:sldId id="300" r:id="rId48"/>
    <p:sldId id="302" r:id="rId49"/>
    <p:sldId id="303" r:id="rId50"/>
    <p:sldId id="304" r:id="rId51"/>
    <p:sldId id="318" r:id="rId52"/>
    <p:sldId id="305" r:id="rId53"/>
    <p:sldId id="319" r:id="rId54"/>
    <p:sldId id="306" r:id="rId55"/>
    <p:sldId id="307" r:id="rId56"/>
    <p:sldId id="308" r:id="rId57"/>
    <p:sldId id="309" r:id="rId58"/>
    <p:sldId id="310" r:id="rId59"/>
    <p:sldId id="311" r:id="rId60"/>
    <p:sldId id="321" r:id="rId61"/>
    <p:sldId id="312" r:id="rId62"/>
    <p:sldId id="313" r:id="rId63"/>
    <p:sldId id="314" r:id="rId64"/>
    <p:sldId id="315" r:id="rId65"/>
  </p:sldIdLst>
  <p:sldSz cx="9144000" cy="6858000" type="screen4x3"/>
  <p:notesSz cx="6858000" cy="9144000"/>
  <p:embeddedFontLst>
    <p:embeddedFont>
      <p:font typeface="InkyDinky" panose="020B0604020202020204"/>
      <p:regular r:id="rId67"/>
    </p:embeddedFont>
    <p:embeddedFont>
      <p:font typeface="Comic Sans MS" panose="030F0702030302020204" pitchFamily="66" charset="0"/>
      <p:regular r:id="rId68"/>
      <p:bold r:id="rId69"/>
    </p:embeddedFont>
    <p:embeddedFont>
      <p:font typeface="Formal436 BT" panose="03060802040302020203"/>
      <p:regular r:id="rId7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00"/>
    <a:srgbClr val="EE7012"/>
    <a:srgbClr val="004800"/>
    <a:srgbClr val="006600"/>
    <a:srgbClr val="996633"/>
    <a:srgbClr val="FF4A1F"/>
    <a:srgbClr val="DC0000"/>
    <a:srgbClr val="C8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1E49-DF4E-4D2E-8924-B956B3D2B04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A675-96EC-4DE9-9831-9E97D9B1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ecolonization"/>
          <p:cNvPicPr>
            <a:picLocks noChangeAspect="1" noChangeArrowheads="1"/>
          </p:cNvPicPr>
          <p:nvPr userDrawn="1"/>
        </p:nvPicPr>
        <p:blipFill>
          <a:blip r:embed="rId13" cstate="print">
            <a:lum contrast="6000"/>
          </a:blip>
          <a:srcRect l="21817" t="30910" r="10001" b="21819"/>
          <a:stretch>
            <a:fillRect/>
          </a:stretch>
        </p:blipFill>
        <p:spPr bwMode="auto">
          <a:xfrm>
            <a:off x="0" y="4572000"/>
            <a:ext cx="1371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8" descr="decolonization-1"/>
          <p:cNvPicPr>
            <a:picLocks noChangeAspect="1" noChangeArrowheads="1"/>
          </p:cNvPicPr>
          <p:nvPr userDrawn="1"/>
        </p:nvPicPr>
        <p:blipFill>
          <a:blip r:embed="rId14" cstate="print">
            <a:lum bright="30000" contrast="36000"/>
          </a:blip>
          <a:srcRect l="11194" t="11038" r="14178" b="3247"/>
          <a:stretch>
            <a:fillRect/>
          </a:stretch>
        </p:blipFill>
        <p:spPr bwMode="auto">
          <a:xfrm>
            <a:off x="0" y="0"/>
            <a:ext cx="1371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9" descr="pol_cartoon-African begger"/>
          <p:cNvPicPr>
            <a:picLocks noChangeAspect="1" noChangeArrowheads="1"/>
          </p:cNvPicPr>
          <p:nvPr userDrawn="1"/>
        </p:nvPicPr>
        <p:blipFill>
          <a:blip r:embed="rId15" cstate="print"/>
          <a:srcRect l="13966"/>
          <a:stretch>
            <a:fillRect/>
          </a:stretch>
        </p:blipFill>
        <p:spPr bwMode="auto">
          <a:xfrm>
            <a:off x="0" y="2286000"/>
            <a:ext cx="1371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8" name="Line 10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 userDrawn="1"/>
        </p:nvSpPr>
        <p:spPr bwMode="auto">
          <a:xfrm>
            <a:off x="0" y="45720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 userDrawn="1"/>
        </p:nvSpPr>
        <p:spPr bwMode="auto">
          <a:xfrm>
            <a:off x="0" y="22860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washingtonpost.com/wp-srv/photo/world/africa/27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washingtonpost.com/wp-srv/photo/world/africa/4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washingtonpost.com/wp-srv/photo/world/africa/38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washingtonpost.com/wp-srv/photo/world/africa/38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washingtonpost.com/wp-srv/photo/world/africa/29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washingtonpost.com/wp-srv/photo/world/africa/13.htm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washingtonpost.com/wp-srv/photo/world/africa/12.htm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667000" y="1066800"/>
            <a:ext cx="5257800" cy="308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EE7012"/>
                </a:solidFill>
                <a:effectLst>
                  <a:outerShdw dist="81320" dir="2319588" algn="ctr" rotWithShape="0">
                    <a:srgbClr val="006600"/>
                  </a:outerShdw>
                </a:effectLst>
                <a:latin typeface="InkyDinky"/>
              </a:rPr>
              <a:t>Post-WW II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EE7012"/>
                </a:solidFill>
                <a:effectLst>
                  <a:outerShdw dist="81320" dir="2319588" algn="ctr" rotWithShape="0">
                    <a:srgbClr val="006600"/>
                  </a:outerShdw>
                </a:effectLst>
                <a:latin typeface="InkyDinky"/>
              </a:rPr>
              <a:t>De-Colonization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209800" y="5121275"/>
            <a:ext cx="6172200" cy="461665"/>
          </a:xfrm>
          <a:prstGeom prst="rect">
            <a:avLst/>
          </a:prstGeom>
          <a:noFill/>
          <a:ln w="12700">
            <a:solidFill>
              <a:srgbClr val="D48214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Credit to Susan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Pojer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And the Cold War</a:t>
            </a:r>
          </a:p>
        </p:txBody>
      </p:sp>
      <p:pic>
        <p:nvPicPr>
          <p:cNvPr id="11267" name="Picture 3" descr="coldwar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447800" y="1371600"/>
            <a:ext cx="7543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oldwar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05000" y="5334000"/>
            <a:ext cx="6629400" cy="12128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With Its “Iron Curtain”</a:t>
            </a:r>
          </a:p>
        </p:txBody>
      </p:sp>
      <p:pic>
        <p:nvPicPr>
          <p:cNvPr id="12291" name="Picture 3" descr="p_deep_map_iron_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3886200" cy="29146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292" name="Picture 4" descr="48100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314950" y="2590800"/>
            <a:ext cx="3629025" cy="3962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And Its Arms Race!</a:t>
            </a:r>
          </a:p>
        </p:txBody>
      </p:sp>
      <p:pic>
        <p:nvPicPr>
          <p:cNvPr id="13315" name="Picture 3" descr="atomic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2693988" cy="3048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3316" name="Picture 4" descr="NUKE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3030" t="3279" r="7576" b="3279"/>
          <a:stretch>
            <a:fillRect/>
          </a:stretch>
        </p:blipFill>
        <p:spPr bwMode="auto">
          <a:xfrm>
            <a:off x="4419600" y="2057400"/>
            <a:ext cx="4495800" cy="4343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Made a United Nations Essential, But….</a:t>
            </a:r>
          </a:p>
        </p:txBody>
      </p:sp>
      <p:pic>
        <p:nvPicPr>
          <p:cNvPr id="14339" name="Picture 3" descr="U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1981200" y="1524000"/>
            <a:ext cx="419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imgu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3810000" cy="258921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7239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Permanent Members Have Veto Power</a:t>
            </a:r>
          </a:p>
        </p:txBody>
      </p:sp>
      <p:pic>
        <p:nvPicPr>
          <p:cNvPr id="15363" name="Picture 3" descr="negropont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5422900" y="1143000"/>
            <a:ext cx="3187700" cy="4038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62600" y="5257800"/>
            <a:ext cx="3429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        </a:t>
            </a:r>
            <a:r>
              <a:rPr lang="en-US" sz="2000" b="1">
                <a:latin typeface="Comic Sans MS" pitchFamily="66" charset="0"/>
              </a:rPr>
              <a:t>Associated Press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"I came, I saw, I vetoed"  </a:t>
            </a:r>
            <a:r>
              <a:rPr lang="en-US" sz="2000" b="1" i="1">
                <a:latin typeface="Comic Sans MS" pitchFamily="66" charset="0"/>
              </a:rPr>
              <a:t>The Economist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52600" y="28194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lang="en-US" sz="2800" b="1">
                <a:latin typeface="Comic Sans MS" pitchFamily="66" charset="0"/>
              </a:rPr>
              <a:t>United States.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lang="en-US" sz="2800" b="1">
                <a:latin typeface="Comic Sans MS" pitchFamily="66" charset="0"/>
              </a:rPr>
              <a:t>United Kingdom.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lang="en-US" sz="2800" b="1">
                <a:latin typeface="Comic Sans MS" pitchFamily="66" charset="0"/>
              </a:rPr>
              <a:t>France.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lang="en-US" sz="2800" b="1">
                <a:latin typeface="Comic Sans MS" pitchFamily="66" charset="0"/>
              </a:rPr>
              <a:t>Russia.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lang="en-US" sz="2800" b="1">
                <a:latin typeface="Comic Sans MS" pitchFamily="66" charset="0"/>
              </a:rPr>
              <a:t>Nationalist China (Taiwan) until 1972.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905000" y="19050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BIG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In the U. N. </a:t>
            </a:r>
            <a:b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Security Council</a:t>
            </a:r>
          </a:p>
        </p:txBody>
      </p:sp>
      <p:pic>
        <p:nvPicPr>
          <p:cNvPr id="16387" name="Picture 5" descr="030801_UN_Approves_peacekeeping_force_512_copy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905000" y="1900238"/>
            <a:ext cx="6705600" cy="43481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And Remained Divided</a:t>
            </a:r>
            <a:b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by Cold War Issues</a:t>
            </a:r>
          </a:p>
        </p:txBody>
      </p:sp>
      <p:pic>
        <p:nvPicPr>
          <p:cNvPr id="17411" name="Picture 3" descr="map_23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7010400" cy="4673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447800" y="273050"/>
            <a:ext cx="76962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Decolonization of Asia &amp; Africa</a:t>
            </a:r>
            <a:b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Changed the Makeup of the UN</a:t>
            </a:r>
          </a:p>
        </p:txBody>
      </p:sp>
      <p:pic>
        <p:nvPicPr>
          <p:cNvPr id="18435" name="Picture 3" descr="vbar_3964FF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1981200" y="17335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First, Second, &amp; Third Worlds</a:t>
            </a:r>
            <a:b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with a North-South Divide</a:t>
            </a:r>
          </a:p>
        </p:txBody>
      </p:sp>
      <p:pic>
        <p:nvPicPr>
          <p:cNvPr id="19459" name="Picture 3" descr="atlas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909" t="6444" r="1819" b="7629"/>
          <a:stretch>
            <a:fillRect/>
          </a:stretch>
        </p:blipFill>
        <p:spPr bwMode="auto">
          <a:xfrm>
            <a:off x="1676400" y="1828800"/>
            <a:ext cx="7239000" cy="4572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447800" y="0"/>
            <a:ext cx="76962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Africa</a:t>
            </a:r>
            <a:r>
              <a:rPr lang="en-US" sz="3600" b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</a:t>
            </a: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Produced Many Newly-Independent Nations in a Very Short Time</a:t>
            </a:r>
          </a:p>
        </p:txBody>
      </p:sp>
      <p:pic>
        <p:nvPicPr>
          <p:cNvPr id="20483" name="Picture 3" descr="AFRICA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1676400" y="2047875"/>
            <a:ext cx="7239000" cy="43529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 Impact of Globalization</a:t>
            </a:r>
          </a:p>
        </p:txBody>
      </p:sp>
      <p:pic>
        <p:nvPicPr>
          <p:cNvPr id="3075" name="Picture 5" descr="451109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124200" y="838200"/>
            <a:ext cx="4457700" cy="5791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447800" y="0"/>
            <a:ext cx="7696200" cy="175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EE7012"/>
                </a:solidFill>
                <a:effectLst>
                  <a:outerShdw blurRad="50800" dist="50800" dir="5400000" algn="ctr" rotWithShape="0">
                    <a:srgbClr val="003600"/>
                  </a:outerShdw>
                </a:effectLst>
                <a:latin typeface="Formal436 BT" pitchFamily="66" charset="0"/>
              </a:rPr>
              <a:t>who often found themselves caught in a battle between the two superpowers</a:t>
            </a:r>
            <a:endParaRPr lang="en-US" dirty="0">
              <a:solidFill>
                <a:srgbClr val="EE7012"/>
              </a:solidFill>
              <a:effectLst>
                <a:outerShdw blurRad="50800" dist="50800" dir="5400000" algn="ctr" rotWithShape="0">
                  <a:srgbClr val="003600"/>
                </a:outerShdw>
              </a:effectLst>
              <a:latin typeface="Formal436 BT" pitchFamily="66" charset="0"/>
            </a:endParaRPr>
          </a:p>
        </p:txBody>
      </p:sp>
      <p:pic>
        <p:nvPicPr>
          <p:cNvPr id="21507" name="Picture 6" descr="002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3786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British Colonies</a:t>
            </a:r>
            <a:r>
              <a:rPr lang="en-US" sz="34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Were Some of the First to Seek Independence because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905000" y="12192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Britain felt hypocritical about colonialism.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War left her weak and unable to afford colonies.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New African educated middle class began to emerge in the cities.</a:t>
            </a:r>
          </a:p>
        </p:txBody>
      </p:sp>
      <p:pic>
        <p:nvPicPr>
          <p:cNvPr id="22532" name="Picture 4" descr="decolonizatio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124200" y="3429000"/>
            <a:ext cx="4114800" cy="31051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Ghana</a:t>
            </a: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:  First African State to Gain Independence</a:t>
            </a:r>
          </a:p>
        </p:txBody>
      </p:sp>
      <p:pic>
        <p:nvPicPr>
          <p:cNvPr id="23555" name="Picture 4" descr="ghan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6000"/>
          </a:blip>
          <a:srcRect l="28787" r="4546"/>
          <a:stretch>
            <a:fillRect/>
          </a:stretch>
        </p:blipFill>
        <p:spPr bwMode="auto">
          <a:xfrm>
            <a:off x="1828800" y="2590800"/>
            <a:ext cx="3352800" cy="30003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3556" name="Picture 6" descr="map_gh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2242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600200" y="165100"/>
            <a:ext cx="73152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Kwame Nkrumah Led the Former Gold Coast</a:t>
            </a:r>
            <a:b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to Independence</a:t>
            </a:r>
          </a:p>
        </p:txBody>
      </p:sp>
      <p:pic>
        <p:nvPicPr>
          <p:cNvPr id="24579" name="Picture 3" descr="Nkrumah"/>
          <p:cNvPicPr>
            <a:picLocks noChangeAspect="1" noChangeArrowheads="1"/>
          </p:cNvPicPr>
          <p:nvPr/>
        </p:nvPicPr>
        <p:blipFill>
          <a:blip r:embed="rId2" cstate="print"/>
          <a:srcRect l="10899" r="12807"/>
          <a:stretch>
            <a:fillRect/>
          </a:stretch>
        </p:blipFill>
        <p:spPr bwMode="auto">
          <a:xfrm>
            <a:off x="6172200" y="1371600"/>
            <a:ext cx="2667000" cy="3581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4580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38600"/>
            <a:ext cx="1639888" cy="23256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676400" y="2249488"/>
            <a:ext cx="42672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800" b="1"/>
              <a:t> </a:t>
            </a:r>
            <a:r>
              <a:rPr lang="en-US" sz="2600" b="1">
                <a:latin typeface="Comic Sans MS" pitchFamily="66" charset="0"/>
              </a:rPr>
              <a:t>Educated abroad.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600" b="1">
                <a:latin typeface="Comic Sans MS" pitchFamily="66" charset="0"/>
              </a:rPr>
              <a:t> Schoolteacher.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600" b="1">
                <a:latin typeface="Comic Sans MS" pitchFamily="66" charset="0"/>
              </a:rPr>
              <a:t> Preached nonviolence.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600" b="1">
                <a:latin typeface="Comic Sans MS" pitchFamily="66" charset="0"/>
              </a:rPr>
              <a:t> Used boycotts and 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   strikes.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600" b="1">
                <a:latin typeface="Comic Sans MS" pitchFamily="66" charset="0"/>
              </a:rPr>
              <a:t> Ultimately successful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   1957.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Ghana today still needs to                                    modernize</a:t>
            </a:r>
          </a:p>
        </p:txBody>
      </p:sp>
      <p:pic>
        <p:nvPicPr>
          <p:cNvPr id="25603" name="Picture 3" descr="26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5000" t="5464" r="3751" b="3453"/>
          <a:stretch>
            <a:fillRect/>
          </a:stretch>
        </p:blipFill>
        <p:spPr bwMode="auto">
          <a:xfrm>
            <a:off x="4191000" y="1066800"/>
            <a:ext cx="4648200" cy="31829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676400" y="4343400"/>
            <a:ext cx="7467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Market in</a:t>
            </a: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Kumasi.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Sells shoes crafted from old automobile tires. 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Sprawls across 25 dusty acres in  ancient</a:t>
            </a:r>
            <a:b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sz="2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Ashanti capital.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One of the largest marketplaces in West Africa.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Kenya</a:t>
            </a:r>
          </a:p>
        </p:txBody>
      </p:sp>
      <p:pic>
        <p:nvPicPr>
          <p:cNvPr id="26627" name="Picture 5" descr="Map of Keny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00400" y="1219200"/>
            <a:ext cx="4343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Kenyan Independence:  1963</a:t>
            </a:r>
          </a:p>
        </p:txBody>
      </p:sp>
      <p:pic>
        <p:nvPicPr>
          <p:cNvPr id="27651" name="Picture 3" descr="kenyatt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743200" y="1066800"/>
            <a:ext cx="4876800" cy="31194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752600" y="4389438"/>
            <a:ext cx="7239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London educated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Jomo Kenyatta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provided strong nationalist leadership.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Mau Mau Rebellions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made up of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Kikuyu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farmers weaken British settlers opposition.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Today famous athlete opened school for orphans </a:t>
            </a:r>
          </a:p>
        </p:txBody>
      </p:sp>
      <p:pic>
        <p:nvPicPr>
          <p:cNvPr id="28675" name="Picture 3" descr="4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5556" t="9821" r="5556" b="7469"/>
          <a:stretch>
            <a:fillRect/>
          </a:stretch>
        </p:blipFill>
        <p:spPr bwMode="auto">
          <a:xfrm>
            <a:off x="3048000" y="1447800"/>
            <a:ext cx="4114800" cy="29400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00200" y="4433888"/>
            <a:ext cx="75438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Kip Keino, famed distance runner.</a:t>
            </a:r>
            <a:endParaRPr lang="en-US" sz="2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Opened school for grades 1-8.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Down road from his Baraka ("Blessing") farm. 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He and his wife, adopted more than 100 </a:t>
            </a:r>
            <a:b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orphaned and abandoned children in past 30 years.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447800" y="136525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Senegal:  Home of the</a:t>
            </a:r>
            <a:b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000" b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Negritude Movement</a:t>
            </a:r>
          </a:p>
        </p:txBody>
      </p:sp>
      <p:pic>
        <p:nvPicPr>
          <p:cNvPr id="29699" name="Picture 3" descr="map_seneg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4419600" cy="48768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Solitary Baobob Tree</a:t>
            </a:r>
          </a:p>
        </p:txBody>
      </p:sp>
      <p:pic>
        <p:nvPicPr>
          <p:cNvPr id="30723" name="Picture 3" descr="37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3448" t="3041" r="1149" b="4182"/>
          <a:stretch>
            <a:fillRect/>
          </a:stretch>
        </p:blipFill>
        <p:spPr bwMode="auto">
          <a:xfrm>
            <a:off x="2438400" y="1169988"/>
            <a:ext cx="5562600" cy="40878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57400" y="5521325"/>
            <a:ext cx="640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Comic Sans MS" pitchFamily="66" charset="0"/>
              </a:rPr>
              <a:t>The national symbol of </a:t>
            </a:r>
            <a:r>
              <a:rPr lang="en-US" sz="2200" b="1">
                <a:solidFill>
                  <a:srgbClr val="FF0000"/>
                </a:solidFill>
                <a:latin typeface="Comic Sans MS" pitchFamily="66" charset="0"/>
              </a:rPr>
              <a:t>Senegal</a:t>
            </a:r>
            <a:r>
              <a:rPr lang="en-US" sz="2200" b="1">
                <a:latin typeface="Comic Sans MS" pitchFamily="66" charset="0"/>
              </a:rPr>
              <a:t>, baobab trees often mark burial sites and inspire the poetry of de-colonization…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Who would stop the Japanese Co-Prosperity Sphere (1939)?</a:t>
            </a:r>
          </a:p>
        </p:txBody>
      </p:sp>
      <p:pic>
        <p:nvPicPr>
          <p:cNvPr id="4099" name="Picture 3" descr="WALL529574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676400" y="1782763"/>
            <a:ext cx="7239000" cy="469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905000" y="2984500"/>
            <a:ext cx="6858000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I heard a grave voice answer,</a:t>
            </a:r>
          </a:p>
          <a:p>
            <a:r>
              <a:rPr lang="en-US" sz="2400" b="1">
                <a:latin typeface="Comic Sans MS" pitchFamily="66" charset="0"/>
              </a:rPr>
              <a:t>Rash son, this strong young tree</a:t>
            </a:r>
          </a:p>
          <a:p>
            <a:r>
              <a:rPr lang="en-US" sz="2400" b="1">
                <a:latin typeface="Comic Sans MS" pitchFamily="66" charset="0"/>
              </a:rPr>
              <a:t>This splendid tree</a:t>
            </a:r>
          </a:p>
          <a:p>
            <a:r>
              <a:rPr lang="en-US" sz="2400" b="1">
                <a:latin typeface="Comic Sans MS" pitchFamily="66" charset="0"/>
              </a:rPr>
              <a:t>Apart from the white and faded flowers</a:t>
            </a:r>
          </a:p>
          <a:p>
            <a:r>
              <a:rPr lang="en-US" sz="2400" b="1">
                <a:latin typeface="Comic Sans MS" pitchFamily="66" charset="0"/>
              </a:rPr>
              <a:t>Is Africa, your Africa</a:t>
            </a:r>
          </a:p>
          <a:p>
            <a:r>
              <a:rPr lang="en-US" sz="2400" b="1">
                <a:latin typeface="Comic Sans MS" pitchFamily="66" charset="0"/>
              </a:rPr>
              <a:t>Patiently stubbornly growing again</a:t>
            </a:r>
          </a:p>
          <a:p>
            <a:r>
              <a:rPr lang="en-US" sz="2400" b="1">
                <a:latin typeface="Comic Sans MS" pitchFamily="66" charset="0"/>
              </a:rPr>
              <a:t>And its fruits are carefully learning</a:t>
            </a:r>
          </a:p>
          <a:p>
            <a:r>
              <a:rPr lang="en-US" sz="2400" b="1">
                <a:latin typeface="Comic Sans MS" pitchFamily="66" charset="0"/>
              </a:rPr>
              <a:t>The sharp sweet taste of liberty.</a:t>
            </a:r>
          </a:p>
          <a:p>
            <a:r>
              <a:rPr lang="en-US" sz="2400" b="1">
                <a:latin typeface="Comic Sans MS" pitchFamily="66" charset="0"/>
              </a:rPr>
              <a:t>                               David Diop 1956</a:t>
            </a:r>
          </a:p>
        </p:txBody>
      </p:sp>
      <p:pic>
        <p:nvPicPr>
          <p:cNvPr id="31747" name="Picture 5" descr="37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3448" t="3041" r="1149" b="4182"/>
          <a:stretch>
            <a:fillRect/>
          </a:stretch>
        </p:blipFill>
        <p:spPr bwMode="auto">
          <a:xfrm>
            <a:off x="3505200" y="304800"/>
            <a:ext cx="3200400" cy="23526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830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old Belgian</a:t>
            </a:r>
            <a:r>
              <a:rPr lang="en-US"/>
              <a:t> </a:t>
            </a:r>
            <a:r>
              <a:rPr lang="en-US" sz="3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Congo</a:t>
            </a: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, Formerly </a:t>
            </a:r>
            <a:r>
              <a:rPr lang="en-US" sz="3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Zaire</a:t>
            </a: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,</a:t>
            </a:r>
            <a:b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Faces Many Challenges Today!</a:t>
            </a:r>
          </a:p>
        </p:txBody>
      </p:sp>
      <p:pic>
        <p:nvPicPr>
          <p:cNvPr id="32771" name="Picture 3" descr="cd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062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ongo-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057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Mobutu Sese Seko</a:t>
            </a:r>
          </a:p>
        </p:txBody>
      </p:sp>
      <p:pic>
        <p:nvPicPr>
          <p:cNvPr id="33795" name="Picture 3" descr="mobutu_roi_du_z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438" y="1219200"/>
            <a:ext cx="36877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1219200"/>
            <a:ext cx="3505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Ruled 1965-1997.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Supported by U.S.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as Cold War ally.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Changed name to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Zaire.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Left “a house that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had been eaten by 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termites” 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NYTimes.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Reign described in 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2002 documentary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as an “African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Tragedy.”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Congo Makes Up for a Lack</a:t>
            </a:r>
            <a:b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3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of Roads &amp; Highways</a:t>
            </a:r>
          </a:p>
        </p:txBody>
      </p:sp>
      <p:pic>
        <p:nvPicPr>
          <p:cNvPr id="34819" name="Picture 3" descr="28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40" t="6352" r="2739" b="2603"/>
          <a:stretch>
            <a:fillRect/>
          </a:stretch>
        </p:blipFill>
        <p:spPr bwMode="auto">
          <a:xfrm>
            <a:off x="2743200" y="1524000"/>
            <a:ext cx="5257800" cy="3276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617663" y="4953000"/>
            <a:ext cx="75263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Congo River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barge carries hundreds of passengers on its 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1000 mile journey from Kinshasa to Kisangani.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Many people travel on barges without shelter for as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long as a month, crowded together with their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belongings, livestock, furniture and wares for sale.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Today the Congo Is</a:t>
            </a:r>
            <a:b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Experiencing Punishing War!</a:t>
            </a:r>
          </a:p>
        </p:txBody>
      </p:sp>
      <p:pic>
        <p:nvPicPr>
          <p:cNvPr id="35843" name="Picture 3" descr="Congo War Toll So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55054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600200" y="5334000"/>
            <a:ext cx="7467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Michael Kamber for </a:t>
            </a:r>
            <a: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New York Times</a:t>
            </a:r>
            <a:br>
              <a:rPr 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en-US" b="1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About 5,000 people fleeing the ethnic warfare in and around Bunia, Congo, sought safety at a camp on Monday.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Death in the Congo!</a:t>
            </a:r>
          </a:p>
        </p:txBody>
      </p:sp>
      <p:pic>
        <p:nvPicPr>
          <p:cNvPr id="36867" name="Picture 3" descr="_436754_congo_rebels2_300_map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752600" y="1547813"/>
            <a:ext cx="70866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Allure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600200" y="1143000"/>
            <a:ext cx="2971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Rich </a:t>
            </a: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Mineral Resources</a:t>
            </a:r>
            <a:r>
              <a:rPr lang="en-US" sz="3200" b="1">
                <a:latin typeface="Comic Sans MS" pitchFamily="66" charset="0"/>
              </a:rPr>
              <a:t>:</a:t>
            </a: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Comic Sans MS" pitchFamily="66" charset="0"/>
              </a:rPr>
            </a:br>
            <a:endParaRPr lang="en-US" sz="3200" b="1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     </a:t>
            </a:r>
            <a:r>
              <a:rPr lang="en-US" sz="2400" b="1">
                <a:latin typeface="Comic Sans MS" pitchFamily="66" charset="0"/>
              </a:rPr>
              <a:t>Gold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    Diamonds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    Copper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/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Have Often Drawn  Foreign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Exploitation.</a:t>
            </a:r>
            <a:endParaRPr lang="en-US" sz="4400" b="1"/>
          </a:p>
        </p:txBody>
      </p:sp>
      <p:pic>
        <p:nvPicPr>
          <p:cNvPr id="37892" name="Picture 5" descr="92449"/>
          <p:cNvPicPr>
            <a:picLocks noChangeAspect="1" noChangeArrowheads="1"/>
          </p:cNvPicPr>
          <p:nvPr/>
        </p:nvPicPr>
        <p:blipFill>
          <a:blip r:embed="rId2" cstate="print"/>
          <a:srcRect l="3139" t="7680" r="2713" b="6598"/>
          <a:stretch>
            <a:fillRect/>
          </a:stretch>
        </p:blipFill>
        <p:spPr bwMode="auto">
          <a:xfrm>
            <a:off x="4800600" y="1295400"/>
            <a:ext cx="4044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3733800" y="3352800"/>
            <a:ext cx="32766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2971800" y="1981200"/>
            <a:ext cx="5334000" cy="990600"/>
          </a:xfrm>
          <a:prstGeom prst="line">
            <a:avLst/>
          </a:prstGeom>
          <a:noFill/>
          <a:ln w="19050">
            <a:solidFill>
              <a:srgbClr val="D4821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3352800" y="4038600"/>
            <a:ext cx="3657600" cy="76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Young Soldiers &amp; a Victim</a:t>
            </a:r>
          </a:p>
        </p:txBody>
      </p:sp>
      <p:pic>
        <p:nvPicPr>
          <p:cNvPr id="106499" name="Picture 3" descr="Con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1524000"/>
            <a:ext cx="30765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ongo1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550" y="1524000"/>
            <a:ext cx="387985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6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6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Child Rebels</a:t>
            </a:r>
          </a:p>
        </p:txBody>
      </p:sp>
      <p:pic>
        <p:nvPicPr>
          <p:cNvPr id="39939" name="Picture 3" descr="I60260-2003May30L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000" t="1488" r="3000" b="3256"/>
          <a:stretch>
            <a:fillRect/>
          </a:stretch>
        </p:blipFill>
        <p:spPr bwMode="auto">
          <a:xfrm>
            <a:off x="1981200" y="990600"/>
            <a:ext cx="6629400" cy="44656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752600" y="5562600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/>
              <a:t>   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child fighter in a rebel group stands watch with a U.N. armored vehicle in Bunia, Congo, where there have been reports of rape and cannibalism.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Algeria</a:t>
            </a:r>
          </a:p>
        </p:txBody>
      </p:sp>
      <p:pic>
        <p:nvPicPr>
          <p:cNvPr id="40963" name="Picture 3" descr="dzcolo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186238" y="1219200"/>
            <a:ext cx="47291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600200" y="1266825"/>
            <a:ext cx="25146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200" b="1">
                <a:latin typeface="Comic Sans MS" pitchFamily="66" charset="0"/>
              </a:rPr>
              <a:t> French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settlers fought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fiercely to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keep Algeria a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French colony.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200" b="1">
                <a:latin typeface="Comic Sans MS" pitchFamily="66" charset="0"/>
              </a:rPr>
              <a:t> DeGaulle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realized after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the war that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France could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not hold onto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Algeria by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force.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200" b="1">
                <a:latin typeface="Comic Sans MS" pitchFamily="66" charset="0"/>
              </a:rPr>
              <a:t> Independence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came in 1962.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447800" y="258763"/>
            <a:ext cx="73914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How Was Japan Defeated?</a:t>
            </a:r>
            <a:b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36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At What Cost??</a:t>
            </a:r>
          </a:p>
        </p:txBody>
      </p:sp>
      <p:pic>
        <p:nvPicPr>
          <p:cNvPr id="5123" name="Picture 4" descr="bombe-hiroshima-alof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2800"/>
            <a:ext cx="4114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hirosh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3810000" cy="2667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Angola</a:t>
            </a:r>
          </a:p>
        </p:txBody>
      </p:sp>
      <p:pic>
        <p:nvPicPr>
          <p:cNvPr id="41987" name="Picture 3" descr="angol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248400" y="1981200"/>
            <a:ext cx="2590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400 years: Portuguese are the first the arrive and the last to leave in 1975.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Angola Left </a:t>
            </a:r>
            <a:b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With Bitter Civil War</a:t>
            </a:r>
          </a:p>
        </p:txBody>
      </p:sp>
      <p:pic>
        <p:nvPicPr>
          <p:cNvPr id="43011" name="Picture 3" descr="1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867" t="1897" r="1076" b="3241"/>
          <a:stretch>
            <a:fillRect/>
          </a:stretch>
        </p:blipFill>
        <p:spPr bwMode="auto">
          <a:xfrm>
            <a:off x="2743200" y="1676400"/>
            <a:ext cx="5105400" cy="3810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05000" y="563721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Mateus Chitangenda, Fernando Chitala and Enoke Chisingi and their families have been displaced by war to the town of Kunhinga, in central Angola.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Going to School</a:t>
            </a:r>
          </a:p>
        </p:txBody>
      </p:sp>
      <p:pic>
        <p:nvPicPr>
          <p:cNvPr id="44035" name="Picture 3" descr="11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540" t="3162" r="3246" b="6720"/>
          <a:stretch>
            <a:fillRect/>
          </a:stretch>
        </p:blipFill>
        <p:spPr bwMode="auto">
          <a:xfrm>
            <a:off x="2209800" y="1066800"/>
            <a:ext cx="6019800" cy="4343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057400" y="5486400"/>
            <a:ext cx="6324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father walks his daughter to school in Kuito, Angola. All students in the town bring their own small benches to class.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667000" y="76200"/>
            <a:ext cx="52578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Africa:  2000</a:t>
            </a:r>
          </a:p>
        </p:txBody>
      </p:sp>
      <p:pic>
        <p:nvPicPr>
          <p:cNvPr id="45059" name="Picture 3" descr="WALL529590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417763" y="838200"/>
            <a:ext cx="5659437" cy="5791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21con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71628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447800" y="123825"/>
            <a:ext cx="76200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Nigerians today travel the same way as the Congolese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Nigeria</a:t>
            </a: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Struggles With</a:t>
            </a:r>
            <a:b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Ethnic &amp; Religious Rivalries</a:t>
            </a:r>
          </a:p>
        </p:txBody>
      </p:sp>
      <p:pic>
        <p:nvPicPr>
          <p:cNvPr id="47107" name="Picture 3" descr="_620058_nigeria_zafara30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6781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133600" y="5730875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Nigerian Muslims welcome </a:t>
            </a:r>
            <a:r>
              <a:rPr lang="en-US" sz="2400" b="1" i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Sharia </a:t>
            </a:r>
            <a:r>
              <a:rPr lang="en-US" sz="2400" b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law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January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6172200" y="854075"/>
            <a:ext cx="26670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Sharia</a:t>
            </a: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Law</a:t>
            </a:r>
          </a:p>
        </p:txBody>
      </p:sp>
      <p:pic>
        <p:nvPicPr>
          <p:cNvPr id="48131" name="Picture 3" descr="_38609083_biiboard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_36554421_nigeria_states8_300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505200" y="3244850"/>
            <a:ext cx="5181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858000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This adulterous woman was sentenced to death by stoning</a:t>
            </a:r>
          </a:p>
        </p:txBody>
      </p:sp>
      <p:pic>
        <p:nvPicPr>
          <p:cNvPr id="49155" name="Picture 3" descr="_38304785_bbc_amina30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667000" y="25908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Woldwide attention has given her hope</a:t>
            </a:r>
          </a:p>
        </p:txBody>
      </p:sp>
      <p:pic>
        <p:nvPicPr>
          <p:cNvPr id="50179" name="Picture 3" descr="_38122822_stones-afp15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063"/>
          <a:stretch>
            <a:fillRect/>
          </a:stretch>
        </p:blipFill>
        <p:spPr bwMode="auto">
          <a:xfrm>
            <a:off x="2133600" y="2057400"/>
            <a:ext cx="35052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019800" y="2286000"/>
            <a:ext cx="2819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Amnesty International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is campaigning against the stoning sentence</a:t>
            </a:r>
            <a:b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July 2002.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204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Some find </a:t>
            </a:r>
            <a:r>
              <a:rPr lang="en-US" sz="4000" b="1" i="1" dirty="0" err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Sharia</a:t>
            </a: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a blessing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I Thank God for the Amputation</a:t>
            </a: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– </a:t>
            </a:r>
            <a:r>
              <a:rPr lang="en-US" sz="2800" b="1" dirty="0" err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Buba</a:t>
            </a:r>
            <a:r>
              <a:rPr lang="en-US" sz="28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 </a:t>
            </a:r>
            <a:r>
              <a:rPr lang="en-US" sz="2800" b="1" dirty="0" err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Jangebe</a:t>
            </a:r>
            <a:endParaRPr lang="en-US" sz="2800" b="1" i="1" dirty="0">
              <a:solidFill>
                <a:srgbClr val="EE701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rmal436 BT" pitchFamily="66" charset="0"/>
            </a:endParaRPr>
          </a:p>
        </p:txBody>
      </p:sp>
      <p:pic>
        <p:nvPicPr>
          <p:cNvPr id="51203" name="Picture 3" descr="_38304781_ap_amputee15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5107"/>
          <a:stretch>
            <a:fillRect/>
          </a:stretch>
        </p:blipFill>
        <p:spPr bwMode="auto">
          <a:xfrm>
            <a:off x="1905000" y="2590800"/>
            <a:ext cx="3105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_38609081_amputee2150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499100" y="2590800"/>
            <a:ext cx="3111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447800" y="258763"/>
            <a:ext cx="7696200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Results of World War II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828800" y="1919288"/>
            <a:ext cx="6858000" cy="3262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3200" b="1">
                <a:latin typeface="Comic Sans MS" pitchFamily="66" charset="0"/>
              </a:rPr>
              <a:t> Defeat of dictatorships.</a:t>
            </a:r>
          </a:p>
          <a:p>
            <a:pPr>
              <a:spcBef>
                <a:spcPct val="5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3200" b="1">
                <a:latin typeface="Comic Sans MS" pitchFamily="66" charset="0"/>
              </a:rPr>
              <a:t> Unparalleled destruction.</a:t>
            </a:r>
          </a:p>
          <a:p>
            <a:pPr>
              <a:spcBef>
                <a:spcPct val="5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3200" b="1">
                <a:latin typeface="Comic Sans MS" pitchFamily="66" charset="0"/>
              </a:rPr>
              <a:t> The decline of colonial powers.</a:t>
            </a:r>
          </a:p>
          <a:p>
            <a:pPr>
              <a:spcBef>
                <a:spcPct val="5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3200" b="1">
                <a:latin typeface="Comic Sans MS" pitchFamily="66" charset="0"/>
              </a:rPr>
              <a:t> The rise of the superpowers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  and the Cold War.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South Africa</a:t>
            </a:r>
          </a:p>
        </p:txBody>
      </p:sp>
      <p:pic>
        <p:nvPicPr>
          <p:cNvPr id="52227" name="Picture 3" descr="world-africa-map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25775" y="1219200"/>
            <a:ext cx="4365625" cy="5334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75438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Nelson Mandela jailed for 20 years in his fight against </a:t>
            </a:r>
            <a:r>
              <a:rPr lang="en-US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Apartheid</a:t>
            </a: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251" name="Picture 5" descr="mandel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859" t="4512" r="2861" b="4463"/>
          <a:stretch>
            <a:fillRect/>
          </a:stretch>
        </p:blipFill>
        <p:spPr bwMode="auto">
          <a:xfrm>
            <a:off x="2133600" y="2590800"/>
            <a:ext cx="6477000" cy="3962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447800" y="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Lived to vote in the first racially democratic election</a:t>
            </a:r>
          </a:p>
        </p:txBody>
      </p:sp>
      <p:pic>
        <p:nvPicPr>
          <p:cNvPr id="54275" name="Picture 4" descr="nmvotin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3602038" y="16002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91000" y="6324600"/>
            <a:ext cx="2667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1994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524000" y="60325"/>
            <a:ext cx="74676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And Become President of South Africa</a:t>
            </a:r>
            <a:endParaRPr lang="en-US" dirty="0">
              <a:latin typeface="Formal436 BT" pitchFamily="66" charset="0"/>
            </a:endParaRPr>
          </a:p>
        </p:txBody>
      </p:sp>
      <p:pic>
        <p:nvPicPr>
          <p:cNvPr id="55299" name="Picture 5" descr="mand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48768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70866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South African President Nelson Mandela, center, flanked by his two deputy presidents, Thabo Mbeki, left and F.W. de Klerk, right, celebrate the new constitution, May 8, 1996.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(AP/WWP Photo Leon Muller)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Age-Group Differences</a:t>
            </a:r>
          </a:p>
        </p:txBody>
      </p:sp>
      <p:pic>
        <p:nvPicPr>
          <p:cNvPr id="56323" name="Picture 3" descr="pop pyrami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 r="1053" b="2762"/>
          <a:stretch>
            <a:fillRect/>
          </a:stretch>
        </p:blipFill>
        <p:spPr bwMode="auto">
          <a:xfrm>
            <a:off x="2362200" y="1371600"/>
            <a:ext cx="5638800" cy="48847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Less Developed Regions</a:t>
            </a:r>
          </a:p>
        </p:txBody>
      </p:sp>
      <p:pic>
        <p:nvPicPr>
          <p:cNvPr id="57347" name="Picture 3" descr="Image5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884" t="10681" r="3847" b="3789"/>
          <a:stretch>
            <a:fillRect/>
          </a:stretch>
        </p:blipFill>
        <p:spPr bwMode="auto">
          <a:xfrm>
            <a:off x="2590800" y="2057400"/>
            <a:ext cx="5238750" cy="3505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96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Global Water Stress</a:t>
            </a:r>
          </a:p>
        </p:txBody>
      </p:sp>
      <p:pic>
        <p:nvPicPr>
          <p:cNvPr id="58371" name="Picture 3" descr="art_8_2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981200" y="1371600"/>
            <a:ext cx="6553200" cy="47593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867400" y="914400"/>
            <a:ext cx="3200400" cy="210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Share of World’s GDP</a:t>
            </a:r>
          </a:p>
        </p:txBody>
      </p:sp>
      <p:pic>
        <p:nvPicPr>
          <p:cNvPr id="59395" name="Picture 3" descr="bm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833563" y="762000"/>
            <a:ext cx="43386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Health Statistics</a:t>
            </a:r>
          </a:p>
        </p:txBody>
      </p:sp>
      <p:pic>
        <p:nvPicPr>
          <p:cNvPr id="60419" name="Picture 3" descr="mainpicbit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33600" y="1219200"/>
            <a:ext cx="6375400" cy="48768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447800" y="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Bits Per Capita: An Information Revolution?</a:t>
            </a:r>
          </a:p>
        </p:txBody>
      </p:sp>
      <p:pic>
        <p:nvPicPr>
          <p:cNvPr id="61443" name="Picture 3" descr="untitl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2362200" y="1371600"/>
            <a:ext cx="6096000" cy="52117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Defeat of Dictatorships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28800" y="1919288"/>
            <a:ext cx="6858000" cy="15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US" sz="3200" b="1">
                <a:latin typeface="Comic Sans MS" pitchFamily="66" charset="0"/>
              </a:rPr>
              <a:t> Germany, Japan, and Italy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  were occupied and turned into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  democratic, peaceful 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untitl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2209800" y="992188"/>
            <a:ext cx="5791200" cy="49514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828800" y="6019800"/>
            <a:ext cx="69342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using </a:t>
            </a:r>
            <a:r>
              <a:rPr lang="en-US" sz="2200" b="1" dirty="0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ICTs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for social and economic development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(Information and communication technologies)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209800" y="60325"/>
            <a:ext cx="5715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All across Africa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A Cyber Shepherd in Senegal’s Sahel</a:t>
            </a:r>
          </a:p>
        </p:txBody>
      </p:sp>
      <p:pic>
        <p:nvPicPr>
          <p:cNvPr id="63491" name="Picture 3" descr="10820368603Photo_Senegal-Sah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4776788" cy="31210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828800" y="5410200"/>
            <a:ext cx="6858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                            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2004-04-15</a:t>
            </a:r>
            <a:b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solidFill>
                  <a:srgbClr val="FF4A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Pastoralists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tracking  wandering cattle herds using cell phones and Global Positioning Systems. </a:t>
            </a: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447800" y="533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South Africa: </a:t>
            </a:r>
            <a:r>
              <a:rPr lang="en-US" sz="4400" b="1">
                <a:latin typeface="Formal436 BT" pitchFamily="66" charset="0"/>
              </a:rPr>
              <a:t>Eco-tourism</a:t>
            </a:r>
            <a:endParaRPr lang="en-US" sz="4400" b="1">
              <a:solidFill>
                <a:srgbClr val="EE701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rmal436 BT" pitchFamily="66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514600" y="5410200"/>
            <a:ext cx="5791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Small tourist businesses operating out of the townships attracting customers from around the world by using the Internet.</a:t>
            </a:r>
          </a:p>
        </p:txBody>
      </p:sp>
      <p:pic>
        <p:nvPicPr>
          <p:cNvPr id="64516" name="Picture 7" descr="ecotourism S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57912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Mozambique stops poaching with radios</a:t>
            </a:r>
          </a:p>
        </p:txBody>
      </p:sp>
      <p:pic>
        <p:nvPicPr>
          <p:cNvPr id="65539" name="Picture 5" descr="Photo_Mozambique-IU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30908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Healthcare in Uganda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057400" y="5484813"/>
            <a:ext cx="67056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A health care worker conducting a survey using a PDA. 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(SATELLIFE Photo: Mark Grabowsky)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66564" name="Picture 5" descr="healthcare with PD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743200" y="13906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Unparalelled Destruction</a:t>
            </a:r>
          </a:p>
        </p:txBody>
      </p:sp>
      <p:pic>
        <p:nvPicPr>
          <p:cNvPr id="8195" name="Picture 3" descr="bl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1857375"/>
            <a:ext cx="4629150" cy="36290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096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 Much of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Europe,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North Africa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and East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Asia lay in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ruins.</a:t>
            </a:r>
            <a:br>
              <a:rPr lang="en-US" sz="2400" b="1">
                <a:latin typeface="Comic Sans MS" pitchFamily="66" charset="0"/>
              </a:rPr>
            </a:br>
            <a:endParaRPr lang="en-US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1">
                <a:latin typeface="Comic Sans MS" pitchFamily="66" charset="0"/>
              </a:rPr>
              <a:t> Total war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had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destroyed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cities,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factories,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railroads, homes – and lives.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Decline of the </a:t>
            </a:r>
            <a:b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</a:br>
            <a:r>
              <a:rPr lang="en-US" sz="44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Colonial Powers</a:t>
            </a:r>
          </a:p>
        </p:txBody>
      </p:sp>
      <p:pic>
        <p:nvPicPr>
          <p:cNvPr id="9219" name="Picture 3" descr="decoloniza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600200" y="1676400"/>
            <a:ext cx="7315200" cy="48339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47800" y="258763"/>
            <a:ext cx="7696200" cy="731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EE70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mal436 BT" pitchFamily="66" charset="0"/>
              </a:rPr>
              <a:t>The Rise of the Superpowers</a:t>
            </a:r>
          </a:p>
        </p:txBody>
      </p:sp>
      <p:pic>
        <p:nvPicPr>
          <p:cNvPr id="10243" name="Picture 3" descr="carto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083" b="7281"/>
          <a:stretch>
            <a:fillRect/>
          </a:stretch>
        </p:blipFill>
        <p:spPr bwMode="auto">
          <a:xfrm>
            <a:off x="1600200" y="1262063"/>
            <a:ext cx="7315200" cy="52133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819</Words>
  <Application>Microsoft Office PowerPoint</Application>
  <PresentationFormat>On-screen Show (4:3)</PresentationFormat>
  <Paragraphs>140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InkyDinky</vt:lpstr>
      <vt:lpstr>Comic Sans MS</vt:lpstr>
      <vt:lpstr>Wingdings</vt:lpstr>
      <vt:lpstr>Arial</vt:lpstr>
      <vt:lpstr>Formal436 BT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Wessler, Kurt D.</cp:lastModifiedBy>
  <cp:revision>42</cp:revision>
  <dcterms:created xsi:type="dcterms:W3CDTF">2005-05-28T01:56:34Z</dcterms:created>
  <dcterms:modified xsi:type="dcterms:W3CDTF">2016-04-19T18:12:35Z</dcterms:modified>
</cp:coreProperties>
</file>