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18"/>
  </p:handoutMasterIdLst>
  <p:sldIdLst>
    <p:sldId id="256" r:id="rId2"/>
    <p:sldId id="257" r:id="rId3"/>
    <p:sldId id="258" r:id="rId4"/>
    <p:sldId id="259" r:id="rId5"/>
    <p:sldId id="260" r:id="rId6"/>
    <p:sldId id="262" r:id="rId7"/>
    <p:sldId id="264" r:id="rId8"/>
    <p:sldId id="265" r:id="rId9"/>
    <p:sldId id="271"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7" r:id="rId50"/>
    <p:sldId id="308"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8" r:id="rId88"/>
    <p:sldId id="359" r:id="rId89"/>
    <p:sldId id="357"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908F8DA-E38C-43C3-94F0-B2B55A089B9B}" type="datetimeFigureOut">
              <a:rPr lang="en-US"/>
              <a:pPr>
                <a:defRPr/>
              </a:pPr>
              <a:t>1/26/2015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26ADC3D-576A-466F-9641-46840413AE5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442A91-E1F6-44FF-BC39-8F7C233993C8}"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0EC67C-DFE8-49FD-8F8F-B00A84E888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5B1E7-7195-44E8-9F08-0885059B1E94}"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98CC2A-0679-40C4-A018-071E5F4FCF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DA0E8C-DF00-4378-B8DF-1D3160763E2A}"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2BFF39-C18A-461D-A636-607D56F675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269DC1-52B6-47DA-AC3A-4E42D27910E9}"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2F2A1-D30D-4811-962F-0C5F3A1716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0D2FED-E176-44C5-96A3-1654EA3484CD}"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2DB72-3E86-4A00-AB06-7AE432BA88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DE9D73-7C16-4045-9EC7-78DC81AC2C5C}"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9BEB87-8D75-4559-8A4A-2701263EEB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3C2629-568E-4301-95B8-E469D011D4BF}" type="datetimeFigureOut">
              <a:rPr lang="en-US"/>
              <a:pPr>
                <a:defRPr/>
              </a:pPr>
              <a:t>1/26/2015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D17172-E265-4B46-B0A0-F3AE58AD49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90BFFE-51C4-4B85-AE15-32D88D7D9300}" type="datetimeFigureOut">
              <a:rPr lang="en-US"/>
              <a:pPr>
                <a:defRPr/>
              </a:pPr>
              <a:t>1/26/2015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4BAE49-5AEB-408C-BF59-EEA11F5BB2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5C08C-5F6F-48A4-ADF0-054AF1100468}" type="datetimeFigureOut">
              <a:rPr lang="en-US"/>
              <a:pPr>
                <a:defRPr/>
              </a:pPr>
              <a:t>1/26/2015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944CED-9606-4F8F-8200-12F6217B99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C253D-77B3-43F8-8FB6-7EE56CF1AAF7}"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0F1444-6ECE-4B62-B0FE-36D4529828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A8809C-A8A2-4526-BEFE-4448C224C2F6}"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19B40D-ADE7-4C7B-85DC-39A0B0260C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DF872F-0896-430A-95DB-2EF07E1FDCA7}" type="datetimeFigureOut">
              <a:rPr lang="en-US"/>
              <a:pPr>
                <a:defRPr/>
              </a:pPr>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4AE4A08-AB13-4BBD-B431-DB40182FAFE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upload.wikimedia.org/wikipedia/commons/0/0a/Yorkshire_rose.svg" TargetMode="Externa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hyperlink" Target="http://upload.wikimedia.org/wikipedia/commons/e/ea/Lancashire_rose.svg"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upload.wikimedia.org/wikipedia/commons/2/2a/Henry_Tudor_of_England_cropped.jpg"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upload.wikimedia.org/wikipedia/commons/a/a1/IsabellaofCastile05.jpg"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upload.wikimedia.org/wikipedia/commons/5/52/Ivan_III_of_Russia.jpg"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istverse.files.wordpress.com/2008/09/medieval-peasant-meal1.jp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jeriwesterson.typepad.com/.shared/image.html?/photos/uncategorized/2007/08/31/monk_sneaking_a_drink_2.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aculty.cua.edu/pennington/ChurchHistory220/TopicFive/ReformTimeLine.htm#1054 Schis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1/11/Investiturewoodcut.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f/f8/Russian_icon_Instaplanet_Saint_Nicholas.JPG"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pload.wikimedia.org/wikipedia/commons/4/44/Cathedral_Notre-Dame_de_Reims,_France-PerCorr.jpg" TargetMode="Externa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upload.wikimedia.org/wikipedia/commons/e/e4/Notre_dame-paris-view.jp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upload.wikimedia.org/wikipedia/commons/1/15/Bubonic_plague-en.sv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upload.wikimedia.org/wikipedia/commons/0/0a/Philippe_IV_Le_Bel.jp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upload.wikimedia.org/wikipedia/commons/b/b7/Giotto_-_Bonifatius_VIII.jpg" TargetMode="Externa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304800"/>
            <a:ext cx="8229600" cy="1828800"/>
          </a:xfrm>
        </p:spPr>
        <p:txBody>
          <a:bodyPr/>
          <a:lstStyle/>
          <a:p>
            <a:pPr eaLnBrk="1" hangingPunct="1"/>
            <a:r>
              <a:rPr lang="en-US" sz="5400" smtClean="0">
                <a:latin typeface="Agatha" pitchFamily="2" charset="0"/>
              </a:rPr>
              <a:t>Europe in the Middle Ages </a:t>
            </a:r>
            <a:br>
              <a:rPr lang="en-US" sz="5400" smtClean="0">
                <a:latin typeface="Agatha" pitchFamily="2" charset="0"/>
              </a:rPr>
            </a:br>
            <a:r>
              <a:rPr lang="en-US" sz="5400" smtClean="0">
                <a:latin typeface="Agatha" pitchFamily="2" charset="0"/>
              </a:rPr>
              <a:t>1000-1500</a:t>
            </a:r>
          </a:p>
        </p:txBody>
      </p:sp>
      <p:pic>
        <p:nvPicPr>
          <p:cNvPr id="2051" name="Picture 3" descr="illuminated manuscript.jpg"/>
          <p:cNvPicPr>
            <a:picLocks noChangeAspect="1"/>
          </p:cNvPicPr>
          <p:nvPr/>
        </p:nvPicPr>
        <p:blipFill>
          <a:blip r:embed="rId2" cstate="print"/>
          <a:srcRect/>
          <a:stretch>
            <a:fillRect/>
          </a:stretch>
        </p:blipFill>
        <p:spPr bwMode="auto">
          <a:xfrm>
            <a:off x="3200400" y="2133600"/>
            <a:ext cx="26733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The Cycle of Labor</a:t>
            </a:r>
          </a:p>
        </p:txBody>
      </p:sp>
      <p:sp>
        <p:nvSpPr>
          <p:cNvPr id="3" name="Content Placeholder 2"/>
          <p:cNvSpPr>
            <a:spLocks noGrp="1"/>
          </p:cNvSpPr>
          <p:nvPr>
            <p:ph idx="1"/>
          </p:nvPr>
        </p:nvSpPr>
        <p:spPr>
          <a:xfrm>
            <a:off x="457200" y="1219200"/>
            <a:ext cx="8229600" cy="4525963"/>
          </a:xfrm>
        </p:spPr>
        <p:txBody>
          <a:bodyPr/>
          <a:lstStyle/>
          <a:p>
            <a:pPr algn="ctr" eaLnBrk="1" hangingPunct="1">
              <a:buFont typeface="Arial" charset="0"/>
              <a:buNone/>
            </a:pPr>
            <a:r>
              <a:rPr lang="en-US" smtClean="0"/>
              <a:t>For peasants there were different jobs to be done throughout the year.  The job depended on the growing season and what could be produced during the time.</a:t>
            </a:r>
          </a:p>
        </p:txBody>
      </p:sp>
      <p:pic>
        <p:nvPicPr>
          <p:cNvPr id="1026" name="Picture 2" descr="http://ela92.files.wordpress.com/2009/01/medieval-farm-forks4.jpg"/>
          <p:cNvPicPr>
            <a:picLocks noChangeAspect="1" noChangeArrowheads="1"/>
          </p:cNvPicPr>
          <p:nvPr/>
        </p:nvPicPr>
        <p:blipFill>
          <a:blip r:embed="rId2" cstate="print"/>
          <a:srcRect/>
          <a:stretch>
            <a:fillRect/>
          </a:stretch>
        </p:blipFill>
        <p:spPr bwMode="auto">
          <a:xfrm>
            <a:off x="3276600" y="3352800"/>
            <a:ext cx="2854325"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Attempts at Church Reform</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All of this corruption and chaos within the Church made some want to reform the Church.</a:t>
            </a:r>
          </a:p>
          <a:p>
            <a:pPr eaLnBrk="1" fontAlgn="auto" hangingPunct="1">
              <a:spcAft>
                <a:spcPts val="0"/>
              </a:spcAft>
              <a:buFont typeface="Arial" pitchFamily="34" charset="0"/>
              <a:buChar char="•"/>
              <a:defRPr/>
            </a:pPr>
            <a:r>
              <a:rPr lang="en-US" dirty="0" smtClean="0"/>
              <a:t>In England John Wycliffe made arguments that salvation came from faith and not from the Church itself.</a:t>
            </a:r>
          </a:p>
          <a:p>
            <a:pPr lvl="1" eaLnBrk="1" fontAlgn="auto" hangingPunct="1">
              <a:spcAft>
                <a:spcPts val="0"/>
              </a:spcAft>
              <a:buFont typeface="Arial" pitchFamily="34" charset="0"/>
              <a:buChar char="–"/>
              <a:defRPr/>
            </a:pPr>
            <a:r>
              <a:rPr lang="en-US" dirty="0" smtClean="0"/>
              <a:t>He and his followers translated part of the Bible into English. </a:t>
            </a:r>
          </a:p>
          <a:p>
            <a:pPr lvl="1" eaLnBrk="1" fontAlgn="auto" hangingPunct="1">
              <a:spcAft>
                <a:spcPts val="0"/>
              </a:spcAft>
              <a:buFont typeface="Arial" pitchFamily="34" charset="0"/>
              <a:buChar char="–"/>
              <a:defRPr/>
            </a:pPr>
            <a:r>
              <a:rPr lang="en-US" dirty="0" smtClean="0"/>
              <a:t>His reforms helped to lay the foundations for later change, but were unsuccessful at the time.</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0"/>
            <a:ext cx="8229600" cy="1143000"/>
          </a:xfrm>
        </p:spPr>
        <p:txBody>
          <a:bodyPr/>
          <a:lstStyle/>
          <a:p>
            <a:pPr eaLnBrk="1" hangingPunct="1"/>
            <a:r>
              <a:rPr lang="en-US" smtClean="0"/>
              <a:t>Jan Hus</a:t>
            </a:r>
          </a:p>
        </p:txBody>
      </p:sp>
      <p:sp>
        <p:nvSpPr>
          <p:cNvPr id="3" name="Content Placeholder 2"/>
          <p:cNvSpPr>
            <a:spLocks noGrp="1"/>
          </p:cNvSpPr>
          <p:nvPr>
            <p:ph idx="1"/>
          </p:nvPr>
        </p:nvSpPr>
        <p:spPr>
          <a:xfrm>
            <a:off x="457200" y="1143000"/>
            <a:ext cx="5181600" cy="5334000"/>
          </a:xfrm>
        </p:spPr>
        <p:txBody>
          <a:bodyPr rtlCol="0">
            <a:normAutofit fontScale="92500"/>
          </a:bodyPr>
          <a:lstStyle/>
          <a:p>
            <a:pPr eaLnBrk="1" fontAlgn="auto" hangingPunct="1">
              <a:spcAft>
                <a:spcPts val="0"/>
              </a:spcAft>
              <a:buFont typeface="Arial" pitchFamily="34" charset="0"/>
              <a:buChar char="•"/>
              <a:defRPr/>
            </a:pPr>
            <a:r>
              <a:rPr lang="en-US" dirty="0" smtClean="0"/>
              <a:t>Wycliffe's teachings may have influenced a Czech reformer by the name of Jan Hus.</a:t>
            </a:r>
          </a:p>
          <a:p>
            <a:pPr eaLnBrk="1" fontAlgn="auto" hangingPunct="1">
              <a:spcAft>
                <a:spcPts val="0"/>
              </a:spcAft>
              <a:buFont typeface="Arial" pitchFamily="34" charset="0"/>
              <a:buChar char="•"/>
              <a:defRPr/>
            </a:pPr>
            <a:r>
              <a:rPr lang="en-US" dirty="0" smtClean="0"/>
              <a:t>Hus acted upon the ideas of Church reform.  He spoke out against corrupt church practices.</a:t>
            </a:r>
          </a:p>
          <a:p>
            <a:pPr eaLnBrk="1" fontAlgn="auto" hangingPunct="1">
              <a:spcAft>
                <a:spcPts val="0"/>
              </a:spcAft>
              <a:buFont typeface="Arial" pitchFamily="34" charset="0"/>
              <a:buChar char="•"/>
              <a:defRPr/>
            </a:pPr>
            <a:r>
              <a:rPr lang="en-US" dirty="0" smtClean="0"/>
              <a:t>He was invited to the Council of Constance where he had been told he would be safe, but was burned has a heretic.</a:t>
            </a:r>
          </a:p>
          <a:p>
            <a:pPr eaLnBrk="1" fontAlgn="auto" hangingPunct="1">
              <a:spcAft>
                <a:spcPts val="0"/>
              </a:spcAft>
              <a:buFont typeface="Arial" pitchFamily="34" charset="0"/>
              <a:buChar char="•"/>
              <a:defRPr/>
            </a:pPr>
            <a:endParaRPr lang="en-US" dirty="0"/>
          </a:p>
        </p:txBody>
      </p:sp>
      <p:pic>
        <p:nvPicPr>
          <p:cNvPr id="119812" name="Picture 2" descr="http://upload.wikimedia.org/wikipedia/commons/a/a5/Spiezer_Chronik_Jan_Hus_1485.jpg"/>
          <p:cNvPicPr>
            <a:picLocks noChangeAspect="1" noChangeArrowheads="1"/>
          </p:cNvPicPr>
          <p:nvPr/>
        </p:nvPicPr>
        <p:blipFill>
          <a:blip r:embed="rId2" cstate="print"/>
          <a:srcRect/>
          <a:stretch>
            <a:fillRect/>
          </a:stretch>
        </p:blipFill>
        <p:spPr bwMode="auto">
          <a:xfrm>
            <a:off x="5791200" y="1905000"/>
            <a:ext cx="3060700" cy="3294063"/>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0"/>
            <a:ext cx="8229600" cy="1143000"/>
          </a:xfrm>
        </p:spPr>
        <p:txBody>
          <a:bodyPr/>
          <a:lstStyle/>
          <a:p>
            <a:pPr eaLnBrk="1" hangingPunct="1"/>
            <a:r>
              <a:rPr lang="en-US" smtClean="0"/>
              <a:t>The Hundred Years War</a:t>
            </a:r>
          </a:p>
        </p:txBody>
      </p:sp>
      <p:sp>
        <p:nvSpPr>
          <p:cNvPr id="3" name="Content Placeholder 2"/>
          <p:cNvSpPr>
            <a:spLocks noGrp="1"/>
          </p:cNvSpPr>
          <p:nvPr>
            <p:ph idx="1"/>
          </p:nvPr>
        </p:nvSpPr>
        <p:spPr>
          <a:xfrm>
            <a:off x="304800" y="990600"/>
            <a:ext cx="8686800" cy="55626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This war was a conflict between England and France.</a:t>
            </a:r>
          </a:p>
          <a:p>
            <a:pPr eaLnBrk="1" fontAlgn="auto" hangingPunct="1">
              <a:spcAft>
                <a:spcPts val="0"/>
              </a:spcAft>
              <a:buFont typeface="Arial" pitchFamily="34" charset="0"/>
              <a:buChar char="•"/>
              <a:defRPr/>
            </a:pPr>
            <a:r>
              <a:rPr lang="en-US" dirty="0" smtClean="0"/>
              <a:t>There were several factors which led to the war. </a:t>
            </a:r>
          </a:p>
          <a:p>
            <a:pPr lvl="1" eaLnBrk="1" fontAlgn="auto" hangingPunct="1">
              <a:spcAft>
                <a:spcPts val="0"/>
              </a:spcAft>
              <a:buFont typeface="Arial" pitchFamily="34" charset="0"/>
              <a:buChar char="–"/>
              <a:defRPr/>
            </a:pPr>
            <a:r>
              <a:rPr lang="en-US" dirty="0" smtClean="0"/>
              <a:t>England had lands which it claimed in France</a:t>
            </a:r>
          </a:p>
          <a:p>
            <a:pPr lvl="1" eaLnBrk="1" fontAlgn="auto" hangingPunct="1">
              <a:spcAft>
                <a:spcPts val="0"/>
              </a:spcAft>
              <a:buFont typeface="Arial" pitchFamily="34" charset="0"/>
              <a:buChar char="–"/>
              <a:defRPr/>
            </a:pPr>
            <a:r>
              <a:rPr lang="en-US" dirty="0" smtClean="0"/>
              <a:t>England and France were in competition for Flanders.</a:t>
            </a:r>
          </a:p>
          <a:p>
            <a:pPr lvl="1" eaLnBrk="1" fontAlgn="auto" hangingPunct="1">
              <a:spcAft>
                <a:spcPts val="0"/>
              </a:spcAft>
              <a:buFont typeface="Arial" pitchFamily="34" charset="0"/>
              <a:buChar char="–"/>
              <a:defRPr/>
            </a:pPr>
            <a:r>
              <a:rPr lang="en-US" dirty="0" smtClean="0"/>
              <a:t>Edward had a claim to the French throne, but the French were outraged at the idea of having an English King.</a:t>
            </a:r>
          </a:p>
          <a:p>
            <a:pPr lvl="1" eaLnBrk="1" fontAlgn="auto" hangingPunct="1">
              <a:spcAft>
                <a:spcPts val="0"/>
              </a:spcAft>
              <a:buFont typeface="Arial" pitchFamily="34" charset="0"/>
              <a:buChar char="–"/>
              <a:defRPr/>
            </a:pPr>
            <a:r>
              <a:rPr lang="en-US" dirty="0" smtClean="0"/>
              <a:t>Both sides welcomed war as a chance to assert their own agendas.</a:t>
            </a:r>
          </a:p>
          <a:p>
            <a:pPr eaLnBrk="1" fontAlgn="auto" hangingPunct="1">
              <a:spcAft>
                <a:spcPts val="0"/>
              </a:spcAft>
              <a:buFont typeface="Arial" pitchFamily="34" charset="0"/>
              <a:buChar char="•"/>
              <a:defRPr/>
            </a:pPr>
            <a:r>
              <a:rPr lang="en-US" dirty="0" smtClean="0"/>
              <a:t>The war officially stared when King Philip VI of France took English holdings and Edward III declared war on France.</a:t>
            </a:r>
          </a:p>
          <a:p>
            <a:pPr eaLnBrk="1" fontAlgn="auto" hangingPunct="1">
              <a:spcAft>
                <a:spcPts val="0"/>
              </a:spcAft>
              <a:buFont typeface="Arial" pitchFamily="34" charset="0"/>
              <a:buChar char="•"/>
              <a:defRPr/>
            </a:pPr>
            <a:r>
              <a:rPr lang="en-US" dirty="0" smtClean="0"/>
              <a:t>What occurred was a 116-year conflict that changed the two countries.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0"/>
            <a:ext cx="8229600" cy="1143000"/>
          </a:xfrm>
        </p:spPr>
        <p:txBody>
          <a:bodyPr/>
          <a:lstStyle/>
          <a:p>
            <a:pPr eaLnBrk="1" hangingPunct="1"/>
            <a:r>
              <a:rPr lang="en-US" smtClean="0"/>
              <a:t>France vs. England</a:t>
            </a:r>
          </a:p>
        </p:txBody>
      </p:sp>
      <p:sp>
        <p:nvSpPr>
          <p:cNvPr id="3" name="Content Placeholder 2"/>
          <p:cNvSpPr>
            <a:spLocks noGrp="1"/>
          </p:cNvSpPr>
          <p:nvPr>
            <p:ph idx="1"/>
          </p:nvPr>
        </p:nvSpPr>
        <p:spPr>
          <a:xfrm>
            <a:off x="228600" y="1066800"/>
            <a:ext cx="8610600" cy="5562600"/>
          </a:xfrm>
        </p:spPr>
        <p:txBody>
          <a:bodyPr rtlCol="0">
            <a:normAutofit lnSpcReduction="10000"/>
          </a:bodyPr>
          <a:lstStyle/>
          <a:p>
            <a:pPr eaLnBrk="1" fontAlgn="auto" hangingPunct="1">
              <a:spcAft>
                <a:spcPts val="0"/>
              </a:spcAft>
              <a:buFont typeface="Arial" pitchFamily="34" charset="0"/>
              <a:buChar char="•"/>
              <a:defRPr/>
            </a:pPr>
            <a:r>
              <a:rPr lang="en-US" dirty="0" smtClean="0"/>
              <a:t>The French and English had different fighting styles.</a:t>
            </a:r>
          </a:p>
          <a:p>
            <a:pPr lvl="1" eaLnBrk="1" fontAlgn="auto" hangingPunct="1">
              <a:spcAft>
                <a:spcPts val="0"/>
              </a:spcAft>
              <a:buFont typeface="Arial" pitchFamily="34" charset="0"/>
              <a:buChar char="–"/>
              <a:defRPr/>
            </a:pPr>
            <a:r>
              <a:rPr lang="en-US" dirty="0" smtClean="0"/>
              <a:t>The French tended to use the crossbow.</a:t>
            </a:r>
          </a:p>
          <a:p>
            <a:pPr lvl="1" eaLnBrk="1" fontAlgn="auto" hangingPunct="1">
              <a:spcAft>
                <a:spcPts val="0"/>
              </a:spcAft>
              <a:buFont typeface="Arial" pitchFamily="34" charset="0"/>
              <a:buChar char="–"/>
              <a:defRPr/>
            </a:pPr>
            <a:r>
              <a:rPr lang="en-US" dirty="0" smtClean="0"/>
              <a:t>The English used the longbow.</a:t>
            </a:r>
          </a:p>
          <a:p>
            <a:pPr eaLnBrk="1" fontAlgn="auto" hangingPunct="1">
              <a:spcAft>
                <a:spcPts val="0"/>
              </a:spcAft>
              <a:buFont typeface="Arial" pitchFamily="34" charset="0"/>
              <a:buChar char="•"/>
              <a:defRPr/>
            </a:pPr>
            <a:r>
              <a:rPr lang="en-US" dirty="0" smtClean="0"/>
              <a:t>At the battle of Crecy, the English had a sound victory over the French using their bowmen.</a:t>
            </a:r>
          </a:p>
          <a:p>
            <a:pPr eaLnBrk="1" fontAlgn="auto" hangingPunct="1">
              <a:spcAft>
                <a:spcPts val="0"/>
              </a:spcAft>
              <a:buFont typeface="Arial" pitchFamily="34" charset="0"/>
              <a:buChar char="•"/>
              <a:defRPr/>
            </a:pPr>
            <a:r>
              <a:rPr lang="en-US" dirty="0" smtClean="0"/>
              <a:t>After the battle King Henry V of England executed the French prisoners.</a:t>
            </a:r>
          </a:p>
          <a:p>
            <a:pPr eaLnBrk="1" fontAlgn="auto" hangingPunct="1">
              <a:spcAft>
                <a:spcPts val="0"/>
              </a:spcAft>
              <a:buFont typeface="Arial" pitchFamily="34" charset="0"/>
              <a:buChar char="•"/>
              <a:defRPr/>
            </a:pPr>
            <a:r>
              <a:rPr lang="en-US" dirty="0" smtClean="0"/>
              <a:t>At Agincourt, the English won another victory when the French cavalry became bogged down in the mud of the battlefield.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bertsgeschiedenissite.nl/middeleeuwen/eeuw14/slag_crecy.jpg"/>
          <p:cNvPicPr>
            <a:picLocks noChangeAspect="1" noChangeArrowheads="1"/>
          </p:cNvPicPr>
          <p:nvPr/>
        </p:nvPicPr>
        <p:blipFill>
          <a:blip r:embed="rId2" cstate="print"/>
          <a:srcRect/>
          <a:stretch>
            <a:fillRect/>
          </a:stretch>
        </p:blipFill>
        <p:spPr bwMode="auto">
          <a:xfrm>
            <a:off x="914400" y="228600"/>
            <a:ext cx="7239000" cy="6284913"/>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Jeanne </a:t>
            </a:r>
            <a:r>
              <a:rPr lang="en-US" dirty="0" err="1" smtClean="0"/>
              <a:t>d’Arc</a:t>
            </a:r>
            <a:r>
              <a:rPr lang="en-US" dirty="0" smtClean="0"/>
              <a:t> (Joan of Arc) 1412-1431</a:t>
            </a:r>
            <a:endParaRPr lang="en-US" dirty="0"/>
          </a:p>
        </p:txBody>
      </p:sp>
      <p:sp>
        <p:nvSpPr>
          <p:cNvPr id="123907" name="Content Placeholder 2"/>
          <p:cNvSpPr>
            <a:spLocks noGrp="1"/>
          </p:cNvSpPr>
          <p:nvPr>
            <p:ph idx="1"/>
          </p:nvPr>
        </p:nvSpPr>
        <p:spPr>
          <a:xfrm>
            <a:off x="228600" y="1295400"/>
            <a:ext cx="5715000" cy="5105400"/>
          </a:xfrm>
        </p:spPr>
        <p:txBody>
          <a:bodyPr/>
          <a:lstStyle/>
          <a:p>
            <a:pPr eaLnBrk="1" hangingPunct="1"/>
            <a:r>
              <a:rPr lang="en-US" smtClean="0"/>
              <a:t>Charles was the uncrowned king of France, the </a:t>
            </a:r>
            <a:r>
              <a:rPr lang="en-US" i="1" smtClean="0"/>
              <a:t>douphin</a:t>
            </a:r>
            <a:r>
              <a:rPr lang="en-US" smtClean="0"/>
              <a:t>.</a:t>
            </a:r>
          </a:p>
          <a:p>
            <a:pPr eaLnBrk="1" hangingPunct="1"/>
            <a:r>
              <a:rPr lang="en-US" smtClean="0"/>
              <a:t>Joan of Arc was a young French peasant girl who claimed that she heard voices that told her it was her duty to save France.</a:t>
            </a:r>
          </a:p>
          <a:p>
            <a:pPr eaLnBrk="1" hangingPunct="1"/>
            <a:r>
              <a:rPr lang="en-US" smtClean="0"/>
              <a:t>In 1429 she made it to Charles’ court and convinced him to let her lead his army in battle.</a:t>
            </a:r>
          </a:p>
          <a:p>
            <a:pPr eaLnBrk="1" hangingPunct="1"/>
            <a:endParaRPr lang="en-US" smtClean="0"/>
          </a:p>
        </p:txBody>
      </p:sp>
      <p:pic>
        <p:nvPicPr>
          <p:cNvPr id="123908" name="Picture 2" descr="http://images.broadwayworld.com/columnpic2/gorilla.jpg"/>
          <p:cNvPicPr>
            <a:picLocks noChangeAspect="1" noChangeArrowheads="1"/>
          </p:cNvPicPr>
          <p:nvPr/>
        </p:nvPicPr>
        <p:blipFill>
          <a:blip r:embed="rId2" cstate="print"/>
          <a:srcRect/>
          <a:stretch>
            <a:fillRect/>
          </a:stretch>
        </p:blipFill>
        <p:spPr bwMode="auto">
          <a:xfrm>
            <a:off x="6172200" y="1600200"/>
            <a:ext cx="2613025" cy="3952875"/>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r>
              <a:rPr lang="en-US" smtClean="0"/>
              <a:t>Orleans</a:t>
            </a:r>
          </a:p>
        </p:txBody>
      </p:sp>
      <p:sp>
        <p:nvSpPr>
          <p:cNvPr id="3" name="Content Placeholder 2"/>
          <p:cNvSpPr>
            <a:spLocks noGrp="1"/>
          </p:cNvSpPr>
          <p:nvPr>
            <p:ph idx="1"/>
          </p:nvPr>
        </p:nvSpPr>
        <p:spPr>
          <a:xfrm>
            <a:off x="457200" y="1143000"/>
            <a:ext cx="4648200" cy="4983163"/>
          </a:xfrm>
        </p:spPr>
        <p:txBody>
          <a:bodyPr rtlCol="0">
            <a:normAutofit fontScale="92500"/>
          </a:bodyPr>
          <a:lstStyle/>
          <a:p>
            <a:pPr eaLnBrk="1" fontAlgn="auto" hangingPunct="1">
              <a:spcAft>
                <a:spcPts val="0"/>
              </a:spcAft>
              <a:buFont typeface="Arial" pitchFamily="34" charset="0"/>
              <a:buChar char="•"/>
              <a:defRPr/>
            </a:pPr>
            <a:r>
              <a:rPr lang="en-US" dirty="0" smtClean="0"/>
              <a:t>At the battle of Orleans, Joan was able to lead the French troops to victory.</a:t>
            </a:r>
          </a:p>
          <a:p>
            <a:pPr eaLnBrk="1" fontAlgn="auto" hangingPunct="1">
              <a:spcAft>
                <a:spcPts val="0"/>
              </a:spcAft>
              <a:buFont typeface="Arial" pitchFamily="34" charset="0"/>
              <a:buChar char="•"/>
              <a:defRPr/>
            </a:pPr>
            <a:r>
              <a:rPr lang="en-US" dirty="0" smtClean="0"/>
              <a:t>Joan was, however, captured by the English in 1430 and was burned as a heretic.</a:t>
            </a:r>
          </a:p>
          <a:p>
            <a:pPr eaLnBrk="1" fontAlgn="auto" hangingPunct="1">
              <a:spcAft>
                <a:spcPts val="0"/>
              </a:spcAft>
              <a:buFont typeface="Arial" pitchFamily="34" charset="0"/>
              <a:buChar char="•"/>
              <a:defRPr/>
            </a:pPr>
            <a:r>
              <a:rPr lang="en-US" dirty="0" smtClean="0"/>
              <a:t>She became a martyr and symbol for the French in the war.  </a:t>
            </a:r>
            <a:endParaRPr lang="en-US" dirty="0"/>
          </a:p>
        </p:txBody>
      </p:sp>
      <p:pic>
        <p:nvPicPr>
          <p:cNvPr id="124932" name="Picture 2" descr="http://www.powellhistory.com/art/Painting/Joan%20of%20Arc%20at%20Orleans%20-%20Lenepveu%20(c.1890).jpg"/>
          <p:cNvPicPr>
            <a:picLocks noChangeAspect="1" noChangeArrowheads="1"/>
          </p:cNvPicPr>
          <p:nvPr/>
        </p:nvPicPr>
        <p:blipFill>
          <a:blip r:embed="rId2" cstate="print"/>
          <a:srcRect/>
          <a:stretch>
            <a:fillRect/>
          </a:stretch>
        </p:blipFill>
        <p:spPr bwMode="auto">
          <a:xfrm>
            <a:off x="5257800" y="1143000"/>
            <a:ext cx="3352800" cy="4659313"/>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smtClean="0"/>
              <a:t>Gunpowder</a:t>
            </a:r>
          </a:p>
        </p:txBody>
      </p:sp>
      <p:sp>
        <p:nvSpPr>
          <p:cNvPr id="125955" name="Content Placeholder 2"/>
          <p:cNvSpPr>
            <a:spLocks noGrp="1"/>
          </p:cNvSpPr>
          <p:nvPr>
            <p:ph idx="1"/>
          </p:nvPr>
        </p:nvSpPr>
        <p:spPr/>
        <p:txBody>
          <a:bodyPr/>
          <a:lstStyle/>
          <a:p>
            <a:pPr algn="ctr" eaLnBrk="1" hangingPunct="1">
              <a:buFont typeface="Arial" charset="0"/>
              <a:buNone/>
            </a:pPr>
            <a:r>
              <a:rPr lang="en-US" sz="4000" smtClean="0"/>
              <a:t>The French were eventually able to win the war because of Gunpowder.</a:t>
            </a:r>
          </a:p>
          <a:p>
            <a:pPr algn="ctr" eaLnBrk="1" hangingPunct="1">
              <a:buFont typeface="Arial" charset="0"/>
              <a:buNone/>
            </a:pPr>
            <a:r>
              <a:rPr lang="en-US" sz="4000" smtClean="0"/>
              <a:t>The French developed cannons and were able to defeat the English.</a:t>
            </a:r>
          </a:p>
          <a:p>
            <a:pPr algn="ctr" eaLnBrk="1" hangingPunct="1">
              <a:buFont typeface="Arial" charset="0"/>
              <a:buNone/>
            </a:pPr>
            <a:r>
              <a:rPr lang="en-US" sz="4000" smtClean="0"/>
              <a:t>The French achieved victory in 1453.</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smtClean="0"/>
              <a:t>Political Recovery</a:t>
            </a:r>
          </a:p>
        </p:txBody>
      </p:sp>
      <p:sp>
        <p:nvSpPr>
          <p:cNvPr id="3" name="Content Placeholder 2"/>
          <p:cNvSpPr>
            <a:spLocks noGrp="1"/>
          </p:cNvSpPr>
          <p:nvPr>
            <p:ph idx="1"/>
          </p:nvPr>
        </p:nvSpPr>
        <p:spPr/>
        <p:txBody>
          <a:bodyPr rtlCol="0">
            <a:normAutofit/>
          </a:bodyPr>
          <a:lstStyle/>
          <a:p>
            <a:pPr algn="ctr" eaLnBrk="1" fontAlgn="auto" hangingPunct="1">
              <a:spcAft>
                <a:spcPts val="0"/>
              </a:spcAft>
              <a:buFont typeface="Arial" pitchFamily="34" charset="0"/>
              <a:buNone/>
              <a:defRPr/>
            </a:pPr>
            <a:r>
              <a:rPr lang="en-US" sz="4000" dirty="0" smtClean="0"/>
              <a:t>As the power of the Church declined </a:t>
            </a:r>
            <a:r>
              <a:rPr lang="en-US" sz="4000" b="1" dirty="0" smtClean="0">
                <a:solidFill>
                  <a:schemeClr val="accent2">
                    <a:lumMod val="75000"/>
                  </a:schemeClr>
                </a:solidFill>
              </a:rPr>
              <a:t>New Monarchs</a:t>
            </a:r>
            <a:r>
              <a:rPr lang="en-US" sz="4000" dirty="0" smtClean="0"/>
              <a:t> were emerging in Europe who consolidated their power and made their kingdoms strong under their central authority.</a:t>
            </a:r>
          </a:p>
          <a:p>
            <a:pPr algn="ctr" eaLnBrk="1" fontAlgn="auto" hangingPunct="1">
              <a:spcAft>
                <a:spcPts val="0"/>
              </a:spcAft>
              <a:buFont typeface="Arial" pitchFamily="34" charset="0"/>
              <a:buNone/>
              <a:defRPr/>
            </a:pPr>
            <a:endParaRPr lang="en-US" sz="4000" dirty="0" smtClean="0"/>
          </a:p>
          <a:p>
            <a:pPr algn="ctr" eaLnBrk="1" fontAlgn="auto" hangingPunct="1">
              <a:spcAft>
                <a:spcPts val="0"/>
              </a:spcAft>
              <a:buFont typeface="Arial" pitchFamily="34" charset="0"/>
              <a:buNone/>
              <a:defRPr/>
            </a:pPr>
            <a:endParaRPr lang="en-US" sz="4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0"/>
            <a:ext cx="8229600" cy="1143000"/>
          </a:xfrm>
        </p:spPr>
        <p:txBody>
          <a:bodyPr/>
          <a:lstStyle/>
          <a:p>
            <a:pPr eaLnBrk="1" hangingPunct="1"/>
            <a:r>
              <a:rPr lang="en-US" smtClean="0"/>
              <a:t>France</a:t>
            </a:r>
          </a:p>
        </p:txBody>
      </p:sp>
      <p:sp>
        <p:nvSpPr>
          <p:cNvPr id="3" name="Content Placeholder 2"/>
          <p:cNvSpPr>
            <a:spLocks noGrp="1"/>
          </p:cNvSpPr>
          <p:nvPr>
            <p:ph idx="1"/>
          </p:nvPr>
        </p:nvSpPr>
        <p:spPr>
          <a:xfrm>
            <a:off x="304800" y="914400"/>
            <a:ext cx="6019800" cy="5638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Hundred Years war benefitted France by providing it with a sense of national identity.</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Later King Louis XI (the spider) strengthened the power of the French Monarchy by instituting the </a:t>
            </a:r>
            <a:r>
              <a:rPr lang="en-US" i="1" dirty="0" err="1" smtClean="0"/>
              <a:t>taille</a:t>
            </a:r>
            <a:r>
              <a:rPr lang="en-US" dirty="0" smtClean="0"/>
              <a:t>, or tax, on the French Monarchs. </a:t>
            </a:r>
          </a:p>
          <a:p>
            <a:pPr eaLnBrk="1" fontAlgn="auto" hangingPunct="1">
              <a:spcAft>
                <a:spcPts val="0"/>
              </a:spcAft>
              <a:buFont typeface="Arial" pitchFamily="34" charset="0"/>
              <a:buChar char="•"/>
              <a:defRPr/>
            </a:pPr>
            <a:r>
              <a:rPr lang="en-US" dirty="0" smtClean="0"/>
              <a:t>Through deals and alliances, Louis managed to gain control over the nobles of France.</a:t>
            </a:r>
          </a:p>
        </p:txBody>
      </p:sp>
      <p:pic>
        <p:nvPicPr>
          <p:cNvPr id="128004" name="Picture 2" descr="http://media-2.web.britannica.com/eb-media/37/19037-004-40547C7A.jpg"/>
          <p:cNvPicPr>
            <a:picLocks noChangeAspect="1" noChangeArrowheads="1"/>
          </p:cNvPicPr>
          <p:nvPr/>
        </p:nvPicPr>
        <p:blipFill>
          <a:blip r:embed="rId2" cstate="print"/>
          <a:srcRect/>
          <a:stretch>
            <a:fillRect/>
          </a:stretch>
        </p:blipFill>
        <p:spPr bwMode="auto">
          <a:xfrm>
            <a:off x="6324600" y="1905000"/>
            <a:ext cx="2400300" cy="2857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Different Seasons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October was the beginning of the cycle of labor, during that time peasants prepared to plant the winter crops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November was the time when they would slaughter extra livestock and preserve the meat by salting it so they could have meat during the winter.</a:t>
            </a:r>
          </a:p>
          <a:p>
            <a:pPr lvl="1" eaLnBrk="1" fontAlgn="auto" hangingPunct="1">
              <a:spcAft>
                <a:spcPts val="0"/>
              </a:spcAft>
              <a:buFont typeface="Arial" pitchFamily="34" charset="0"/>
              <a:buChar char="–"/>
              <a:defRPr/>
            </a:pPr>
            <a:r>
              <a:rPr lang="en-US" dirty="0" smtClean="0"/>
              <a:t>During the winter people stayed at home repairing tools, mending clothes, spinning and maybe grinding grain into flour.</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smtClean="0"/>
              <a:t>England</a:t>
            </a:r>
          </a:p>
        </p:txBody>
      </p:sp>
      <p:sp>
        <p:nvSpPr>
          <p:cNvPr id="129027" name="Content Placeholder 2"/>
          <p:cNvSpPr>
            <a:spLocks noGrp="1"/>
          </p:cNvSpPr>
          <p:nvPr>
            <p:ph idx="1"/>
          </p:nvPr>
        </p:nvSpPr>
        <p:spPr>
          <a:xfrm>
            <a:off x="457200" y="1600200"/>
            <a:ext cx="8229600" cy="4800600"/>
          </a:xfrm>
        </p:spPr>
        <p:txBody>
          <a:bodyPr/>
          <a:lstStyle/>
          <a:p>
            <a:pPr eaLnBrk="1" hangingPunct="1"/>
            <a:r>
              <a:rPr lang="en-US" smtClean="0"/>
              <a:t>The Hundred Years War devastated England.</a:t>
            </a:r>
          </a:p>
          <a:p>
            <a:pPr lvl="1" eaLnBrk="1" hangingPunct="1"/>
            <a:r>
              <a:rPr lang="en-US" smtClean="0"/>
              <a:t>The country lost territory and the nobles lost confidence in the monarchy</a:t>
            </a:r>
          </a:p>
          <a:p>
            <a:pPr eaLnBrk="1" hangingPunct="1"/>
            <a:r>
              <a:rPr lang="en-US" smtClean="0"/>
              <a:t>This led to a conflict called the War of the Roses between the houses of York and and Lancaster.</a:t>
            </a:r>
          </a:p>
          <a:p>
            <a:pPr eaLnBrk="1" hangingPunct="1"/>
            <a:r>
              <a:rPr lang="en-US" smtClean="0"/>
              <a:t>Eventually the house of Lancaster won and Henry Tutor (Henry VII) became the first Tutor King.</a:t>
            </a:r>
          </a:p>
        </p:txBody>
      </p:sp>
      <p:pic>
        <p:nvPicPr>
          <p:cNvPr id="129028" name="Picture 2" descr="File:Yorkshire rose.svg">
            <a:hlinkClick r:id="rId2"/>
          </p:cNvPr>
          <p:cNvPicPr>
            <a:picLocks noChangeAspect="1" noChangeArrowheads="1"/>
          </p:cNvPicPr>
          <p:nvPr/>
        </p:nvPicPr>
        <p:blipFill>
          <a:blip r:embed="rId3" cstate="print"/>
          <a:srcRect/>
          <a:stretch>
            <a:fillRect/>
          </a:stretch>
        </p:blipFill>
        <p:spPr bwMode="auto">
          <a:xfrm>
            <a:off x="152400" y="152400"/>
            <a:ext cx="1485900" cy="1420813"/>
          </a:xfrm>
          <a:prstGeom prst="rect">
            <a:avLst/>
          </a:prstGeom>
          <a:noFill/>
          <a:ln w="9525">
            <a:noFill/>
            <a:miter lim="800000"/>
            <a:headEnd/>
            <a:tailEnd/>
          </a:ln>
        </p:spPr>
      </p:pic>
      <p:pic>
        <p:nvPicPr>
          <p:cNvPr id="129029" name="Picture 4" descr="File:Lancashire rose.svg">
            <a:hlinkClick r:id="rId4"/>
          </p:cNvPr>
          <p:cNvPicPr>
            <a:picLocks noChangeAspect="1" noChangeArrowheads="1"/>
          </p:cNvPicPr>
          <p:nvPr/>
        </p:nvPicPr>
        <p:blipFill>
          <a:blip r:embed="rId5" cstate="print"/>
          <a:srcRect/>
          <a:stretch>
            <a:fillRect/>
          </a:stretch>
        </p:blipFill>
        <p:spPr bwMode="auto">
          <a:xfrm>
            <a:off x="7467600" y="152400"/>
            <a:ext cx="1444625" cy="1381125"/>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457200" y="457200"/>
            <a:ext cx="4114800" cy="5668963"/>
          </a:xfrm>
        </p:spPr>
        <p:txBody>
          <a:bodyPr/>
          <a:lstStyle/>
          <a:p>
            <a:pPr eaLnBrk="1" hangingPunct="1"/>
            <a:r>
              <a:rPr lang="en-US" sz="3600" smtClean="0"/>
              <a:t>Henry abolished all private armies so that the nobles would not be able to rebel against him.</a:t>
            </a:r>
          </a:p>
          <a:p>
            <a:pPr eaLnBrk="1" hangingPunct="1"/>
            <a:r>
              <a:rPr lang="en-US" sz="3600" smtClean="0"/>
              <a:t>Henry set up an effective system of government administration. </a:t>
            </a:r>
          </a:p>
        </p:txBody>
      </p:sp>
      <p:pic>
        <p:nvPicPr>
          <p:cNvPr id="130051" name="Picture 2" descr="File:Henry Tudor of England cropped.jpg">
            <a:hlinkClick r:id="rId2"/>
          </p:cNvPr>
          <p:cNvPicPr>
            <a:picLocks noChangeAspect="1" noChangeArrowheads="1"/>
          </p:cNvPicPr>
          <p:nvPr/>
        </p:nvPicPr>
        <p:blipFill>
          <a:blip r:embed="rId3" cstate="print"/>
          <a:srcRect/>
          <a:stretch>
            <a:fillRect/>
          </a:stretch>
        </p:blipFill>
        <p:spPr bwMode="auto">
          <a:xfrm>
            <a:off x="4724400" y="838200"/>
            <a:ext cx="4114800" cy="4957763"/>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0"/>
            <a:ext cx="8229600" cy="1143000"/>
          </a:xfrm>
        </p:spPr>
        <p:txBody>
          <a:bodyPr/>
          <a:lstStyle/>
          <a:p>
            <a:pPr eaLnBrk="1" hangingPunct="1"/>
            <a:r>
              <a:rPr lang="en-US" smtClean="0"/>
              <a:t>Spain</a:t>
            </a:r>
          </a:p>
        </p:txBody>
      </p:sp>
      <p:sp>
        <p:nvSpPr>
          <p:cNvPr id="3" name="Content Placeholder 2"/>
          <p:cNvSpPr>
            <a:spLocks noGrp="1"/>
          </p:cNvSpPr>
          <p:nvPr>
            <p:ph idx="1"/>
          </p:nvPr>
        </p:nvSpPr>
        <p:spPr>
          <a:xfrm>
            <a:off x="228600" y="1066800"/>
            <a:ext cx="5791200" cy="53340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Ferdinand and Isabella</a:t>
            </a:r>
          </a:p>
          <a:p>
            <a:pPr lvl="1" eaLnBrk="1" fontAlgn="auto" hangingPunct="1">
              <a:spcAft>
                <a:spcPts val="0"/>
              </a:spcAft>
              <a:buFont typeface="Arial" pitchFamily="34" charset="0"/>
              <a:buChar char="–"/>
              <a:defRPr/>
            </a:pPr>
            <a:r>
              <a:rPr lang="en-US" dirty="0" smtClean="0"/>
              <a:t>In Spain King Ferdinand and Queen Isabella eliminated the power of the Nobles.</a:t>
            </a:r>
          </a:p>
          <a:p>
            <a:pPr lvl="1" eaLnBrk="1" fontAlgn="auto" hangingPunct="1">
              <a:spcAft>
                <a:spcPts val="0"/>
              </a:spcAft>
              <a:buFont typeface="Arial" pitchFamily="34" charset="0"/>
              <a:buChar char="–"/>
              <a:defRPr/>
            </a:pPr>
            <a:r>
              <a:rPr lang="en-US" dirty="0" smtClean="0"/>
              <a:t>They took control of the national church.</a:t>
            </a:r>
          </a:p>
          <a:p>
            <a:pPr lvl="1" eaLnBrk="1" fontAlgn="auto" hangingPunct="1">
              <a:spcAft>
                <a:spcPts val="0"/>
              </a:spcAft>
              <a:buFont typeface="Arial" pitchFamily="34" charset="0"/>
              <a:buChar char="–"/>
              <a:defRPr/>
            </a:pPr>
            <a:r>
              <a:rPr lang="en-US" dirty="0" smtClean="0"/>
              <a:t>They tried to make Iberia (Spain and Portugal) Homogeneous.</a:t>
            </a:r>
          </a:p>
          <a:p>
            <a:pPr eaLnBrk="1" fontAlgn="auto" hangingPunct="1">
              <a:spcAft>
                <a:spcPts val="0"/>
              </a:spcAft>
              <a:buFont typeface="Arial" pitchFamily="34" charset="0"/>
              <a:buChar char="•"/>
              <a:defRPr/>
            </a:pPr>
            <a:r>
              <a:rPr lang="en-US" dirty="0" smtClean="0"/>
              <a:t>Reconquista: Ferdinand and Isabella forced all non-Catholics to leave Spain or convert to Christianity.</a:t>
            </a:r>
          </a:p>
          <a:p>
            <a:pPr eaLnBrk="1" fontAlgn="auto" hangingPunct="1">
              <a:spcAft>
                <a:spcPts val="0"/>
              </a:spcAft>
              <a:buFont typeface="Arial" pitchFamily="34" charset="0"/>
              <a:buChar char="•"/>
              <a:defRPr/>
            </a:pPr>
            <a:endParaRPr lang="en-US" dirty="0"/>
          </a:p>
        </p:txBody>
      </p:sp>
      <p:pic>
        <p:nvPicPr>
          <p:cNvPr id="131076" name="Picture 2" descr="File:IsabellaofCastile05.jpg">
            <a:hlinkClick r:id="rId2"/>
          </p:cNvPr>
          <p:cNvPicPr>
            <a:picLocks noChangeAspect="1" noChangeArrowheads="1"/>
          </p:cNvPicPr>
          <p:nvPr/>
        </p:nvPicPr>
        <p:blipFill>
          <a:blip r:embed="rId3" cstate="print"/>
          <a:srcRect/>
          <a:stretch>
            <a:fillRect/>
          </a:stretch>
        </p:blipFill>
        <p:spPr bwMode="auto">
          <a:xfrm>
            <a:off x="6172200" y="1066800"/>
            <a:ext cx="2782888" cy="470535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smtClean="0"/>
              <a:t>Central and Eastern Europe</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Holy Roman Empire was different from France, England, and Spain in that it never consolidated power under a strong king.</a:t>
            </a:r>
          </a:p>
          <a:p>
            <a:pPr eaLnBrk="1" fontAlgn="auto" hangingPunct="1">
              <a:spcAft>
                <a:spcPts val="0"/>
              </a:spcAft>
              <a:buFont typeface="Arial" pitchFamily="34" charset="0"/>
              <a:buChar char="•"/>
              <a:defRPr/>
            </a:pPr>
            <a:r>
              <a:rPr lang="en-US" dirty="0" smtClean="0"/>
              <a:t>In 1438 The Hapsburg dynasty gained power over the office of Holy Roman Emperor.</a:t>
            </a:r>
          </a:p>
          <a:p>
            <a:pPr eaLnBrk="1" fontAlgn="auto" hangingPunct="1">
              <a:spcAft>
                <a:spcPts val="0"/>
              </a:spcAft>
              <a:buFont typeface="Arial" pitchFamily="34" charset="0"/>
              <a:buChar char="•"/>
              <a:defRPr/>
            </a:pPr>
            <a:r>
              <a:rPr lang="en-US" sz="3600" dirty="0" smtClean="0"/>
              <a:t>In Eastern Europe different religious groups came into conflict</a:t>
            </a:r>
          </a:p>
          <a:p>
            <a:pPr lvl="1" eaLnBrk="1" fontAlgn="auto" hangingPunct="1">
              <a:spcAft>
                <a:spcPts val="0"/>
              </a:spcAft>
              <a:buFont typeface="Arial" pitchFamily="34" charset="0"/>
              <a:buChar char="–"/>
              <a:defRPr/>
            </a:pPr>
            <a:r>
              <a:rPr lang="en-US" sz="3600" dirty="0" smtClean="0"/>
              <a:t>Roman Catholics, Eastern Orthodox Christians and Muslims began to fight each other.</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Russia</a:t>
            </a:r>
          </a:p>
        </p:txBody>
      </p:sp>
      <p:sp>
        <p:nvSpPr>
          <p:cNvPr id="3" name="Content Placeholder 2"/>
          <p:cNvSpPr>
            <a:spLocks noGrp="1"/>
          </p:cNvSpPr>
          <p:nvPr>
            <p:ph idx="1"/>
          </p:nvPr>
        </p:nvSpPr>
        <p:spPr>
          <a:xfrm>
            <a:off x="457200" y="1600200"/>
            <a:ext cx="5181600" cy="4525963"/>
          </a:xfrm>
        </p:spPr>
        <p:txBody>
          <a:bodyPr rtlCol="0">
            <a:normAutofit lnSpcReduction="10000"/>
          </a:bodyPr>
          <a:lstStyle/>
          <a:p>
            <a:pPr eaLnBrk="1" fontAlgn="auto" hangingPunct="1">
              <a:spcAft>
                <a:spcPts val="0"/>
              </a:spcAft>
              <a:buFont typeface="Arial" pitchFamily="34" charset="0"/>
              <a:buChar char="•"/>
              <a:defRPr/>
            </a:pPr>
            <a:r>
              <a:rPr lang="en-US" sz="3600" dirty="0" smtClean="0"/>
              <a:t>In Russia the Mongols were ruling over the Russian Nobles.</a:t>
            </a:r>
          </a:p>
          <a:p>
            <a:pPr eaLnBrk="1" fontAlgn="auto" hangingPunct="1">
              <a:spcAft>
                <a:spcPts val="0"/>
              </a:spcAft>
              <a:buFont typeface="Arial" pitchFamily="34" charset="0"/>
              <a:buChar char="•"/>
              <a:defRPr/>
            </a:pPr>
            <a:r>
              <a:rPr lang="en-US" sz="3600" dirty="0" smtClean="0"/>
              <a:t>The Prince of Moscow Ivan III (Ivan the Great) threw off Mongol rule and established his own kingdom.</a:t>
            </a:r>
          </a:p>
        </p:txBody>
      </p:sp>
      <p:pic>
        <p:nvPicPr>
          <p:cNvPr id="133124" name="Picture 2" descr="File:Ivan III of Russia.jpg">
            <a:hlinkClick r:id="rId2"/>
          </p:cNvPr>
          <p:cNvPicPr>
            <a:picLocks noChangeAspect="1" noChangeArrowheads="1"/>
          </p:cNvPicPr>
          <p:nvPr/>
        </p:nvPicPr>
        <p:blipFill>
          <a:blip r:embed="rId3" cstate="print"/>
          <a:srcRect/>
          <a:stretch>
            <a:fillRect/>
          </a:stretch>
        </p:blipFill>
        <p:spPr bwMode="auto">
          <a:xfrm>
            <a:off x="5791200" y="1524000"/>
            <a:ext cx="2940050" cy="4105275"/>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smtClean="0"/>
              <a:t>The Kremlin</a:t>
            </a:r>
          </a:p>
        </p:txBody>
      </p:sp>
      <p:sp>
        <p:nvSpPr>
          <p:cNvPr id="134147" name="Content Placeholder 2"/>
          <p:cNvSpPr>
            <a:spLocks noGrp="1"/>
          </p:cNvSpPr>
          <p:nvPr>
            <p:ph idx="1"/>
          </p:nvPr>
        </p:nvSpPr>
        <p:spPr>
          <a:xfrm>
            <a:off x="457200" y="1600200"/>
            <a:ext cx="4572000" cy="4525963"/>
          </a:xfrm>
        </p:spPr>
        <p:txBody>
          <a:bodyPr/>
          <a:lstStyle/>
          <a:p>
            <a:pPr eaLnBrk="1" hangingPunct="1"/>
            <a:r>
              <a:rPr lang="en-US" smtClean="0"/>
              <a:t>Ivan the Great built the Kremlin, or fortress as a show of his strength.</a:t>
            </a:r>
          </a:p>
        </p:txBody>
      </p:sp>
      <p:pic>
        <p:nvPicPr>
          <p:cNvPr id="134148" name="Picture 2" descr="http://www.moscow-russia-insiders-guide.com/images/the-kremlin-5.jpg"/>
          <p:cNvPicPr>
            <a:picLocks noChangeAspect="1" noChangeArrowheads="1"/>
          </p:cNvPicPr>
          <p:nvPr/>
        </p:nvPicPr>
        <p:blipFill>
          <a:blip r:embed="rId2" cstate="print"/>
          <a:srcRect/>
          <a:stretch>
            <a:fillRect/>
          </a:stretch>
        </p:blipFill>
        <p:spPr bwMode="auto">
          <a:xfrm>
            <a:off x="5181600" y="1371600"/>
            <a:ext cx="3657600" cy="4876800"/>
          </a:xfrm>
          <a:prstGeom prst="rect">
            <a:avLst/>
          </a:prstGeom>
          <a:noFill/>
          <a:ln w="9525">
            <a:noFill/>
            <a:miter lim="800000"/>
            <a:headEnd/>
            <a:tailEnd/>
          </a:ln>
        </p:spPr>
      </p:pic>
      <p:pic>
        <p:nvPicPr>
          <p:cNvPr id="134149" name="Picture 4" descr="http://www.moscow-taxi.com/images/sightseeing/kremlin/assumption-cathedral.jpg"/>
          <p:cNvPicPr>
            <a:picLocks noChangeAspect="1" noChangeArrowheads="1"/>
          </p:cNvPicPr>
          <p:nvPr/>
        </p:nvPicPr>
        <p:blipFill>
          <a:blip r:embed="rId3" cstate="print"/>
          <a:srcRect/>
          <a:stretch>
            <a:fillRect/>
          </a:stretch>
        </p:blipFill>
        <p:spPr bwMode="auto">
          <a:xfrm>
            <a:off x="1524000" y="3276600"/>
            <a:ext cx="2052638" cy="2847975"/>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smtClean="0"/>
              <a:t>Czars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Ivan saw himself as heir to the Byzantine Empire, he eliminated the power of the </a:t>
            </a:r>
            <a:r>
              <a:rPr lang="en-US" dirty="0" err="1" smtClean="0"/>
              <a:t>Boyers</a:t>
            </a:r>
            <a:r>
              <a:rPr lang="en-US" dirty="0" smtClean="0"/>
              <a:t> (Nobles) and centralized authority.</a:t>
            </a:r>
          </a:p>
          <a:p>
            <a:pPr eaLnBrk="1" fontAlgn="auto" hangingPunct="1">
              <a:spcAft>
                <a:spcPts val="0"/>
              </a:spcAft>
              <a:buFont typeface="Arial" pitchFamily="34" charset="0"/>
              <a:buChar char="•"/>
              <a:defRPr/>
            </a:pPr>
            <a:r>
              <a:rPr lang="en-US" dirty="0" smtClean="0"/>
              <a:t>The title Czar (Tsar) came from the Roman Caesar, as the emperor viewed himself the heir to Rome through the Byzantine Empire.</a:t>
            </a:r>
          </a:p>
          <a:p>
            <a:pPr eaLnBrk="1" fontAlgn="auto" hangingPunct="1">
              <a:spcAft>
                <a:spcPts val="0"/>
              </a:spcAft>
              <a:buFont typeface="Arial" pitchFamily="34" charset="0"/>
              <a:buChar char="•"/>
              <a:defRPr/>
            </a:pPr>
            <a:r>
              <a:rPr lang="en-US" dirty="0" smtClean="0"/>
              <a:t>Ivan married a Byzantine princess, thus increasing Byzantine influence in the new Empire.</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457200"/>
            <a:ext cx="8229600" cy="5668963"/>
          </a:xfrm>
        </p:spPr>
        <p:txBody>
          <a:bodyPr/>
          <a:lstStyle/>
          <a:p>
            <a:pPr eaLnBrk="1" hangingPunct="1"/>
            <a:r>
              <a:rPr lang="en-US" smtClean="0"/>
              <a:t>In February and March (early spring) peasants would plant spring crops, such as oats, barley, peas and beans.</a:t>
            </a:r>
          </a:p>
          <a:p>
            <a:pPr eaLnBrk="1" hangingPunct="1"/>
            <a:endParaRPr lang="en-US" smtClean="0"/>
          </a:p>
          <a:p>
            <a:pPr eaLnBrk="1" hangingPunct="1"/>
            <a:r>
              <a:rPr lang="en-US" smtClean="0"/>
              <a:t>In early summer peasants would weed the fields and shear their sheep so they could cart the wool, spin it, and weave it into clothing.</a:t>
            </a:r>
          </a:p>
        </p:txBody>
      </p:sp>
      <p:pic>
        <p:nvPicPr>
          <p:cNvPr id="15363" name="Picture 2" descr="http://racer.kb.nl/pregvn/MIMI/MIMI_MMW_10F33/MIMI_MMW_10F33_007R_MIN_1.JPG"/>
          <p:cNvPicPr>
            <a:picLocks noChangeAspect="1" noChangeArrowheads="1"/>
          </p:cNvPicPr>
          <p:nvPr/>
        </p:nvPicPr>
        <p:blipFill>
          <a:blip r:embed="rId2" cstate="print"/>
          <a:srcRect/>
          <a:stretch>
            <a:fillRect/>
          </a:stretch>
        </p:blipFill>
        <p:spPr bwMode="auto">
          <a:xfrm>
            <a:off x="3429000" y="4267200"/>
            <a:ext cx="2062163" cy="241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pPr eaLnBrk="1" hangingPunct="1"/>
            <a:r>
              <a:rPr lang="en-US" smtClean="0"/>
              <a:t>Feast Days</a:t>
            </a:r>
          </a:p>
        </p:txBody>
      </p:sp>
      <p:sp>
        <p:nvSpPr>
          <p:cNvPr id="3" name="Content Placeholder 2"/>
          <p:cNvSpPr>
            <a:spLocks noGrp="1"/>
          </p:cNvSpPr>
          <p:nvPr>
            <p:ph idx="1"/>
          </p:nvPr>
        </p:nvSpPr>
        <p:spPr>
          <a:xfrm>
            <a:off x="228600" y="1219200"/>
            <a:ext cx="8763000" cy="54864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Although it seems like it, peasants did not work all of the time.  They did get some holidays.</a:t>
            </a:r>
          </a:p>
          <a:p>
            <a:pPr eaLnBrk="1" fontAlgn="auto" hangingPunct="1">
              <a:spcAft>
                <a:spcPts val="0"/>
              </a:spcAft>
              <a:buFont typeface="Arial" pitchFamily="34" charset="0"/>
              <a:buNone/>
              <a:defRPr/>
            </a:pPr>
            <a:r>
              <a:rPr lang="en-US" dirty="0" smtClean="0"/>
              <a:t>There were many </a:t>
            </a:r>
            <a:r>
              <a:rPr lang="en-US" b="1" u="sng" dirty="0" smtClean="0"/>
              <a:t>feast days, or holidays</a:t>
            </a:r>
            <a:r>
              <a:rPr lang="en-US" dirty="0" smtClean="0"/>
              <a:t>, which were celebrated throughout the year.  These holidays coincided with important events of the Catholic Church including the celebration of Christmas, Easter, Pentecost, and other feasts dedicated to saints or the Virgin Mary.  There were about 50 such feast days a year.</a:t>
            </a:r>
          </a:p>
          <a:p>
            <a:pPr eaLnBrk="1" fontAlgn="auto" hangingPunct="1">
              <a:spcAft>
                <a:spcPts val="0"/>
              </a:spcAft>
              <a:buFont typeface="Arial" pitchFamily="34" charset="0"/>
              <a:buNone/>
              <a:defRPr/>
            </a:pPr>
            <a:r>
              <a:rPr lang="en-US" dirty="0" smtClean="0"/>
              <a:t>Feast days provided an opportunity for dancing, drinking, and informal sports such as wresting, archery, cockfighting, and even an early form of soccer.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The Village Church</a:t>
            </a:r>
          </a:p>
        </p:txBody>
      </p:sp>
      <p:sp>
        <p:nvSpPr>
          <p:cNvPr id="17411" name="Content Placeholder 2"/>
          <p:cNvSpPr>
            <a:spLocks noGrp="1"/>
          </p:cNvSpPr>
          <p:nvPr>
            <p:ph idx="1"/>
          </p:nvPr>
        </p:nvSpPr>
        <p:spPr/>
        <p:txBody>
          <a:bodyPr/>
          <a:lstStyle/>
          <a:p>
            <a:pPr eaLnBrk="1" hangingPunct="1"/>
            <a:r>
              <a:rPr lang="en-US" smtClean="0"/>
              <a:t>The Village church was the center of all religious and most social activities.</a:t>
            </a:r>
          </a:p>
          <a:p>
            <a:pPr eaLnBrk="1" hangingPunct="1"/>
            <a:r>
              <a:rPr lang="en-US" smtClean="0"/>
              <a:t>Village priests would teach peasants the basic beliefs of Christianity, although many local priests had very little education themselves.</a:t>
            </a:r>
          </a:p>
          <a:p>
            <a:pPr eaLnBrk="1" hangingPunct="1"/>
            <a:r>
              <a:rPr lang="en-US" smtClean="0"/>
              <a:t>On festival days the village churchyard was used for dancing and drinking, much to the dismay of the priest.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pPr eaLnBrk="1" hangingPunct="1"/>
            <a:r>
              <a:rPr lang="en-US" smtClean="0"/>
              <a:t>Peasant Diet</a:t>
            </a:r>
          </a:p>
        </p:txBody>
      </p:sp>
      <p:sp>
        <p:nvSpPr>
          <p:cNvPr id="3" name="Content Placeholder 2"/>
          <p:cNvSpPr>
            <a:spLocks noGrp="1"/>
          </p:cNvSpPr>
          <p:nvPr>
            <p:ph idx="1"/>
          </p:nvPr>
        </p:nvSpPr>
        <p:spPr>
          <a:xfrm>
            <a:off x="228600" y="990600"/>
            <a:ext cx="6553200" cy="5715000"/>
          </a:xfrm>
        </p:spPr>
        <p:txBody>
          <a:bodyPr rtlCol="0">
            <a:normAutofit lnSpcReduction="10000"/>
          </a:bodyPr>
          <a:lstStyle/>
          <a:p>
            <a:pPr eaLnBrk="1" fontAlgn="auto" hangingPunct="1">
              <a:spcAft>
                <a:spcPts val="0"/>
              </a:spcAft>
              <a:buFont typeface="Arial" pitchFamily="34" charset="0"/>
              <a:buChar char="•"/>
              <a:defRPr/>
            </a:pPr>
            <a:r>
              <a:rPr lang="en-US" dirty="0" smtClean="0"/>
              <a:t>The staple item of the peasant diet was bread.  Women made the dough with contained many different types of grain, including wheat, rye, barley, millet, and oats.  This was usually called “black bread” because of its dark color.</a:t>
            </a:r>
          </a:p>
          <a:p>
            <a:pPr eaLnBrk="1" fontAlgn="auto" hangingPunct="1">
              <a:spcAft>
                <a:spcPts val="0"/>
              </a:spcAft>
              <a:buFont typeface="Arial" pitchFamily="34" charset="0"/>
              <a:buChar char="•"/>
              <a:defRPr/>
            </a:pPr>
            <a:r>
              <a:rPr lang="en-US" dirty="0" smtClean="0"/>
              <a:t>Peasants would also eat cheese, which they made, nuts, berries, and whatever fruits were in season.  They may also eat eggs from their chickens.  Meat was a rare treat.</a:t>
            </a:r>
            <a:endParaRPr lang="en-US" dirty="0"/>
          </a:p>
        </p:txBody>
      </p:sp>
      <p:pic>
        <p:nvPicPr>
          <p:cNvPr id="18436" name="Picture 2" descr="Medieval Peasant Meal">
            <a:hlinkClick r:id="rId2"/>
          </p:cNvPr>
          <p:cNvPicPr>
            <a:picLocks noChangeAspect="1" noChangeArrowheads="1"/>
          </p:cNvPicPr>
          <p:nvPr/>
        </p:nvPicPr>
        <p:blipFill>
          <a:blip r:embed="rId3" cstate="print"/>
          <a:srcRect/>
          <a:stretch>
            <a:fillRect/>
          </a:stretch>
        </p:blipFill>
        <p:spPr bwMode="auto">
          <a:xfrm>
            <a:off x="6705600" y="304800"/>
            <a:ext cx="2019300" cy="3333750"/>
          </a:xfrm>
          <a:prstGeom prst="rect">
            <a:avLst/>
          </a:prstGeom>
          <a:noFill/>
          <a:ln w="9525">
            <a:noFill/>
            <a:miter lim="800000"/>
            <a:headEnd/>
            <a:tailEnd/>
          </a:ln>
        </p:spPr>
      </p:pic>
      <p:pic>
        <p:nvPicPr>
          <p:cNvPr id="18437" name="Picture 4" descr="http://ursispaltenstein.ch/blog/images/uploads_img/medieval_gastronomy.jpg"/>
          <p:cNvPicPr>
            <a:picLocks noChangeAspect="1" noChangeArrowheads="1"/>
          </p:cNvPicPr>
          <p:nvPr/>
        </p:nvPicPr>
        <p:blipFill>
          <a:blip r:embed="rId4" cstate="print"/>
          <a:srcRect/>
          <a:stretch>
            <a:fillRect/>
          </a:stretch>
        </p:blipFill>
        <p:spPr bwMode="auto">
          <a:xfrm>
            <a:off x="6705600" y="3962400"/>
            <a:ext cx="1963738"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smtClean="0"/>
              <a:t>Drink</a:t>
            </a:r>
          </a:p>
        </p:txBody>
      </p:sp>
      <p:sp>
        <p:nvSpPr>
          <p:cNvPr id="3" name="Content Placeholder 2"/>
          <p:cNvSpPr>
            <a:spLocks noGrp="1"/>
          </p:cNvSpPr>
          <p:nvPr>
            <p:ph idx="1"/>
          </p:nvPr>
        </p:nvSpPr>
        <p:spPr>
          <a:xfrm>
            <a:off x="228600" y="914400"/>
            <a:ext cx="5791200" cy="5791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Water was usually not easy to find and was not very clean to drink, so peasants drank many beverages which were brewed and fermented because the alcohol killed bacteria.</a:t>
            </a:r>
          </a:p>
          <a:p>
            <a:pPr eaLnBrk="1" fontAlgn="auto" hangingPunct="1">
              <a:spcAft>
                <a:spcPts val="0"/>
              </a:spcAft>
              <a:buFont typeface="Arial" pitchFamily="34" charset="0"/>
              <a:buChar char="•"/>
              <a:defRPr/>
            </a:pPr>
            <a:r>
              <a:rPr lang="en-US" dirty="0" smtClean="0"/>
              <a:t>Peasants usually drank ale  made from grain, water, and fermented with yeast.  The difference between ale and beer is the addition of hops.</a:t>
            </a:r>
          </a:p>
          <a:p>
            <a:pPr eaLnBrk="1" fontAlgn="auto" hangingPunct="1">
              <a:spcAft>
                <a:spcPts val="0"/>
              </a:spcAft>
              <a:buFont typeface="Arial" pitchFamily="34" charset="0"/>
              <a:buChar char="•"/>
              <a:defRPr/>
            </a:pPr>
            <a:r>
              <a:rPr lang="en-US" dirty="0" smtClean="0"/>
              <a:t>The upper class usually drank wine which was fermented from grapes. </a:t>
            </a:r>
          </a:p>
        </p:txBody>
      </p:sp>
      <p:pic>
        <p:nvPicPr>
          <p:cNvPr id="19460" name="Picture 2" descr="Monk_sneaking_a_drink_2">
            <a:hlinkClick r:id="rId2"/>
          </p:cNvPr>
          <p:cNvPicPr>
            <a:picLocks noChangeAspect="1" noChangeArrowheads="1"/>
          </p:cNvPicPr>
          <p:nvPr/>
        </p:nvPicPr>
        <p:blipFill>
          <a:blip r:embed="rId3" cstate="print"/>
          <a:srcRect/>
          <a:stretch>
            <a:fillRect/>
          </a:stretch>
        </p:blipFill>
        <p:spPr bwMode="auto">
          <a:xfrm>
            <a:off x="6029325" y="533400"/>
            <a:ext cx="2733675" cy="2733675"/>
          </a:xfrm>
          <a:prstGeom prst="rect">
            <a:avLst/>
          </a:prstGeom>
          <a:noFill/>
          <a:ln w="9525">
            <a:noFill/>
            <a:miter lim="800000"/>
            <a:headEnd/>
            <a:tailEnd/>
          </a:ln>
        </p:spPr>
      </p:pic>
      <p:pic>
        <p:nvPicPr>
          <p:cNvPr id="19461" name="Picture 4" descr="http://upload.wikimedia.org/wikipedia/commons/b/b8/Medieval_wine_conservation.jpg"/>
          <p:cNvPicPr>
            <a:picLocks noChangeAspect="1" noChangeArrowheads="1"/>
          </p:cNvPicPr>
          <p:nvPr/>
        </p:nvPicPr>
        <p:blipFill>
          <a:blip r:embed="rId4" cstate="print"/>
          <a:srcRect/>
          <a:stretch>
            <a:fillRect/>
          </a:stretch>
        </p:blipFill>
        <p:spPr bwMode="auto">
          <a:xfrm>
            <a:off x="6003925" y="3352800"/>
            <a:ext cx="27590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smtClean="0"/>
              <a:t>The Revival of Trade</a:t>
            </a:r>
          </a:p>
        </p:txBody>
      </p:sp>
      <p:sp>
        <p:nvSpPr>
          <p:cNvPr id="3" name="Content Placeholder 2"/>
          <p:cNvSpPr>
            <a:spLocks noGrp="1"/>
          </p:cNvSpPr>
          <p:nvPr>
            <p:ph idx="1"/>
          </p:nvPr>
        </p:nvSpPr>
        <p:spPr>
          <a:xfrm>
            <a:off x="152400" y="990600"/>
            <a:ext cx="5715000" cy="5638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Medieval Europe was a mostly agrarian society, but during the eleventh and twelfth centuries Europe experienced a growth in towns and cities. </a:t>
            </a:r>
          </a:p>
          <a:p>
            <a:pPr eaLnBrk="1" fontAlgn="auto" hangingPunct="1">
              <a:spcAft>
                <a:spcPts val="0"/>
              </a:spcAft>
              <a:buFont typeface="Arial" pitchFamily="34" charset="0"/>
              <a:buChar char="•"/>
              <a:defRPr/>
            </a:pPr>
            <a:r>
              <a:rPr lang="en-US" dirty="0" smtClean="0"/>
              <a:t>The increase in agricultural output allowed for the development of trade.  By the end of the tenth century people emerged with skills and products for trade.  Invasions were also diminishing during this time and the increased stability helped to foster trade. </a:t>
            </a:r>
            <a:endParaRPr lang="en-US" dirty="0"/>
          </a:p>
        </p:txBody>
      </p:sp>
      <p:pic>
        <p:nvPicPr>
          <p:cNvPr id="20484" name="Picture 2" descr="http://faculty.umf.maine.edu/~walters/web%20103/euro%20medieval_fair.jpg"/>
          <p:cNvPicPr>
            <a:picLocks noChangeAspect="1" noChangeArrowheads="1"/>
          </p:cNvPicPr>
          <p:nvPr/>
        </p:nvPicPr>
        <p:blipFill>
          <a:blip r:embed="rId2" cstate="print"/>
          <a:srcRect/>
          <a:stretch>
            <a:fillRect/>
          </a:stretch>
        </p:blipFill>
        <p:spPr bwMode="auto">
          <a:xfrm>
            <a:off x="5791200" y="2362200"/>
            <a:ext cx="300355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Cities has been around since Roman times, and many of the old Roman cities began to reemerge as trade centers.</a:t>
            </a:r>
          </a:p>
          <a:p>
            <a:pPr eaLnBrk="1" fontAlgn="auto" hangingPunct="1">
              <a:spcAft>
                <a:spcPts val="0"/>
              </a:spcAft>
              <a:buFont typeface="Arial" pitchFamily="34" charset="0"/>
              <a:buChar char="•"/>
              <a:defRPr/>
            </a:pPr>
            <a:r>
              <a:rPr lang="en-US" dirty="0" smtClean="0"/>
              <a:t>There were also new trading centers.</a:t>
            </a:r>
          </a:p>
          <a:p>
            <a:pPr eaLnBrk="1" fontAlgn="auto" hangingPunct="1">
              <a:spcAft>
                <a:spcPts val="0"/>
              </a:spcAft>
              <a:buFont typeface="Arial" pitchFamily="34" charset="0"/>
              <a:buChar char="•"/>
              <a:defRPr/>
            </a:pPr>
            <a:r>
              <a:rPr lang="en-US" dirty="0" smtClean="0"/>
              <a:t>Some of these cities included:</a:t>
            </a:r>
          </a:p>
          <a:p>
            <a:pPr lvl="1" eaLnBrk="1" fontAlgn="auto" hangingPunct="1">
              <a:spcAft>
                <a:spcPts val="0"/>
              </a:spcAft>
              <a:buFont typeface="Arial" pitchFamily="34" charset="0"/>
              <a:buChar char="–"/>
              <a:defRPr/>
            </a:pPr>
            <a:r>
              <a:rPr lang="en-US" dirty="0" smtClean="0"/>
              <a:t>Venice in Northern Italy was a center with ties to the Byzantine Empire and the Middle East.</a:t>
            </a:r>
          </a:p>
          <a:p>
            <a:pPr lvl="1" eaLnBrk="1" fontAlgn="auto" hangingPunct="1">
              <a:spcAft>
                <a:spcPts val="0"/>
              </a:spcAft>
              <a:buFont typeface="Arial" pitchFamily="34" charset="0"/>
              <a:buChar char="–"/>
              <a:defRPr/>
            </a:pPr>
            <a:r>
              <a:rPr lang="en-US" dirty="0" smtClean="0"/>
              <a:t>Flanders in Northern France was famous for its wool industry. </a:t>
            </a:r>
          </a:p>
          <a:p>
            <a:pPr eaLnBrk="1" fontAlgn="auto" hangingPunct="1">
              <a:spcAft>
                <a:spcPts val="0"/>
              </a:spcAft>
              <a:buFont typeface="Arial" pitchFamily="34" charset="0"/>
              <a:buChar char="•"/>
              <a:defRPr/>
            </a:pPr>
            <a:r>
              <a:rPr lang="en-US" dirty="0" smtClean="0"/>
              <a:t>Trade also helped Europe culturally, the Crusades introduced Middle Eastern good into European markets.  Europeans also learned about the cultivation of oranges, sugar, and rice as well as techniques for irrigation, papermaking and how to use a compass. </a:t>
            </a:r>
          </a:p>
          <a:p>
            <a:pPr lvl="1"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Trade Fairs</a:t>
            </a:r>
          </a:p>
        </p:txBody>
      </p:sp>
      <p:sp>
        <p:nvSpPr>
          <p:cNvPr id="3" name="Content Placeholder 2"/>
          <p:cNvSpPr>
            <a:spLocks noGrp="1"/>
          </p:cNvSpPr>
          <p:nvPr>
            <p:ph idx="1"/>
          </p:nvPr>
        </p:nvSpPr>
        <p:spPr>
          <a:xfrm>
            <a:off x="228600" y="1066800"/>
            <a:ext cx="5943600" cy="53340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Fairs were large markets where merchants got together to exchange their goods. </a:t>
            </a:r>
          </a:p>
          <a:p>
            <a:pPr eaLnBrk="1" fontAlgn="auto" hangingPunct="1">
              <a:spcAft>
                <a:spcPts val="0"/>
              </a:spcAft>
              <a:buFont typeface="Arial" pitchFamily="34" charset="0"/>
              <a:buChar char="•"/>
              <a:defRPr/>
            </a:pPr>
            <a:r>
              <a:rPr lang="en-US" dirty="0" smtClean="0"/>
              <a:t>As trade increased, there was a demand for gold and silver instead of bartered goods.  This led to the development of a money economy based on the exchange of coins for goods. </a:t>
            </a:r>
          </a:p>
          <a:p>
            <a:pPr eaLnBrk="1" fontAlgn="auto" hangingPunct="1">
              <a:spcAft>
                <a:spcPts val="0"/>
              </a:spcAft>
              <a:buFont typeface="Arial" pitchFamily="34" charset="0"/>
              <a:buChar char="•"/>
              <a:defRPr/>
            </a:pPr>
            <a:r>
              <a:rPr lang="en-US" dirty="0" smtClean="0"/>
              <a:t>This increase in trade led to commercial capitalism, an economic system in which people invest in trade and goods in order to make profits. </a:t>
            </a:r>
            <a:endParaRPr lang="en-US" dirty="0"/>
          </a:p>
        </p:txBody>
      </p:sp>
      <p:pic>
        <p:nvPicPr>
          <p:cNvPr id="22532" name="Picture 2" descr="http://www.learnquebec.ca/export/sites/learn/en/content/curriculum/social_sciences/features/situation_middleages/situation_middleages_images/foire_p.jpg"/>
          <p:cNvPicPr>
            <a:picLocks noChangeAspect="1" noChangeArrowheads="1"/>
          </p:cNvPicPr>
          <p:nvPr/>
        </p:nvPicPr>
        <p:blipFill>
          <a:blip r:embed="rId2" cstate="print"/>
          <a:srcRect/>
          <a:stretch>
            <a:fillRect/>
          </a:stretch>
        </p:blipFill>
        <p:spPr bwMode="auto">
          <a:xfrm>
            <a:off x="6019800" y="2057400"/>
            <a:ext cx="277018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rtlCol="0">
            <a:normAutofit/>
          </a:bodyPr>
          <a:lstStyle/>
          <a:p>
            <a:pPr eaLnBrk="1" fontAlgn="auto" hangingPunct="1">
              <a:spcAft>
                <a:spcPts val="0"/>
              </a:spcAft>
              <a:defRPr/>
            </a:pPr>
            <a:r>
              <a:rPr lang="en-US" dirty="0" smtClean="0">
                <a:latin typeface="+mn-lt"/>
              </a:rPr>
              <a:t>Important Dates</a:t>
            </a:r>
            <a:endParaRPr lang="en-US" dirty="0">
              <a:latin typeface="+mn-lt"/>
            </a:endParaRPr>
          </a:p>
        </p:txBody>
      </p:sp>
      <p:sp>
        <p:nvSpPr>
          <p:cNvPr id="3" name="Content Placeholder 2"/>
          <p:cNvSpPr>
            <a:spLocks noGrp="1"/>
          </p:cNvSpPr>
          <p:nvPr>
            <p:ph idx="1"/>
          </p:nvPr>
        </p:nvSpPr>
        <p:spPr>
          <a:xfrm>
            <a:off x="457200" y="1371600"/>
            <a:ext cx="8153400" cy="4525963"/>
          </a:xfrm>
        </p:spPr>
        <p:txBody>
          <a:bodyPr/>
          <a:lstStyle/>
          <a:p>
            <a:pPr eaLnBrk="1" hangingPunct="1"/>
            <a:r>
              <a:rPr lang="en-US" sz="4000" smtClean="0"/>
              <a:t>First European Universities Appear: c. 1158</a:t>
            </a:r>
          </a:p>
          <a:p>
            <a:pPr eaLnBrk="1" hangingPunct="1"/>
            <a:r>
              <a:rPr lang="en-US" sz="4000" smtClean="0"/>
              <a:t>Black Death begins to devastate Europe: 1347</a:t>
            </a:r>
          </a:p>
          <a:p>
            <a:pPr eaLnBrk="1" hangingPunct="1"/>
            <a:r>
              <a:rPr lang="en-US" sz="4000" smtClean="0"/>
              <a:t>Joan of Arc is burned at the stake for being a witch: 1431</a:t>
            </a:r>
          </a:p>
          <a:p>
            <a:pPr eaLnBrk="1" hangingPunct="1"/>
            <a:r>
              <a:rPr lang="en-US" sz="4000" smtClean="0"/>
              <a:t>Hundred Years War ends: 1453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The Growth of Cities</a:t>
            </a:r>
          </a:p>
        </p:txBody>
      </p:sp>
      <p:sp>
        <p:nvSpPr>
          <p:cNvPr id="23555" name="Content Placeholder 2"/>
          <p:cNvSpPr>
            <a:spLocks noGrp="1"/>
          </p:cNvSpPr>
          <p:nvPr>
            <p:ph idx="1"/>
          </p:nvPr>
        </p:nvSpPr>
        <p:spPr>
          <a:xfrm>
            <a:off x="457200" y="1295400"/>
            <a:ext cx="8229600" cy="5105400"/>
          </a:xfrm>
        </p:spPr>
        <p:txBody>
          <a:bodyPr/>
          <a:lstStyle/>
          <a:p>
            <a:pPr eaLnBrk="1" hangingPunct="1"/>
            <a:r>
              <a:rPr lang="en-US" smtClean="0"/>
              <a:t>Increased trade led to merchants settling in old Roman cities, they were later joined by craftspeople and artisans. This influx of people revitalized these old cities.</a:t>
            </a:r>
          </a:p>
          <a:p>
            <a:pPr eaLnBrk="1" hangingPunct="1"/>
            <a:r>
              <a:rPr lang="en-US" smtClean="0"/>
              <a:t>There were also new cities founded by the same groups.  Merchants would build near and castle or along a trade route where a lord offered them protection, if things went well a wall was built around the new city to offer protection.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pPr eaLnBrk="1" hangingPunct="1"/>
            <a:r>
              <a:rPr lang="en-US" smtClean="0"/>
              <a:t>Bourgeoisie</a:t>
            </a:r>
          </a:p>
        </p:txBody>
      </p:sp>
      <p:sp>
        <p:nvSpPr>
          <p:cNvPr id="24579" name="Content Placeholder 2"/>
          <p:cNvSpPr>
            <a:spLocks noGrp="1"/>
          </p:cNvSpPr>
          <p:nvPr>
            <p:ph idx="1"/>
          </p:nvPr>
        </p:nvSpPr>
        <p:spPr>
          <a:xfrm>
            <a:off x="457200" y="990600"/>
            <a:ext cx="8229600" cy="5135563"/>
          </a:xfrm>
        </p:spPr>
        <p:txBody>
          <a:bodyPr/>
          <a:lstStyle/>
          <a:p>
            <a:pPr algn="ctr" eaLnBrk="1" hangingPunct="1">
              <a:buFont typeface="Arial" charset="0"/>
              <a:buNone/>
            </a:pPr>
            <a:r>
              <a:rPr lang="en-US" smtClean="0"/>
              <a:t>Residents of the cities were called burghers or bourgeoisie, from the German word </a:t>
            </a:r>
            <a:r>
              <a:rPr lang="en-US" i="1" smtClean="0"/>
              <a:t>burg</a:t>
            </a:r>
            <a:r>
              <a:rPr lang="en-US" smtClean="0"/>
              <a:t>, meaning a walled enclosure. </a:t>
            </a:r>
          </a:p>
          <a:p>
            <a:pPr eaLnBrk="1" hangingPunct="1"/>
            <a:endParaRPr lang="en-US" smtClean="0"/>
          </a:p>
        </p:txBody>
      </p:sp>
      <p:pic>
        <p:nvPicPr>
          <p:cNvPr id="24580" name="Picture 2" descr="http://www.learnquebec.ca/export/sites/learn/en/content/curriculum/social_sciences/features/situation_middleages/situation_middleages_images/bourgeoisie_p.jpg"/>
          <p:cNvPicPr>
            <a:picLocks noChangeAspect="1" noChangeArrowheads="1"/>
          </p:cNvPicPr>
          <p:nvPr/>
        </p:nvPicPr>
        <p:blipFill>
          <a:blip r:embed="rId2" cstate="print"/>
          <a:srcRect/>
          <a:stretch>
            <a:fillRect/>
          </a:stretch>
        </p:blipFill>
        <p:spPr bwMode="auto">
          <a:xfrm>
            <a:off x="2971800" y="2819400"/>
            <a:ext cx="358140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pPr eaLnBrk="1" hangingPunct="1"/>
            <a:r>
              <a:rPr lang="en-US" smtClean="0"/>
              <a:t>Medieval Cities</a:t>
            </a:r>
          </a:p>
        </p:txBody>
      </p:sp>
      <p:sp>
        <p:nvSpPr>
          <p:cNvPr id="25603" name="Content Placeholder 2"/>
          <p:cNvSpPr>
            <a:spLocks noGrp="1"/>
          </p:cNvSpPr>
          <p:nvPr>
            <p:ph idx="1"/>
          </p:nvPr>
        </p:nvSpPr>
        <p:spPr>
          <a:xfrm>
            <a:off x="457200" y="1295400"/>
            <a:ext cx="5334000" cy="4572000"/>
          </a:xfrm>
        </p:spPr>
        <p:txBody>
          <a:bodyPr/>
          <a:lstStyle/>
          <a:p>
            <a:pPr eaLnBrk="1" hangingPunct="1"/>
            <a:r>
              <a:rPr lang="en-US" sz="3600" smtClean="0"/>
              <a:t>Medieval cities were smaller than other ancient cities.  They were limited by the wall which surrounded them.  </a:t>
            </a:r>
          </a:p>
          <a:p>
            <a:pPr eaLnBrk="1" hangingPunct="1"/>
            <a:r>
              <a:rPr lang="en-US" sz="3600" smtClean="0"/>
              <a:t>Medieval London had a population of around 40,000.</a:t>
            </a:r>
          </a:p>
        </p:txBody>
      </p:sp>
      <p:pic>
        <p:nvPicPr>
          <p:cNvPr id="25604" name="Picture 2" descr="http://www.historiasiglo20.org/MEC-BC/images/medieval%20city.jpg"/>
          <p:cNvPicPr>
            <a:picLocks noChangeAspect="1" noChangeArrowheads="1"/>
          </p:cNvPicPr>
          <p:nvPr/>
        </p:nvPicPr>
        <p:blipFill>
          <a:blip r:embed="rId2" cstate="print"/>
          <a:srcRect/>
          <a:stretch>
            <a:fillRect/>
          </a:stretch>
        </p:blipFill>
        <p:spPr bwMode="auto">
          <a:xfrm>
            <a:off x="5829300" y="2362200"/>
            <a:ext cx="3009900" cy="250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8600" y="228600"/>
            <a:ext cx="8686800" cy="5943600"/>
          </a:xfrm>
        </p:spPr>
        <p:txBody>
          <a:bodyPr/>
          <a:lstStyle/>
          <a:p>
            <a:pPr algn="ctr" eaLnBrk="1" hangingPunct="1">
              <a:buFont typeface="Arial" charset="0"/>
              <a:buNone/>
            </a:pPr>
            <a:r>
              <a:rPr lang="en-US" sz="3600" smtClean="0"/>
              <a:t>Residents of these cities would attempt to gain independence for the lords of the manor near them so they would have more control over their money and trade. </a:t>
            </a:r>
          </a:p>
          <a:p>
            <a:pPr algn="ctr" eaLnBrk="1" hangingPunct="1">
              <a:buFont typeface="Arial" charset="0"/>
              <a:buNone/>
            </a:pPr>
            <a:endParaRPr lang="en-US" sz="3600" smtClean="0"/>
          </a:p>
          <a:p>
            <a:pPr algn="ctr" eaLnBrk="1" hangingPunct="1">
              <a:buFont typeface="Arial" charset="0"/>
              <a:buNone/>
            </a:pPr>
            <a:r>
              <a:rPr lang="en-US" sz="3600" smtClean="0"/>
              <a:t>Townspeople began to buy or win rights from their local lords, a city could gain a </a:t>
            </a:r>
            <a:r>
              <a:rPr lang="en-US" sz="3600" i="1" smtClean="0"/>
              <a:t>charter</a:t>
            </a:r>
            <a:r>
              <a:rPr lang="en-US" sz="3600" smtClean="0"/>
              <a:t>, or a “charter of freedoms” from their local lord which would allow them to run their own affairs.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City Government</a:t>
            </a:r>
          </a:p>
        </p:txBody>
      </p:sp>
      <p:sp>
        <p:nvSpPr>
          <p:cNvPr id="27651" name="Content Placeholder 2"/>
          <p:cNvSpPr>
            <a:spLocks noGrp="1"/>
          </p:cNvSpPr>
          <p:nvPr>
            <p:ph idx="1"/>
          </p:nvPr>
        </p:nvSpPr>
        <p:spPr/>
        <p:txBody>
          <a:bodyPr/>
          <a:lstStyle/>
          <a:p>
            <a:pPr algn="ctr" eaLnBrk="1" hangingPunct="1">
              <a:buFont typeface="Arial" charset="0"/>
              <a:buNone/>
            </a:pPr>
            <a:r>
              <a:rPr lang="en-US" smtClean="0"/>
              <a:t>Medieval cities developed their own governmental systems.</a:t>
            </a:r>
          </a:p>
          <a:p>
            <a:pPr algn="ctr" eaLnBrk="1" hangingPunct="1">
              <a:buFont typeface="Arial" charset="0"/>
              <a:buNone/>
            </a:pPr>
            <a:r>
              <a:rPr lang="en-US" smtClean="0"/>
              <a:t>There would usually be a city council which would serve as judges and city officials and also passed laws.</a:t>
            </a:r>
          </a:p>
          <a:p>
            <a:pPr algn="ctr" eaLnBrk="1" hangingPunct="1">
              <a:buFont typeface="Arial" charset="0"/>
              <a:buNone/>
            </a:pPr>
            <a:r>
              <a:rPr lang="en-US" smtClean="0"/>
              <a:t>The Patrician, or upper, class tended to dominate the politics of the towns and cities.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Daily Life in the Medieval City</a:t>
            </a:r>
          </a:p>
        </p:txBody>
      </p:sp>
      <p:sp>
        <p:nvSpPr>
          <p:cNvPr id="3" name="Content Placeholder 2"/>
          <p:cNvSpPr>
            <a:spLocks noGrp="1"/>
          </p:cNvSpPr>
          <p:nvPr>
            <p:ph idx="1"/>
          </p:nvPr>
        </p:nvSpPr>
        <p:spPr>
          <a:xfrm>
            <a:off x="457200" y="1600200"/>
            <a:ext cx="8229600" cy="5029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Medieval cities were surrounded by walls which made space a premium.</a:t>
            </a:r>
          </a:p>
          <a:p>
            <a:pPr eaLnBrk="1" fontAlgn="auto" hangingPunct="1">
              <a:spcAft>
                <a:spcPts val="0"/>
              </a:spcAft>
              <a:buFont typeface="Arial" pitchFamily="34" charset="0"/>
              <a:buChar char="•"/>
              <a:defRPr/>
            </a:pPr>
            <a:r>
              <a:rPr lang="en-US" dirty="0" smtClean="0"/>
              <a:t>Buildings were very close together and had narrow, winding streets.</a:t>
            </a:r>
          </a:p>
          <a:p>
            <a:pPr eaLnBrk="1" fontAlgn="auto" hangingPunct="1">
              <a:spcAft>
                <a:spcPts val="0"/>
              </a:spcAft>
              <a:buFont typeface="Arial" pitchFamily="34" charset="0"/>
              <a:buChar char="•"/>
              <a:defRPr/>
            </a:pPr>
            <a:r>
              <a:rPr lang="en-US" dirty="0" smtClean="0"/>
              <a:t>Cities were often dirty and smelled from animal and human waste.</a:t>
            </a:r>
          </a:p>
          <a:p>
            <a:pPr eaLnBrk="1" fontAlgn="auto" hangingPunct="1">
              <a:spcAft>
                <a:spcPts val="0"/>
              </a:spcAft>
              <a:buFont typeface="Arial" pitchFamily="34" charset="0"/>
              <a:buChar char="•"/>
              <a:defRPr/>
            </a:pPr>
            <a:r>
              <a:rPr lang="en-US" dirty="0" smtClean="0"/>
              <a:t>There was air pollution from coal and wood fires as well as water pollution from tanning and animal-slaughtering industries including blood, tannic acids, animal fat, animal hair, and all other waste.  Most of this waste was dumped in rivers and so all “clean” water came from wells.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pPr eaLnBrk="1" hangingPunct="1"/>
            <a:r>
              <a:rPr lang="en-US" smtClean="0"/>
              <a:t>Dangers</a:t>
            </a:r>
          </a:p>
        </p:txBody>
      </p:sp>
      <p:sp>
        <p:nvSpPr>
          <p:cNvPr id="29699" name="Content Placeholder 2"/>
          <p:cNvSpPr>
            <a:spLocks noGrp="1"/>
          </p:cNvSpPr>
          <p:nvPr>
            <p:ph idx="1"/>
          </p:nvPr>
        </p:nvSpPr>
        <p:spPr>
          <a:xfrm>
            <a:off x="457200" y="1066800"/>
            <a:ext cx="8229600" cy="5029200"/>
          </a:xfrm>
        </p:spPr>
        <p:txBody>
          <a:bodyPr/>
          <a:lstStyle/>
          <a:p>
            <a:pPr algn="ctr" eaLnBrk="1" hangingPunct="1">
              <a:buFont typeface="Arial" charset="0"/>
              <a:buNone/>
            </a:pPr>
            <a:r>
              <a:rPr lang="en-US" sz="3400" smtClean="0"/>
              <a:t>Aside from poor sanitation, the crowded conditions of cities made fire a constant danger.  Many structures were made of wood and the people used fire to both heat and light their homes. </a:t>
            </a:r>
          </a:p>
        </p:txBody>
      </p:sp>
      <p:pic>
        <p:nvPicPr>
          <p:cNvPr id="29700" name="Picture 2" descr="http://abdulazeem.files.wordpress.com/2006/11/windowslivewritergreatfireoflondon-9d83great-fire-london3.jpg"/>
          <p:cNvPicPr>
            <a:picLocks noChangeAspect="1" noChangeArrowheads="1"/>
          </p:cNvPicPr>
          <p:nvPr/>
        </p:nvPicPr>
        <p:blipFill>
          <a:blip r:embed="rId2" cstate="print"/>
          <a:srcRect/>
          <a:stretch>
            <a:fillRect/>
          </a:stretch>
        </p:blipFill>
        <p:spPr bwMode="auto">
          <a:xfrm>
            <a:off x="2971800" y="4114800"/>
            <a:ext cx="3429000" cy="246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pPr eaLnBrk="1" hangingPunct="1"/>
            <a:r>
              <a:rPr lang="en-US" smtClean="0"/>
              <a:t>Public Baths</a:t>
            </a:r>
          </a:p>
        </p:txBody>
      </p:sp>
      <p:sp>
        <p:nvSpPr>
          <p:cNvPr id="3" name="Content Placeholder 2"/>
          <p:cNvSpPr>
            <a:spLocks noGrp="1"/>
          </p:cNvSpPr>
          <p:nvPr>
            <p:ph idx="1"/>
          </p:nvPr>
        </p:nvSpPr>
        <p:spPr>
          <a:xfrm>
            <a:off x="152400" y="914400"/>
            <a:ext cx="6553200" cy="5791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There were public and private baths located in Medieval cities.  </a:t>
            </a:r>
          </a:p>
          <a:p>
            <a:pPr eaLnBrk="1" fontAlgn="auto" hangingPunct="1">
              <a:spcAft>
                <a:spcPts val="0"/>
              </a:spcAft>
              <a:buFont typeface="Arial" pitchFamily="34" charset="0"/>
              <a:buChar char="•"/>
              <a:defRPr/>
            </a:pPr>
            <a:r>
              <a:rPr lang="en-US" dirty="0" smtClean="0"/>
              <a:t>Communal bathing made sense from the point of resources because preparing baths took a lot of effort and resources. </a:t>
            </a:r>
          </a:p>
          <a:p>
            <a:pPr eaLnBrk="1" fontAlgn="auto" hangingPunct="1">
              <a:spcAft>
                <a:spcPts val="0"/>
              </a:spcAft>
              <a:buFont typeface="Arial" pitchFamily="34" charset="0"/>
              <a:buChar char="•"/>
              <a:defRPr/>
            </a:pPr>
            <a:r>
              <a:rPr lang="en-US" dirty="0" smtClean="0"/>
              <a:t>The Church frowned upon the public nudity of the baths and attempted to have them closed down.</a:t>
            </a:r>
          </a:p>
          <a:p>
            <a:pPr eaLnBrk="1" fontAlgn="auto" hangingPunct="1">
              <a:spcAft>
                <a:spcPts val="0"/>
              </a:spcAft>
              <a:buFont typeface="Arial" pitchFamily="34" charset="0"/>
              <a:buChar char="•"/>
              <a:defRPr/>
            </a:pPr>
            <a:r>
              <a:rPr lang="en-US" dirty="0" smtClean="0"/>
              <a:t>The break out of the Bubonic Plague (black death) of the 14</a:t>
            </a:r>
            <a:r>
              <a:rPr lang="en-US" baseline="30000" dirty="0" smtClean="0"/>
              <a:t>th</a:t>
            </a:r>
            <a:r>
              <a:rPr lang="en-US" dirty="0" smtClean="0"/>
              <a:t> century caused the baths to be closed down because they believed they helped to spread disease. </a:t>
            </a:r>
          </a:p>
        </p:txBody>
      </p:sp>
      <p:pic>
        <p:nvPicPr>
          <p:cNvPr id="30724" name="Picture 2" descr="Midieval Bath"/>
          <p:cNvPicPr>
            <a:picLocks noChangeAspect="1" noChangeArrowheads="1"/>
          </p:cNvPicPr>
          <p:nvPr/>
        </p:nvPicPr>
        <p:blipFill>
          <a:blip r:embed="rId2" cstate="print"/>
          <a:srcRect/>
          <a:stretch>
            <a:fillRect/>
          </a:stretch>
        </p:blipFill>
        <p:spPr bwMode="auto">
          <a:xfrm>
            <a:off x="6629400" y="2362200"/>
            <a:ext cx="2209800" cy="229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smtClean="0"/>
              <a:t>Women</a:t>
            </a:r>
          </a:p>
        </p:txBody>
      </p:sp>
      <p:sp>
        <p:nvSpPr>
          <p:cNvPr id="3" name="Content Placeholder 2"/>
          <p:cNvSpPr>
            <a:spLocks noGrp="1"/>
          </p:cNvSpPr>
          <p:nvPr>
            <p:ph idx="1"/>
          </p:nvPr>
        </p:nvSpPr>
        <p:spPr>
          <a:xfrm>
            <a:off x="152400" y="838200"/>
            <a:ext cx="5334000" cy="5867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In medieval cities women were expected to supervise the household and would occasionally work outside the home.</a:t>
            </a:r>
          </a:p>
          <a:p>
            <a:pPr eaLnBrk="1" fontAlgn="auto" hangingPunct="1">
              <a:spcAft>
                <a:spcPts val="0"/>
              </a:spcAft>
              <a:buFont typeface="Arial" pitchFamily="34" charset="0"/>
              <a:buChar char="•"/>
              <a:defRPr/>
            </a:pPr>
            <a:r>
              <a:rPr lang="en-US" dirty="0" smtClean="0"/>
              <a:t>Women could help a husband manage a business, but few women worked independently.  </a:t>
            </a:r>
          </a:p>
          <a:p>
            <a:pPr eaLnBrk="1" fontAlgn="auto" hangingPunct="1">
              <a:spcAft>
                <a:spcPts val="0"/>
              </a:spcAft>
              <a:buFont typeface="Arial" pitchFamily="34" charset="0"/>
              <a:buChar char="•"/>
              <a:defRPr/>
            </a:pPr>
            <a:r>
              <a:rPr lang="en-US" dirty="0" smtClean="0"/>
              <a:t>The businesses were women did work were often the less lucrative and unpleasant ones such as preparing the dead for burial or spinning wool into yarn. </a:t>
            </a:r>
            <a:endParaRPr lang="en-US" dirty="0"/>
          </a:p>
        </p:txBody>
      </p:sp>
      <p:pic>
        <p:nvPicPr>
          <p:cNvPr id="31748" name="Picture 2" descr="http://www.goldenacorn.net/weavers/French15c2.jpg"/>
          <p:cNvPicPr>
            <a:picLocks noChangeAspect="1" noChangeArrowheads="1"/>
          </p:cNvPicPr>
          <p:nvPr/>
        </p:nvPicPr>
        <p:blipFill>
          <a:blip r:embed="rId2" cstate="print"/>
          <a:srcRect/>
          <a:stretch>
            <a:fillRect/>
          </a:stretch>
        </p:blipFill>
        <p:spPr bwMode="auto">
          <a:xfrm>
            <a:off x="5497513" y="1371600"/>
            <a:ext cx="349408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pPr eaLnBrk="1" hangingPunct="1"/>
            <a:r>
              <a:rPr lang="en-US" smtClean="0"/>
              <a:t>Guilds</a:t>
            </a:r>
          </a:p>
        </p:txBody>
      </p:sp>
      <p:sp>
        <p:nvSpPr>
          <p:cNvPr id="3" name="Content Placeholder 2"/>
          <p:cNvSpPr>
            <a:spLocks noGrp="1"/>
          </p:cNvSpPr>
          <p:nvPr>
            <p:ph idx="1"/>
          </p:nvPr>
        </p:nvSpPr>
        <p:spPr>
          <a:xfrm>
            <a:off x="304800" y="914400"/>
            <a:ext cx="5867400" cy="5486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Merchants in medieval cities formed </a:t>
            </a:r>
            <a:r>
              <a:rPr lang="en-US" b="1" dirty="0" smtClean="0">
                <a:solidFill>
                  <a:schemeClr val="accent2"/>
                </a:solidFill>
              </a:rPr>
              <a:t>guilds</a:t>
            </a:r>
            <a:r>
              <a:rPr lang="en-US" dirty="0" smtClean="0"/>
              <a:t>, or business associations.</a:t>
            </a:r>
          </a:p>
          <a:p>
            <a:pPr eaLnBrk="1" fontAlgn="auto" hangingPunct="1">
              <a:spcAft>
                <a:spcPts val="0"/>
              </a:spcAft>
              <a:buFont typeface="Arial" pitchFamily="34" charset="0"/>
              <a:buChar char="•"/>
              <a:defRPr/>
            </a:pPr>
            <a:r>
              <a:rPr lang="en-US" dirty="0" smtClean="0"/>
              <a:t>Guilds managed tanners, carpenters, bankers as well as merchants of silk, spices, wool and the banking industry. . </a:t>
            </a:r>
          </a:p>
          <a:p>
            <a:pPr eaLnBrk="1" fontAlgn="auto" hangingPunct="1">
              <a:spcAft>
                <a:spcPts val="0"/>
              </a:spcAft>
              <a:buFont typeface="Arial" pitchFamily="34" charset="0"/>
              <a:buChar char="•"/>
              <a:defRPr/>
            </a:pPr>
            <a:r>
              <a:rPr lang="en-US" dirty="0" smtClean="0"/>
              <a:t>Guilds regulated every aspect of a business. The set quality standards, specified methods of production, and fixed prices.</a:t>
            </a:r>
          </a:p>
          <a:p>
            <a:pPr eaLnBrk="1" fontAlgn="auto" hangingPunct="1">
              <a:spcAft>
                <a:spcPts val="0"/>
              </a:spcAft>
              <a:buFont typeface="Arial" pitchFamily="34" charset="0"/>
              <a:buChar char="•"/>
              <a:defRPr/>
            </a:pPr>
            <a:r>
              <a:rPr lang="en-US" dirty="0" smtClean="0"/>
              <a:t>In order to operate a business, one had to belong to a guild.</a:t>
            </a:r>
            <a:endParaRPr lang="en-US" dirty="0"/>
          </a:p>
        </p:txBody>
      </p:sp>
      <p:pic>
        <p:nvPicPr>
          <p:cNvPr id="32772" name="Picture 2" descr="http://www.engr.sjsu.edu/pabacker/history/images/guilds2.jpg"/>
          <p:cNvPicPr>
            <a:picLocks noChangeAspect="1" noChangeArrowheads="1"/>
          </p:cNvPicPr>
          <p:nvPr/>
        </p:nvPicPr>
        <p:blipFill>
          <a:blip r:embed="rId2" cstate="print"/>
          <a:srcRect/>
          <a:stretch>
            <a:fillRect/>
          </a:stretch>
        </p:blipFill>
        <p:spPr bwMode="auto">
          <a:xfrm>
            <a:off x="6096000" y="1066800"/>
            <a:ext cx="2743200" cy="2305050"/>
          </a:xfrm>
          <a:prstGeom prst="rect">
            <a:avLst/>
          </a:prstGeom>
          <a:noFill/>
          <a:ln w="9525">
            <a:noFill/>
            <a:miter lim="800000"/>
            <a:headEnd/>
            <a:tailEnd/>
          </a:ln>
        </p:spPr>
      </p:pic>
      <p:pic>
        <p:nvPicPr>
          <p:cNvPr id="32773" name="Picture 4" descr="http://www.traditioninaction.org/OrganicSociety/Images_1-100/A_009_Bakers.jpg"/>
          <p:cNvPicPr>
            <a:picLocks noChangeAspect="1" noChangeArrowheads="1"/>
          </p:cNvPicPr>
          <p:nvPr/>
        </p:nvPicPr>
        <p:blipFill>
          <a:blip r:embed="rId3" cstate="print"/>
          <a:srcRect/>
          <a:stretch>
            <a:fillRect/>
          </a:stretch>
        </p:blipFill>
        <p:spPr bwMode="auto">
          <a:xfrm>
            <a:off x="6096000" y="3657600"/>
            <a:ext cx="270986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1143000"/>
          </a:xfrm>
        </p:spPr>
        <p:txBody>
          <a:bodyPr rtlCol="0">
            <a:normAutofit/>
          </a:bodyPr>
          <a:lstStyle/>
          <a:p>
            <a:pPr eaLnBrk="1" fontAlgn="auto" hangingPunct="1">
              <a:spcAft>
                <a:spcPts val="0"/>
              </a:spcAft>
              <a:defRPr/>
            </a:pPr>
            <a:r>
              <a:rPr lang="en-US" dirty="0" smtClean="0">
                <a:latin typeface="+mn-lt"/>
              </a:rPr>
              <a:t>Peasants, Trade, and Cities</a:t>
            </a:r>
            <a:endParaRPr lang="en-US" dirty="0">
              <a:latin typeface="+mn-lt"/>
            </a:endParaRPr>
          </a:p>
        </p:txBody>
      </p:sp>
      <p:sp>
        <p:nvSpPr>
          <p:cNvPr id="3" name="Content Placeholder 2"/>
          <p:cNvSpPr>
            <a:spLocks noGrp="1"/>
          </p:cNvSpPr>
          <p:nvPr>
            <p:ph idx="1"/>
          </p:nvPr>
        </p:nvSpPr>
        <p:spPr>
          <a:xfrm>
            <a:off x="304800" y="1219200"/>
            <a:ext cx="8534400" cy="5334000"/>
          </a:xfrm>
        </p:spPr>
        <p:txBody>
          <a:bodyPr/>
          <a:lstStyle/>
          <a:p>
            <a:pPr eaLnBrk="1" hangingPunct="1"/>
            <a:r>
              <a:rPr lang="en-US" smtClean="0"/>
              <a:t>Between 1000 and 1300 the population of Europe grew dramatically, the population grew from about 38 million to 74 million people.</a:t>
            </a:r>
          </a:p>
          <a:p>
            <a:pPr lvl="1" eaLnBrk="1" hangingPunct="1"/>
            <a:r>
              <a:rPr lang="en-US" sz="3200" smtClean="0"/>
              <a:t>Conditions were more peaceful and people felt more secure.</a:t>
            </a:r>
          </a:p>
          <a:p>
            <a:pPr lvl="1" eaLnBrk="1" hangingPunct="1"/>
            <a:r>
              <a:rPr lang="en-US" sz="3200" smtClean="0"/>
              <a:t>There was a warming trend in Europe’s climate.</a:t>
            </a:r>
          </a:p>
          <a:p>
            <a:pPr lvl="1" eaLnBrk="1" hangingPunct="1"/>
            <a:r>
              <a:rPr lang="en-US" sz="3200" smtClean="0"/>
              <a:t>There were vast improvement in agricultural technology which allowed them to grow more food.</a:t>
            </a:r>
          </a:p>
          <a:p>
            <a:pPr lvl="1" eaLnBrk="1" hangingPunct="1"/>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pPr eaLnBrk="1" hangingPunct="1"/>
            <a:r>
              <a:rPr lang="en-US" smtClean="0"/>
              <a:t>Joining a Guild</a:t>
            </a:r>
          </a:p>
        </p:txBody>
      </p:sp>
      <p:sp>
        <p:nvSpPr>
          <p:cNvPr id="3" name="Content Placeholder 2"/>
          <p:cNvSpPr>
            <a:spLocks noGrp="1"/>
          </p:cNvSpPr>
          <p:nvPr>
            <p:ph idx="1"/>
          </p:nvPr>
        </p:nvSpPr>
        <p:spPr>
          <a:xfrm>
            <a:off x="457200" y="1066800"/>
            <a:ext cx="8229600" cy="3352800"/>
          </a:xfrm>
        </p:spPr>
        <p:txBody>
          <a:bodyPr rtlCol="0">
            <a:normAutofit fontScale="92500" lnSpcReduction="10000"/>
          </a:bodyPr>
          <a:lstStyle/>
          <a:p>
            <a:pPr algn="ctr" eaLnBrk="1" fontAlgn="auto" hangingPunct="1">
              <a:spcAft>
                <a:spcPts val="0"/>
              </a:spcAft>
              <a:buFont typeface="Arial" pitchFamily="34" charset="0"/>
              <a:buNone/>
              <a:defRPr/>
            </a:pPr>
            <a:r>
              <a:rPr lang="en-US" dirty="0" smtClean="0"/>
              <a:t>There was a process to becoming a member of a guild.</a:t>
            </a:r>
          </a:p>
          <a:p>
            <a:pPr algn="ctr" eaLnBrk="1" fontAlgn="auto" hangingPunct="1">
              <a:spcAft>
                <a:spcPts val="0"/>
              </a:spcAft>
              <a:buFont typeface="Arial" pitchFamily="34" charset="0"/>
              <a:buNone/>
              <a:defRPr/>
            </a:pPr>
            <a:r>
              <a:rPr lang="en-US" dirty="0" smtClean="0"/>
              <a:t>The first step was to be an </a:t>
            </a:r>
            <a:r>
              <a:rPr lang="en-US" b="1" dirty="0" smtClean="0">
                <a:solidFill>
                  <a:schemeClr val="accent2"/>
                </a:solidFill>
              </a:rPr>
              <a:t>apprentice</a:t>
            </a:r>
            <a:r>
              <a:rPr lang="en-US" dirty="0" smtClean="0"/>
              <a:t>: A young boy, around the age of 10, would go and work for a craftsman without pay to help learn the craft.</a:t>
            </a:r>
          </a:p>
          <a:p>
            <a:pPr algn="ctr" eaLnBrk="1" fontAlgn="auto" hangingPunct="1">
              <a:spcAft>
                <a:spcPts val="0"/>
              </a:spcAft>
              <a:buFont typeface="Arial" pitchFamily="34" charset="0"/>
              <a:buNone/>
              <a:defRPr/>
            </a:pPr>
            <a:r>
              <a:rPr lang="en-US" dirty="0" smtClean="0"/>
              <a:t>Later apprentices became </a:t>
            </a:r>
            <a:r>
              <a:rPr lang="en-US" b="1" dirty="0" smtClean="0">
                <a:solidFill>
                  <a:schemeClr val="accent2"/>
                </a:solidFill>
              </a:rPr>
              <a:t>journeymen</a:t>
            </a:r>
            <a:r>
              <a:rPr lang="en-US" dirty="0" smtClean="0"/>
              <a:t>, who worked for a wages for craftsmen.</a:t>
            </a:r>
            <a:endParaRPr lang="en-US" dirty="0"/>
          </a:p>
        </p:txBody>
      </p:sp>
      <p:pic>
        <p:nvPicPr>
          <p:cNvPr id="33796" name="Picture 2" descr="http://images.absoluteastronomy.com/images/encyclopediaimages/m/me/medieval_baker.jpg"/>
          <p:cNvPicPr>
            <a:picLocks noChangeAspect="1" noChangeArrowheads="1"/>
          </p:cNvPicPr>
          <p:nvPr/>
        </p:nvPicPr>
        <p:blipFill>
          <a:blip r:embed="rId2" cstate="print"/>
          <a:srcRect/>
          <a:stretch>
            <a:fillRect/>
          </a:stretch>
        </p:blipFill>
        <p:spPr bwMode="auto">
          <a:xfrm>
            <a:off x="2514600" y="4191000"/>
            <a:ext cx="393223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The Masterpiece</a:t>
            </a:r>
          </a:p>
        </p:txBody>
      </p:sp>
      <p:sp>
        <p:nvSpPr>
          <p:cNvPr id="3" name="Content Placeholder 2"/>
          <p:cNvSpPr>
            <a:spLocks noGrp="1"/>
          </p:cNvSpPr>
          <p:nvPr>
            <p:ph idx="1"/>
          </p:nvPr>
        </p:nvSpPr>
        <p:spPr/>
        <p:txBody>
          <a:bodyPr rtlCol="0">
            <a:normAutofit lnSpcReduction="10000"/>
          </a:bodyPr>
          <a:lstStyle/>
          <a:p>
            <a:pPr algn="ctr" eaLnBrk="1" fontAlgn="auto" hangingPunct="1">
              <a:spcAft>
                <a:spcPts val="0"/>
              </a:spcAft>
              <a:buFont typeface="Arial" pitchFamily="34" charset="0"/>
              <a:buNone/>
              <a:defRPr/>
            </a:pPr>
            <a:r>
              <a:rPr lang="en-US" dirty="0" smtClean="0"/>
              <a:t>For a journeyman to become a master craftsman, he had to complete a </a:t>
            </a:r>
            <a:r>
              <a:rPr lang="en-US" b="1" u="sng" dirty="0" smtClean="0">
                <a:solidFill>
                  <a:schemeClr val="accent4">
                    <a:lumMod val="60000"/>
                    <a:lumOff val="40000"/>
                  </a:schemeClr>
                </a:solidFill>
              </a:rPr>
              <a:t>Masterpiece</a:t>
            </a:r>
            <a:r>
              <a:rPr lang="en-US" dirty="0" smtClean="0"/>
              <a:t>.</a:t>
            </a:r>
          </a:p>
          <a:p>
            <a:pPr algn="ct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en-US" dirty="0" smtClean="0"/>
              <a:t>This was their audition for the guild to determined if their work made the qualified enough to join the guild and start their own business. </a:t>
            </a:r>
          </a:p>
          <a:p>
            <a:pPr algn="ctr" eaLnBrk="1" fontAlgn="auto" hangingPunct="1">
              <a:spcAft>
                <a:spcPts val="0"/>
              </a:spcAft>
              <a:buFont typeface="Arial" pitchFamily="34" charset="0"/>
              <a:buNone/>
              <a:defRPr/>
            </a:pPr>
            <a:r>
              <a:rPr lang="en-US" dirty="0" smtClean="0"/>
              <a:t>Then they could become a </a:t>
            </a:r>
            <a:r>
              <a:rPr lang="en-US" b="1" u="sng" dirty="0" smtClean="0">
                <a:solidFill>
                  <a:schemeClr val="accent4">
                    <a:lumMod val="60000"/>
                    <a:lumOff val="40000"/>
                  </a:schemeClr>
                </a:solidFill>
              </a:rPr>
              <a:t>Master Craftsman </a:t>
            </a:r>
            <a:r>
              <a:rPr lang="en-US" dirty="0" smtClean="0"/>
              <a:t>and own their own business.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Section 2: Christianity and Medieval Civilization</a:t>
            </a:r>
            <a:endParaRPr lang="en-US" dirty="0"/>
          </a:p>
        </p:txBody>
      </p:sp>
      <p:pic>
        <p:nvPicPr>
          <p:cNvPr id="35843" name="Picture 2" descr="http://faculty.cua.edu/pennington/ChurchHistory220/TopicFive/PopeExcommunicationDet.jpg">
            <a:hlinkClick r:id="rId2"/>
          </p:cNvPr>
          <p:cNvPicPr>
            <a:picLocks noChangeAspect="1" noChangeArrowheads="1"/>
          </p:cNvPicPr>
          <p:nvPr/>
        </p:nvPicPr>
        <p:blipFill>
          <a:blip r:embed="rId3" cstate="print"/>
          <a:srcRect/>
          <a:stretch>
            <a:fillRect/>
          </a:stretch>
        </p:blipFill>
        <p:spPr bwMode="auto">
          <a:xfrm>
            <a:off x="2286000" y="1600200"/>
            <a:ext cx="42672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smtClean="0"/>
              <a:t>Pope Gregory VII </a:t>
            </a:r>
          </a:p>
        </p:txBody>
      </p:sp>
      <p:sp>
        <p:nvSpPr>
          <p:cNvPr id="3" name="Content Placeholder 2"/>
          <p:cNvSpPr>
            <a:spLocks noGrp="1"/>
          </p:cNvSpPr>
          <p:nvPr>
            <p:ph idx="1"/>
          </p:nvPr>
        </p:nvSpPr>
        <p:spPr>
          <a:xfrm>
            <a:off x="304800" y="1066800"/>
            <a:ext cx="8382000" cy="5486400"/>
          </a:xfrm>
        </p:spPr>
        <p:txBody>
          <a:bodyPr rtlCol="0">
            <a:normAutofit fontScale="85000" lnSpcReduction="10000"/>
          </a:bodyPr>
          <a:lstStyle/>
          <a:p>
            <a:pPr eaLnBrk="1" fontAlgn="auto" hangingPunct="1">
              <a:spcAft>
                <a:spcPts val="0"/>
              </a:spcAft>
              <a:buFont typeface="Arial" pitchFamily="34" charset="0"/>
              <a:buNone/>
              <a:defRPr/>
            </a:pPr>
            <a:r>
              <a:rPr lang="en-US" dirty="0" smtClean="0"/>
              <a:t>Pope Gregory VII, though unpopular, </a:t>
            </a:r>
          </a:p>
          <a:p>
            <a:pPr eaLnBrk="1" fontAlgn="auto" hangingPunct="1">
              <a:spcAft>
                <a:spcPts val="0"/>
              </a:spcAft>
              <a:buFont typeface="Arial" pitchFamily="34" charset="0"/>
              <a:buNone/>
              <a:defRPr/>
            </a:pPr>
            <a:r>
              <a:rPr lang="en-US" dirty="0" smtClean="0"/>
              <a:t>initiated many reforms for the church. </a:t>
            </a:r>
          </a:p>
          <a:p>
            <a:pPr eaLnBrk="1" fontAlgn="auto" hangingPunct="1">
              <a:spcAft>
                <a:spcPts val="0"/>
              </a:spcAft>
              <a:buFont typeface="Arial" pitchFamily="34" charset="0"/>
              <a:buNone/>
              <a:defRPr/>
            </a:pPr>
            <a:r>
              <a:rPr lang="en-US" dirty="0" smtClean="0"/>
              <a:t>These reforms became known as the Gregorian reforms.</a:t>
            </a:r>
          </a:p>
          <a:p>
            <a:pPr eaLnBrk="1" fontAlgn="auto" hangingPunct="1">
              <a:spcAft>
                <a:spcPts val="0"/>
              </a:spcAft>
              <a:buFont typeface="Arial" pitchFamily="34" charset="0"/>
              <a:buNone/>
              <a:defRPr/>
            </a:pPr>
            <a:r>
              <a:rPr lang="en-US" dirty="0" smtClean="0"/>
              <a:t>Pope Gregory Stated:</a:t>
            </a:r>
          </a:p>
          <a:p>
            <a:pPr eaLnBrk="1" fontAlgn="auto" hangingPunct="1">
              <a:spcAft>
                <a:spcPts val="0"/>
              </a:spcAft>
              <a:buFont typeface="Arial" pitchFamily="34" charset="0"/>
              <a:buNone/>
              <a:defRPr/>
            </a:pPr>
            <a:r>
              <a:rPr lang="en-US" dirty="0" smtClean="0"/>
              <a:t>	The Church was founded by God Alone</a:t>
            </a:r>
          </a:p>
          <a:p>
            <a:pPr eaLnBrk="1" fontAlgn="auto" hangingPunct="1">
              <a:spcAft>
                <a:spcPts val="0"/>
              </a:spcAft>
              <a:buFont typeface="Arial" pitchFamily="34" charset="0"/>
              <a:buNone/>
              <a:defRPr/>
            </a:pPr>
            <a:r>
              <a:rPr lang="en-US" dirty="0" smtClean="0"/>
              <a:t>	The pope alone can with right be called universal.</a:t>
            </a:r>
          </a:p>
          <a:p>
            <a:pPr eaLnBrk="1" fontAlgn="auto" hangingPunct="1">
              <a:spcAft>
                <a:spcPts val="0"/>
              </a:spcAft>
              <a:buFont typeface="Arial" pitchFamily="34" charset="0"/>
              <a:buNone/>
              <a:defRPr/>
            </a:pPr>
            <a:r>
              <a:rPr lang="en-US" dirty="0" smtClean="0"/>
              <a:t>	The pope alone can depose or reinstate bishops</a:t>
            </a:r>
          </a:p>
          <a:p>
            <a:pPr eaLnBrk="1" fontAlgn="auto" hangingPunct="1">
              <a:spcAft>
                <a:spcPts val="0"/>
              </a:spcAft>
              <a:buFont typeface="Arial" pitchFamily="34" charset="0"/>
              <a:buNone/>
              <a:defRPr/>
            </a:pPr>
            <a:r>
              <a:rPr lang="en-US" dirty="0" smtClean="0"/>
              <a:t>	The pope’s name alone can be spoken in churches</a:t>
            </a:r>
          </a:p>
          <a:p>
            <a:pPr eaLnBrk="1" fontAlgn="auto" hangingPunct="1">
              <a:spcAft>
                <a:spcPts val="0"/>
              </a:spcAft>
              <a:buFont typeface="Arial" pitchFamily="34" charset="0"/>
              <a:buNone/>
              <a:defRPr/>
            </a:pPr>
            <a:r>
              <a:rPr lang="en-US" dirty="0" smtClean="0"/>
              <a:t>	The pope may depose of emperors</a:t>
            </a:r>
          </a:p>
          <a:p>
            <a:pPr eaLnBrk="1" fontAlgn="auto" hangingPunct="1">
              <a:spcAft>
                <a:spcPts val="0"/>
              </a:spcAft>
              <a:buFont typeface="Arial" pitchFamily="34" charset="0"/>
              <a:buNone/>
              <a:defRPr/>
            </a:pPr>
            <a:r>
              <a:rPr lang="en-US" dirty="0" smtClean="0"/>
              <a:t>	The pope may be judged by no one</a:t>
            </a:r>
          </a:p>
          <a:p>
            <a:pPr eaLnBrk="1" fontAlgn="auto" hangingPunct="1">
              <a:spcAft>
                <a:spcPts val="0"/>
              </a:spcAft>
              <a:buFont typeface="Arial" pitchFamily="34" charset="0"/>
              <a:buNone/>
              <a:defRPr/>
            </a:pPr>
            <a:r>
              <a:rPr lang="en-US" dirty="0" smtClean="0"/>
              <a:t>	The Roman Church has never erred; nor will it err to all eternity, the Scripture bearing witness.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pic>
        <p:nvPicPr>
          <p:cNvPr id="36868" name="Picture 2" descr="http://www.corbisimages.com/Images/spacer.gif"/>
          <p:cNvPicPr>
            <a:picLocks noChangeAspect="1" noChangeArrowheads="1"/>
          </p:cNvPicPr>
          <p:nvPr/>
        </p:nvPicPr>
        <p:blipFill>
          <a:blip r:embed="rId2"/>
          <a:srcRect/>
          <a:stretch>
            <a:fillRect/>
          </a:stretch>
        </p:blipFill>
        <p:spPr bwMode="auto">
          <a:xfrm>
            <a:off x="152400" y="-142875"/>
            <a:ext cx="9525" cy="9525"/>
          </a:xfrm>
          <a:prstGeom prst="rect">
            <a:avLst/>
          </a:prstGeom>
          <a:noFill/>
          <a:ln w="9525">
            <a:noFill/>
            <a:miter lim="800000"/>
            <a:headEnd/>
            <a:tailEnd/>
          </a:ln>
        </p:spPr>
      </p:pic>
      <p:pic>
        <p:nvPicPr>
          <p:cNvPr id="36869" name="Picture 4" descr="http://3.bp.blogspot.com/_ZIvg_I3yHx0/RlblvdC9VyI/AAAAAAAAAOs/06cyjU53xo4/s320/gregory+vii.bmp"/>
          <p:cNvPicPr>
            <a:picLocks noChangeAspect="1" noChangeArrowheads="1"/>
          </p:cNvPicPr>
          <p:nvPr/>
        </p:nvPicPr>
        <p:blipFill>
          <a:blip r:embed="rId3" cstate="print"/>
          <a:srcRect/>
          <a:stretch>
            <a:fillRect/>
          </a:stretch>
        </p:blipFill>
        <p:spPr bwMode="auto">
          <a:xfrm>
            <a:off x="7848600" y="152400"/>
            <a:ext cx="11430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pPr eaLnBrk="1" hangingPunct="1"/>
            <a:r>
              <a:rPr lang="en-US" smtClean="0"/>
              <a:t>Papal States and Simony</a:t>
            </a:r>
          </a:p>
        </p:txBody>
      </p:sp>
      <p:sp>
        <p:nvSpPr>
          <p:cNvPr id="3" name="Content Placeholder 2"/>
          <p:cNvSpPr>
            <a:spLocks noGrp="1"/>
          </p:cNvSpPr>
          <p:nvPr>
            <p:ph idx="1"/>
          </p:nvPr>
        </p:nvSpPr>
        <p:spPr>
          <a:xfrm>
            <a:off x="457200" y="1066800"/>
            <a:ext cx="8229600" cy="5410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a:t>
            </a:r>
            <a:r>
              <a:rPr lang="en-US" b="1" dirty="0" smtClean="0">
                <a:solidFill>
                  <a:srgbClr val="7030A0"/>
                </a:solidFill>
              </a:rPr>
              <a:t>Papal States </a:t>
            </a:r>
            <a:r>
              <a:rPr lang="en-US" dirty="0" smtClean="0"/>
              <a:t>were the territories surrounding Rome which were controlled by the Pope and the Church.</a:t>
            </a:r>
          </a:p>
          <a:p>
            <a:pPr eaLnBrk="1" fontAlgn="auto" hangingPunct="1">
              <a:spcAft>
                <a:spcPts val="0"/>
              </a:spcAft>
              <a:buFont typeface="Arial" pitchFamily="34" charset="0"/>
              <a:buChar char="•"/>
              <a:defRPr/>
            </a:pPr>
            <a:r>
              <a:rPr lang="en-US" dirty="0" smtClean="0"/>
              <a:t>As the Middle Ages went on the church became more involved in political affairs.  The feudal government of the time complicated matters.  Lords appointed these bishops and other church officials as their vassals, and they had to be loyal to their lords, bishops and abbots became more worldly and neglected their spiritual duties.</a:t>
            </a:r>
          </a:p>
          <a:p>
            <a:pPr eaLnBrk="1" fontAlgn="auto" hangingPunct="1">
              <a:spcAft>
                <a:spcPts val="0"/>
              </a:spcAft>
              <a:buFont typeface="Arial" pitchFamily="34" charset="0"/>
              <a:buChar char="•"/>
              <a:defRPr/>
            </a:pPr>
            <a:r>
              <a:rPr lang="en-US" dirty="0" smtClean="0"/>
              <a:t>A practice known as </a:t>
            </a:r>
            <a:r>
              <a:rPr lang="en-US" b="1" dirty="0" smtClean="0">
                <a:solidFill>
                  <a:srgbClr val="7030A0"/>
                </a:solidFill>
              </a:rPr>
              <a:t>simony</a:t>
            </a:r>
            <a:r>
              <a:rPr lang="en-US" dirty="0" smtClean="0">
                <a:solidFill>
                  <a:schemeClr val="accent2"/>
                </a:solidFill>
              </a:rPr>
              <a:t> </a:t>
            </a:r>
            <a:r>
              <a:rPr lang="en-US" dirty="0" smtClean="0"/>
              <a:t>developed where lords would sell church offices.  This became an important source of income for lords and nobles.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pPr eaLnBrk="1" hangingPunct="1"/>
            <a:r>
              <a:rPr lang="en-US" smtClean="0"/>
              <a:t>Church Reform</a:t>
            </a:r>
          </a:p>
        </p:txBody>
      </p:sp>
      <p:sp>
        <p:nvSpPr>
          <p:cNvPr id="3" name="Content Placeholder 2"/>
          <p:cNvSpPr>
            <a:spLocks noGrp="1"/>
          </p:cNvSpPr>
          <p:nvPr>
            <p:ph idx="1"/>
          </p:nvPr>
        </p:nvSpPr>
        <p:spPr>
          <a:xfrm>
            <a:off x="457200" y="1066800"/>
            <a:ext cx="5334000" cy="5410200"/>
          </a:xfrm>
        </p:spPr>
        <p:txBody>
          <a:bodyPr/>
          <a:lstStyle/>
          <a:p>
            <a:pPr eaLnBrk="1" hangingPunct="1"/>
            <a:r>
              <a:rPr lang="en-US" sz="3400" smtClean="0"/>
              <a:t>By the 11</a:t>
            </a:r>
            <a:r>
              <a:rPr lang="en-US" sz="3400" baseline="30000" smtClean="0"/>
              <a:t>th</a:t>
            </a:r>
            <a:r>
              <a:rPr lang="en-US" sz="3400" smtClean="0"/>
              <a:t> century church officials realized that they need more control over appointments to the church.</a:t>
            </a:r>
          </a:p>
          <a:p>
            <a:pPr eaLnBrk="1" hangingPunct="1"/>
            <a:r>
              <a:rPr lang="en-US" sz="3400" smtClean="0"/>
              <a:t>They wanted to eliminate a practice which had developed which was known as Lay Investiture.</a:t>
            </a:r>
          </a:p>
        </p:txBody>
      </p:sp>
      <p:pic>
        <p:nvPicPr>
          <p:cNvPr id="38916" name="Picture 2" descr="File:Investiturewoodcut.jpg">
            <a:hlinkClick r:id="rId2"/>
          </p:cNvPr>
          <p:cNvPicPr>
            <a:picLocks noChangeAspect="1" noChangeArrowheads="1"/>
          </p:cNvPicPr>
          <p:nvPr/>
        </p:nvPicPr>
        <p:blipFill>
          <a:blip r:embed="rId3" cstate="print"/>
          <a:srcRect/>
          <a:stretch>
            <a:fillRect/>
          </a:stretch>
        </p:blipFill>
        <p:spPr bwMode="auto">
          <a:xfrm>
            <a:off x="5867400" y="1828800"/>
            <a:ext cx="2971800" cy="340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
            <a:ext cx="8229600" cy="868363"/>
          </a:xfrm>
        </p:spPr>
        <p:txBody>
          <a:bodyPr/>
          <a:lstStyle/>
          <a:p>
            <a:pPr eaLnBrk="1" hangingPunct="1"/>
            <a:r>
              <a:rPr lang="en-US" smtClean="0"/>
              <a:t>Lay Investiture</a:t>
            </a:r>
          </a:p>
        </p:txBody>
      </p:sp>
      <p:sp>
        <p:nvSpPr>
          <p:cNvPr id="3" name="Content Placeholder 2"/>
          <p:cNvSpPr>
            <a:spLocks noGrp="1"/>
          </p:cNvSpPr>
          <p:nvPr>
            <p:ph idx="1"/>
          </p:nvPr>
        </p:nvSpPr>
        <p:spPr>
          <a:xfrm>
            <a:off x="457200" y="1066800"/>
            <a:ext cx="8229600" cy="5059363"/>
          </a:xfrm>
        </p:spPr>
        <p:txBody>
          <a:bodyPr/>
          <a:lstStyle/>
          <a:p>
            <a:pPr eaLnBrk="1" hangingPunct="1"/>
            <a:r>
              <a:rPr lang="en-US" smtClean="0"/>
              <a:t>When an Abbot or Bishop was appointed to the church they were given symbols of their new office.</a:t>
            </a:r>
          </a:p>
          <a:p>
            <a:pPr eaLnBrk="1" hangingPunct="1"/>
            <a:r>
              <a:rPr lang="en-US" smtClean="0"/>
              <a:t>These objects were a ring and a staff, they symbolized the spiritual authority which was being granted, or invested, by the church. The ring represented marriage to the church and the staff was symbolic of the duty to be a good shepherd to the people.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eaLnBrk="1" hangingPunct="1"/>
            <a:r>
              <a:rPr lang="en-US" smtClean="0"/>
              <a:t>Pope Gregory VII and the Church wanted to end the practice of lay investiture and take that power back for the church.</a:t>
            </a:r>
          </a:p>
          <a:p>
            <a:pPr eaLnBrk="1" hangingPunct="1"/>
            <a:r>
              <a:rPr lang="en-US" smtClean="0"/>
              <a:t>Pope Gregory Declared that only the church had the authority to appoint church officials.  He claimed that the church’s power was supreme and that the nobility did not hold any power over the church.</a:t>
            </a:r>
          </a:p>
          <a:p>
            <a:pPr eaLnBrk="1" hangingPunct="1"/>
            <a:r>
              <a:rPr lang="en-US" smtClean="0"/>
              <a:t>This led to a conflict with Holy Roman Emperor Henry IV.</a:t>
            </a:r>
          </a:p>
        </p:txBody>
      </p:sp>
      <p:pic>
        <p:nvPicPr>
          <p:cNvPr id="40963" name="Picture 2" descr="http://images.absoluteastronomy.com/images/topicimages/h/he/henry_iv,_holy_roman_emperor.gif"/>
          <p:cNvPicPr>
            <a:picLocks noChangeAspect="1" noChangeArrowheads="1"/>
          </p:cNvPicPr>
          <p:nvPr/>
        </p:nvPicPr>
        <p:blipFill>
          <a:blip r:embed="rId2" cstate="print"/>
          <a:srcRect/>
          <a:stretch>
            <a:fillRect/>
          </a:stretch>
        </p:blipFill>
        <p:spPr bwMode="auto">
          <a:xfrm>
            <a:off x="7467600" y="4191000"/>
            <a:ext cx="137160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1143000"/>
          </a:xfrm>
        </p:spPr>
        <p:txBody>
          <a:bodyPr/>
          <a:lstStyle/>
          <a:p>
            <a:pPr eaLnBrk="1" hangingPunct="1"/>
            <a:r>
              <a:rPr lang="en-US" smtClean="0"/>
              <a:t>Henry IV vs. Pope Gregory VII</a:t>
            </a:r>
          </a:p>
        </p:txBody>
      </p:sp>
      <p:sp>
        <p:nvSpPr>
          <p:cNvPr id="3" name="Content Placeholder 2"/>
          <p:cNvSpPr>
            <a:spLocks noGrp="1"/>
          </p:cNvSpPr>
          <p:nvPr>
            <p:ph idx="1"/>
          </p:nvPr>
        </p:nvSpPr>
        <p:spPr>
          <a:xfrm>
            <a:off x="304800" y="1219200"/>
            <a:ext cx="8610600" cy="5334000"/>
          </a:xfrm>
        </p:spPr>
        <p:txBody>
          <a:bodyPr/>
          <a:lstStyle/>
          <a:p>
            <a:pPr eaLnBrk="1" hangingPunct="1"/>
            <a:r>
              <a:rPr lang="en-US" smtClean="0"/>
              <a:t>Henry sent a letter to the Pope which declared that the Pope was a fake and had no real authority.  His letter ended, “I, Henry, king by the grace of God, with all of my Bishops, say to you, come down, come down, and be damned throughout the ages”</a:t>
            </a:r>
          </a:p>
          <a:p>
            <a:pPr eaLnBrk="1" hangingPunct="1"/>
            <a:r>
              <a:rPr lang="en-US" smtClean="0"/>
              <a:t>Obviously, the Pope was not pleased by this.  Pope Gregory VII excommunicated Henry IV and supported the overthrow of his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52400"/>
            <a:ext cx="5715000" cy="6556375"/>
          </a:xfrm>
          <a:prstGeom prst="rect">
            <a:avLst/>
          </a:prstGeom>
          <a:noFill/>
          <a:ln w="9525">
            <a:noFill/>
            <a:miter lim="800000"/>
            <a:headEnd/>
            <a:tailEnd/>
          </a:ln>
        </p:spPr>
        <p:txBody>
          <a:bodyPr>
            <a:spAutoFit/>
          </a:bodyPr>
          <a:lstStyle/>
          <a:p>
            <a:r>
              <a:rPr lang="en-US" sz="2800">
                <a:latin typeface="Calibri" pitchFamily="34" charset="0"/>
              </a:rPr>
              <a:t>Henry IV, was faced with the prospect of losing his kingdom to lords who were rebelling against him and supporting the overthrow of his power.</a:t>
            </a:r>
          </a:p>
          <a:p>
            <a:endParaRPr lang="en-US" sz="2800">
              <a:latin typeface="Calibri" pitchFamily="34" charset="0"/>
            </a:endParaRPr>
          </a:p>
          <a:p>
            <a:r>
              <a:rPr lang="en-US" sz="2800">
                <a:latin typeface="Calibri" pitchFamily="34" charset="0"/>
              </a:rPr>
              <a:t>Henry decided to go apologize to the Pope and be reinstated with the Church. Henry traveled to  Canossa in northern Italy to meet the pope and apologize in person.  He wore a hair shirt and stood outside barefoot in the snow.  As a priest, the Pope had to accept Henry’s penance and lift his excommunication.</a:t>
            </a:r>
          </a:p>
        </p:txBody>
      </p:sp>
      <p:pic>
        <p:nvPicPr>
          <p:cNvPr id="43011" name="Picture 2" descr="http://upload.wikimedia.org/wikipedia/commons/3/30/Schwoiser_Heinrich_vor_Canossa.jpg"/>
          <p:cNvPicPr>
            <a:picLocks noChangeAspect="1" noChangeArrowheads="1"/>
          </p:cNvPicPr>
          <p:nvPr/>
        </p:nvPicPr>
        <p:blipFill>
          <a:blip r:embed="rId2" cstate="print"/>
          <a:srcRect/>
          <a:stretch>
            <a:fillRect/>
          </a:stretch>
        </p:blipFill>
        <p:spPr bwMode="auto">
          <a:xfrm>
            <a:off x="5943600" y="990600"/>
            <a:ext cx="2895600" cy="481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mn-lt"/>
              </a:rPr>
              <a:t>Improvement in Agricultural Technology</a:t>
            </a:r>
            <a:endParaRPr lang="en-US" dirty="0">
              <a:latin typeface="+mn-lt"/>
            </a:endParaRPr>
          </a:p>
        </p:txBody>
      </p:sp>
      <p:sp>
        <p:nvSpPr>
          <p:cNvPr id="3" name="Content Placeholder 2"/>
          <p:cNvSpPr>
            <a:spLocks noGrp="1"/>
          </p:cNvSpPr>
          <p:nvPr>
            <p:ph idx="1"/>
          </p:nvPr>
        </p:nvSpPr>
        <p:spPr/>
        <p:txBody>
          <a:bodyPr/>
          <a:lstStyle/>
          <a:p>
            <a:pPr eaLnBrk="1" hangingPunct="1"/>
            <a:r>
              <a:rPr lang="en-US" smtClean="0"/>
              <a:t>Windmills</a:t>
            </a:r>
          </a:p>
          <a:p>
            <a:pPr eaLnBrk="1" hangingPunct="1"/>
            <a:r>
              <a:rPr lang="en-US" smtClean="0"/>
              <a:t>Water Wheels</a:t>
            </a:r>
          </a:p>
          <a:p>
            <a:pPr eaLnBrk="1" hangingPunct="1"/>
            <a:r>
              <a:rPr lang="en-US" smtClean="0"/>
              <a:t>Iron tools</a:t>
            </a:r>
          </a:p>
          <a:p>
            <a:pPr eaLnBrk="1" hangingPunct="1"/>
            <a:r>
              <a:rPr lang="en-US" smtClean="0"/>
              <a:t>Iron plow (could go down </a:t>
            </a:r>
          </a:p>
          <a:p>
            <a:pPr eaLnBrk="1" hangingPunct="1">
              <a:buFont typeface="Arial" charset="0"/>
              <a:buNone/>
            </a:pPr>
            <a:r>
              <a:rPr lang="en-US" smtClean="0"/>
              <a:t>    much deeper into the soil)</a:t>
            </a:r>
          </a:p>
          <a:p>
            <a:pPr eaLnBrk="1" hangingPunct="1"/>
            <a:r>
              <a:rPr lang="en-US" smtClean="0"/>
              <a:t>Horse collar</a:t>
            </a:r>
          </a:p>
          <a:p>
            <a:pPr eaLnBrk="1" hangingPunct="1"/>
            <a:r>
              <a:rPr lang="en-US" smtClean="0"/>
              <a:t>System of crop rotation</a:t>
            </a:r>
          </a:p>
        </p:txBody>
      </p:sp>
      <p:pic>
        <p:nvPicPr>
          <p:cNvPr id="8" name="Picture 7" descr="peasant.gif"/>
          <p:cNvPicPr>
            <a:picLocks noChangeAspect="1"/>
          </p:cNvPicPr>
          <p:nvPr/>
        </p:nvPicPr>
        <p:blipFill>
          <a:blip r:embed="rId2" cstate="print"/>
          <a:srcRect/>
          <a:stretch>
            <a:fillRect/>
          </a:stretch>
        </p:blipFill>
        <p:spPr bwMode="auto">
          <a:xfrm>
            <a:off x="5486400" y="1752600"/>
            <a:ext cx="3048000" cy="4156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amond(i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amond(i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amond(i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amond(in)">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amond(in)">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amond(in)">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1143000"/>
          </a:xfrm>
        </p:spPr>
        <p:txBody>
          <a:bodyPr/>
          <a:lstStyle/>
          <a:p>
            <a:pPr eaLnBrk="1" hangingPunct="1"/>
            <a:r>
              <a:rPr lang="en-US" smtClean="0"/>
              <a:t>The Concordat of Worms</a:t>
            </a:r>
          </a:p>
        </p:txBody>
      </p:sp>
      <p:sp>
        <p:nvSpPr>
          <p:cNvPr id="3" name="Content Placeholder 2"/>
          <p:cNvSpPr>
            <a:spLocks noGrp="1"/>
          </p:cNvSpPr>
          <p:nvPr>
            <p:ph idx="1"/>
          </p:nvPr>
        </p:nvSpPr>
        <p:spPr>
          <a:xfrm>
            <a:off x="228600" y="1219200"/>
            <a:ext cx="8686800" cy="51816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dispute over lay investiture continued.  Henry overthrew the Pope and then, Gregory died in exile. After they were both dead the conflict continued for several generations.</a:t>
            </a:r>
          </a:p>
          <a:p>
            <a:pPr eaLnBrk="1" fontAlgn="auto" hangingPunct="1">
              <a:spcAft>
                <a:spcPts val="0"/>
              </a:spcAft>
              <a:buFont typeface="Arial" pitchFamily="34" charset="0"/>
              <a:buChar char="•"/>
              <a:defRPr/>
            </a:pPr>
            <a:r>
              <a:rPr lang="en-US" dirty="0" smtClean="0"/>
              <a:t>Finally in 1122 at Worms the Concordat of Worms passed.  In this agreement the Church won the power to appoint church officials and the emperor got to give the new bishop the symbols of government authority while the church instilled the ring and staff which were symbols of spiritual authority.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229600" cy="868363"/>
          </a:xfrm>
        </p:spPr>
        <p:txBody>
          <a:bodyPr/>
          <a:lstStyle/>
          <a:p>
            <a:pPr eaLnBrk="1" hangingPunct="1"/>
            <a:r>
              <a:rPr lang="en-US" smtClean="0"/>
              <a:t>The Church Supreme</a:t>
            </a:r>
          </a:p>
        </p:txBody>
      </p:sp>
      <p:sp>
        <p:nvSpPr>
          <p:cNvPr id="3" name="Content Placeholder 2"/>
          <p:cNvSpPr>
            <a:spLocks noGrp="1"/>
          </p:cNvSpPr>
          <p:nvPr>
            <p:ph idx="1"/>
          </p:nvPr>
        </p:nvSpPr>
        <p:spPr>
          <a:xfrm>
            <a:off x="228600" y="838200"/>
            <a:ext cx="6629400" cy="5867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attempts to make the church more powerful did not end with Gregory VII.  During the 12</a:t>
            </a:r>
            <a:r>
              <a:rPr lang="en-US" baseline="30000" dirty="0" smtClean="0"/>
              <a:t>th</a:t>
            </a:r>
            <a:r>
              <a:rPr lang="en-US" dirty="0" smtClean="0"/>
              <a:t> and 13</a:t>
            </a:r>
            <a:r>
              <a:rPr lang="en-US" baseline="30000" dirty="0" smtClean="0"/>
              <a:t>th</a:t>
            </a:r>
            <a:r>
              <a:rPr lang="en-US" dirty="0" smtClean="0"/>
              <a:t> century the Popes continued to strengthen the papacy.</a:t>
            </a:r>
          </a:p>
          <a:p>
            <a:pPr eaLnBrk="1" fontAlgn="auto" hangingPunct="1">
              <a:spcAft>
                <a:spcPts val="0"/>
              </a:spcAft>
              <a:buFont typeface="Arial" pitchFamily="34" charset="0"/>
              <a:buChar char="•"/>
              <a:defRPr/>
            </a:pPr>
            <a:r>
              <a:rPr lang="en-US" dirty="0" smtClean="0"/>
              <a:t>Pope Innocent III declared the Act of Papal Supremacy. He stated that the Pope was, </a:t>
            </a:r>
          </a:p>
          <a:p>
            <a:pPr lvl="1" eaLnBrk="1" fontAlgn="auto" hangingPunct="1">
              <a:spcAft>
                <a:spcPts val="0"/>
              </a:spcAft>
              <a:buFont typeface="Arial" pitchFamily="34" charset="0"/>
              <a:buChar char="–"/>
              <a:defRPr/>
            </a:pPr>
            <a:r>
              <a:rPr lang="en-US" dirty="0" smtClean="0"/>
              <a:t>“lower than God but higher than man . . . Judges all and is judged by no one. . . . Princes have power on earth, priests over the soul.  As much as the soul is worthier than the body, so much worthier is the priesthood than the monarchy . . . NO king can reign rightly unless he devoutly serve Christ’s vicar.”</a:t>
            </a:r>
          </a:p>
        </p:txBody>
      </p:sp>
      <p:pic>
        <p:nvPicPr>
          <p:cNvPr id="45060" name="Picture 2" descr="http://upload.wikimedia.org/wikipedia/commons/0/05/Innozenz3.jpg"/>
          <p:cNvPicPr>
            <a:picLocks noChangeAspect="1" noChangeArrowheads="1"/>
          </p:cNvPicPr>
          <p:nvPr/>
        </p:nvPicPr>
        <p:blipFill>
          <a:blip r:embed="rId2" cstate="print"/>
          <a:srcRect/>
          <a:stretch>
            <a:fillRect/>
          </a:stretch>
        </p:blipFill>
        <p:spPr bwMode="auto">
          <a:xfrm>
            <a:off x="6858000" y="2209800"/>
            <a:ext cx="2066925"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76200"/>
            <a:ext cx="8229600" cy="1143000"/>
          </a:xfrm>
        </p:spPr>
        <p:txBody>
          <a:bodyPr/>
          <a:lstStyle/>
          <a:p>
            <a:pPr eaLnBrk="1" hangingPunct="1"/>
            <a:r>
              <a:rPr lang="en-US" smtClean="0"/>
              <a:t>“Weapons” of the Church</a:t>
            </a:r>
          </a:p>
        </p:txBody>
      </p:sp>
      <p:sp>
        <p:nvSpPr>
          <p:cNvPr id="3" name="Content Placeholder 2"/>
          <p:cNvSpPr>
            <a:spLocks noGrp="1"/>
          </p:cNvSpPr>
          <p:nvPr>
            <p:ph idx="1"/>
          </p:nvPr>
        </p:nvSpPr>
        <p:spPr>
          <a:xfrm>
            <a:off x="228600" y="1295400"/>
            <a:ext cx="8686800" cy="51816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Church claimed that it held the power of salvation through the administration of the sacraments.  The church could manipulate people and their leaders through the control of these sacraments.</a:t>
            </a:r>
          </a:p>
          <a:p>
            <a:pPr eaLnBrk="1" fontAlgn="auto" hangingPunct="1">
              <a:spcAft>
                <a:spcPts val="0"/>
              </a:spcAft>
              <a:buFont typeface="Arial" pitchFamily="34" charset="0"/>
              <a:buChar char="•"/>
              <a:defRPr/>
            </a:pPr>
            <a:r>
              <a:rPr lang="en-US" dirty="0" smtClean="0"/>
              <a:t>The church could </a:t>
            </a:r>
            <a:r>
              <a:rPr lang="en-US" b="1" dirty="0" smtClean="0">
                <a:solidFill>
                  <a:srgbClr val="7030A0"/>
                </a:solidFill>
              </a:rPr>
              <a:t>excommunicate</a:t>
            </a:r>
            <a:r>
              <a:rPr lang="en-US" b="1" dirty="0" smtClean="0">
                <a:solidFill>
                  <a:schemeClr val="accent2"/>
                </a:solidFill>
              </a:rPr>
              <a:t> </a:t>
            </a:r>
            <a:r>
              <a:rPr lang="en-US" dirty="0" smtClean="0"/>
              <a:t>someone, this was where they cut off a single person from receiving the sacraments.</a:t>
            </a:r>
          </a:p>
          <a:p>
            <a:pPr eaLnBrk="1" fontAlgn="auto" hangingPunct="1">
              <a:spcAft>
                <a:spcPts val="0"/>
              </a:spcAft>
              <a:buFont typeface="Arial" pitchFamily="34" charset="0"/>
              <a:buChar char="•"/>
              <a:defRPr/>
            </a:pPr>
            <a:r>
              <a:rPr lang="en-US" dirty="0" smtClean="0"/>
              <a:t>The church could also place an </a:t>
            </a:r>
            <a:r>
              <a:rPr lang="en-US" b="1" dirty="0" smtClean="0">
                <a:solidFill>
                  <a:srgbClr val="7030A0"/>
                </a:solidFill>
              </a:rPr>
              <a:t>interdict</a:t>
            </a:r>
            <a:r>
              <a:rPr lang="en-US" dirty="0" smtClean="0">
                <a:solidFill>
                  <a:srgbClr val="7030A0"/>
                </a:solidFill>
              </a:rPr>
              <a:t> </a:t>
            </a:r>
            <a:r>
              <a:rPr lang="en-US" dirty="0" smtClean="0"/>
              <a:t>over an entire country.  In this case no one in the entire country or region could receive the sacraments.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pPr eaLnBrk="1" hangingPunct="1"/>
            <a:r>
              <a:rPr lang="en-US" smtClean="0"/>
              <a:t>The Sacraments</a:t>
            </a:r>
          </a:p>
        </p:txBody>
      </p:sp>
      <p:sp>
        <p:nvSpPr>
          <p:cNvPr id="3" name="Content Placeholder 2"/>
          <p:cNvSpPr>
            <a:spLocks noGrp="1"/>
          </p:cNvSpPr>
          <p:nvPr>
            <p:ph idx="1"/>
          </p:nvPr>
        </p:nvSpPr>
        <p:spPr>
          <a:xfrm>
            <a:off x="304800" y="990600"/>
            <a:ext cx="8610600" cy="54102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church had seven </a:t>
            </a:r>
            <a:r>
              <a:rPr lang="en-US" b="1" dirty="0" smtClean="0">
                <a:solidFill>
                  <a:srgbClr val="7030A0"/>
                </a:solidFill>
              </a:rPr>
              <a:t>sacraments</a:t>
            </a:r>
          </a:p>
          <a:p>
            <a:pPr lvl="1" eaLnBrk="1" fontAlgn="auto" hangingPunct="1">
              <a:spcAft>
                <a:spcPts val="0"/>
              </a:spcAft>
              <a:buFont typeface="Arial" pitchFamily="34" charset="0"/>
              <a:buChar char="–"/>
              <a:defRPr/>
            </a:pPr>
            <a:r>
              <a:rPr lang="en-US" dirty="0" smtClean="0"/>
              <a:t>Baptism: Done at birth to cleanse original sin.</a:t>
            </a:r>
          </a:p>
          <a:p>
            <a:pPr lvl="1" eaLnBrk="1" fontAlgn="auto" hangingPunct="1">
              <a:spcAft>
                <a:spcPts val="0"/>
              </a:spcAft>
              <a:buFont typeface="Arial" pitchFamily="34" charset="0"/>
              <a:buChar char="–"/>
              <a:defRPr/>
            </a:pPr>
            <a:r>
              <a:rPr lang="en-US" dirty="0" smtClean="0"/>
              <a:t>Confirmation: Young men and women were confirmed in their baptism and were able to receive communion.</a:t>
            </a:r>
          </a:p>
          <a:p>
            <a:pPr lvl="1" eaLnBrk="1" fontAlgn="auto" hangingPunct="1">
              <a:spcAft>
                <a:spcPts val="0"/>
              </a:spcAft>
              <a:buFont typeface="Arial" pitchFamily="34" charset="0"/>
              <a:buChar char="–"/>
              <a:defRPr/>
            </a:pPr>
            <a:r>
              <a:rPr lang="en-US" dirty="0" smtClean="0"/>
              <a:t>Eucharist: Communion, the bread and wine which was believed to be the body and blood of Christ.</a:t>
            </a:r>
          </a:p>
          <a:p>
            <a:pPr lvl="1" eaLnBrk="1" fontAlgn="auto" hangingPunct="1">
              <a:spcAft>
                <a:spcPts val="0"/>
              </a:spcAft>
              <a:buFont typeface="Arial" pitchFamily="34" charset="0"/>
              <a:buChar char="–"/>
              <a:defRPr/>
            </a:pPr>
            <a:r>
              <a:rPr lang="en-US" dirty="0" smtClean="0"/>
              <a:t>Penance and Reconciliation: Also known as extreme unction, an attempt to remove sin from the soul before death.</a:t>
            </a:r>
          </a:p>
          <a:p>
            <a:pPr lvl="1" eaLnBrk="1" fontAlgn="auto" hangingPunct="1">
              <a:spcAft>
                <a:spcPts val="0"/>
              </a:spcAft>
              <a:buFont typeface="Arial" pitchFamily="34" charset="0"/>
              <a:buChar char="–"/>
              <a:defRPr/>
            </a:pPr>
            <a:r>
              <a:rPr lang="en-US" dirty="0" smtClean="0"/>
              <a:t>Anointing of the sick</a:t>
            </a:r>
          </a:p>
          <a:p>
            <a:pPr lvl="1" eaLnBrk="1" fontAlgn="auto" hangingPunct="1">
              <a:spcAft>
                <a:spcPts val="0"/>
              </a:spcAft>
              <a:buFont typeface="Arial" pitchFamily="34" charset="0"/>
              <a:buChar char="–"/>
              <a:defRPr/>
            </a:pPr>
            <a:r>
              <a:rPr lang="en-US" dirty="0" smtClean="0"/>
              <a:t>Holy orders: When men and women joined the church.</a:t>
            </a:r>
          </a:p>
          <a:p>
            <a:pPr lvl="1" eaLnBrk="1" fontAlgn="auto" hangingPunct="1">
              <a:spcAft>
                <a:spcPts val="0"/>
              </a:spcAft>
              <a:buFont typeface="Arial" pitchFamily="34" charset="0"/>
              <a:buChar char="–"/>
              <a:defRPr/>
            </a:pPr>
            <a:r>
              <a:rPr lang="en-US" dirty="0" smtClean="0"/>
              <a:t>Matrimony: Marriage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New Religious Orders</a:t>
            </a:r>
          </a:p>
        </p:txBody>
      </p:sp>
      <p:sp>
        <p:nvSpPr>
          <p:cNvPr id="3" name="Content Placeholder 2"/>
          <p:cNvSpPr>
            <a:spLocks noGrp="1"/>
          </p:cNvSpPr>
          <p:nvPr>
            <p:ph idx="1"/>
          </p:nvPr>
        </p:nvSpPr>
        <p:spPr/>
        <p:txBody>
          <a:bodyPr/>
          <a:lstStyle/>
          <a:p>
            <a:pPr eaLnBrk="1" hangingPunct="1"/>
            <a:r>
              <a:rPr lang="en-US" smtClean="0"/>
              <a:t>From the mid 11</a:t>
            </a:r>
            <a:r>
              <a:rPr lang="en-US" baseline="30000" smtClean="0"/>
              <a:t>th</a:t>
            </a:r>
            <a:r>
              <a:rPr lang="en-US" smtClean="0"/>
              <a:t> century to the mid 12</a:t>
            </a:r>
            <a:r>
              <a:rPr lang="en-US" baseline="30000" smtClean="0"/>
              <a:t>th</a:t>
            </a:r>
            <a:r>
              <a:rPr lang="en-US" smtClean="0"/>
              <a:t> century a wave of religious enthusiasm swept through Europe.  Many men and women joined monasteries and convents.</a:t>
            </a:r>
          </a:p>
          <a:p>
            <a:pPr eaLnBrk="1" hangingPunct="1"/>
            <a:r>
              <a:rPr lang="en-US" smtClean="0"/>
              <a:t>This increase in religious activity led to the formation of new holy orders.  Several new monastic groups emerged which would shape the church.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3"/>
          </a:xfrm>
        </p:spPr>
        <p:txBody>
          <a:bodyPr rtlCol="0">
            <a:normAutofit fontScale="90000"/>
          </a:bodyPr>
          <a:lstStyle/>
          <a:p>
            <a:pPr eaLnBrk="1" fontAlgn="auto" hangingPunct="1">
              <a:spcAft>
                <a:spcPts val="0"/>
              </a:spcAft>
              <a:defRPr/>
            </a:pPr>
            <a:r>
              <a:rPr lang="en-US" dirty="0" smtClean="0"/>
              <a:t>The Cistercians</a:t>
            </a:r>
            <a:endParaRPr lang="en-US" dirty="0"/>
          </a:p>
        </p:txBody>
      </p:sp>
      <p:sp>
        <p:nvSpPr>
          <p:cNvPr id="3" name="Content Placeholder 2"/>
          <p:cNvSpPr>
            <a:spLocks noGrp="1"/>
          </p:cNvSpPr>
          <p:nvPr>
            <p:ph idx="1"/>
          </p:nvPr>
        </p:nvSpPr>
        <p:spPr>
          <a:xfrm>
            <a:off x="152400" y="762000"/>
            <a:ext cx="5867400" cy="58674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This order was founded by a group of monks who believed that the Benedictine orders were not well disciplined.  </a:t>
            </a:r>
          </a:p>
          <a:p>
            <a:pPr eaLnBrk="1" fontAlgn="auto" hangingPunct="1">
              <a:spcAft>
                <a:spcPts val="0"/>
              </a:spcAft>
              <a:buFont typeface="Arial" pitchFamily="34" charset="0"/>
              <a:buChar char="•"/>
              <a:defRPr/>
            </a:pPr>
            <a:r>
              <a:rPr lang="en-US" dirty="0" smtClean="0"/>
              <a:t>This group was strict, they ate a simple diet and had only a single robe.  They removed all decorations from their churches and buildings and split their time between prayer and manual labor. They weren’t allowed to speak unless absolutely necessary.</a:t>
            </a:r>
          </a:p>
          <a:p>
            <a:pPr eaLnBrk="1" fontAlgn="auto" hangingPunct="1">
              <a:spcAft>
                <a:spcPts val="0"/>
              </a:spcAft>
              <a:buFont typeface="Arial" pitchFamily="34" charset="0"/>
              <a:buChar char="•"/>
              <a:defRPr/>
            </a:pPr>
            <a:r>
              <a:rPr lang="en-US" dirty="0" smtClean="0"/>
              <a:t>This order developed a new spiritual model, they strove to withdraw from the outside world, but ultimately, became involved through the success of their movement.</a:t>
            </a:r>
            <a:endParaRPr lang="en-US" dirty="0"/>
          </a:p>
        </p:txBody>
      </p:sp>
      <p:pic>
        <p:nvPicPr>
          <p:cNvPr id="49156" name="Picture 2" descr="http://ndnan.free.fr/0.images/ndn/2.gif"/>
          <p:cNvPicPr>
            <a:picLocks noChangeAspect="1" noChangeArrowheads="1"/>
          </p:cNvPicPr>
          <p:nvPr/>
        </p:nvPicPr>
        <p:blipFill>
          <a:blip r:embed="rId2" cstate="print"/>
          <a:srcRect/>
          <a:stretch>
            <a:fillRect/>
          </a:stretch>
        </p:blipFill>
        <p:spPr bwMode="auto">
          <a:xfrm>
            <a:off x="6019800" y="1905000"/>
            <a:ext cx="2735263"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6200"/>
            <a:ext cx="8229600" cy="1143000"/>
          </a:xfrm>
        </p:spPr>
        <p:txBody>
          <a:bodyPr/>
          <a:lstStyle/>
          <a:p>
            <a:pPr eaLnBrk="1" hangingPunct="1"/>
            <a:r>
              <a:rPr lang="en-US" smtClean="0"/>
              <a:t>Women</a:t>
            </a:r>
          </a:p>
        </p:txBody>
      </p:sp>
      <p:sp>
        <p:nvSpPr>
          <p:cNvPr id="3" name="Content Placeholder 2"/>
          <p:cNvSpPr>
            <a:spLocks noGrp="1"/>
          </p:cNvSpPr>
          <p:nvPr>
            <p:ph idx="1"/>
          </p:nvPr>
        </p:nvSpPr>
        <p:spPr>
          <a:xfrm>
            <a:off x="304800" y="1066800"/>
            <a:ext cx="5715000" cy="5410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More women began to join convents during this time. Although their presence was not always welcomed, more women began to seek spiritual involvement.</a:t>
            </a:r>
          </a:p>
          <a:p>
            <a:pPr eaLnBrk="1" fontAlgn="auto" hangingPunct="1">
              <a:spcAft>
                <a:spcPts val="0"/>
              </a:spcAft>
              <a:buFont typeface="Arial" pitchFamily="34" charset="0"/>
              <a:buChar char="•"/>
              <a:defRPr/>
            </a:pPr>
            <a:r>
              <a:rPr lang="en-US" dirty="0" smtClean="0"/>
              <a:t>The church was an intellectual haven for women.  It was one of the few areas where women could get an education. </a:t>
            </a:r>
          </a:p>
          <a:p>
            <a:pPr eaLnBrk="1" fontAlgn="auto" hangingPunct="1">
              <a:spcAft>
                <a:spcPts val="0"/>
              </a:spcAft>
              <a:buFont typeface="Arial" pitchFamily="34" charset="0"/>
              <a:buChar char="•"/>
              <a:defRPr/>
            </a:pPr>
            <a:r>
              <a:rPr lang="en-US" dirty="0" smtClean="0"/>
              <a:t>Convents also became popular places for women who were unable or unwilling to marry.</a:t>
            </a:r>
          </a:p>
          <a:p>
            <a:pPr eaLnBrk="1" fontAlgn="auto" hangingPunct="1">
              <a:spcAft>
                <a:spcPts val="0"/>
              </a:spcAft>
              <a:buFont typeface="Arial" pitchFamily="34" charset="0"/>
              <a:buChar char="•"/>
              <a:defRPr/>
            </a:pPr>
            <a:endParaRPr lang="en-US" dirty="0"/>
          </a:p>
        </p:txBody>
      </p:sp>
      <p:pic>
        <p:nvPicPr>
          <p:cNvPr id="50180" name="Picture 2" descr="http://www.harpers.org/media/image/blogs/misc/hildegard.jpg"/>
          <p:cNvPicPr>
            <a:picLocks noChangeAspect="1" noChangeArrowheads="1"/>
          </p:cNvPicPr>
          <p:nvPr/>
        </p:nvPicPr>
        <p:blipFill>
          <a:blip r:embed="rId2" cstate="print"/>
          <a:srcRect/>
          <a:stretch>
            <a:fillRect/>
          </a:stretch>
        </p:blipFill>
        <p:spPr bwMode="auto">
          <a:xfrm>
            <a:off x="6019800" y="1295400"/>
            <a:ext cx="2892425" cy="422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The Franciscans and the Dominicans</a:t>
            </a:r>
            <a:endParaRPr lang="en-US" dirty="0"/>
          </a:p>
        </p:txBody>
      </p:sp>
      <p:sp>
        <p:nvSpPr>
          <p:cNvPr id="3" name="Content Placeholder 2"/>
          <p:cNvSpPr>
            <a:spLocks noGrp="1"/>
          </p:cNvSpPr>
          <p:nvPr>
            <p:ph idx="1"/>
          </p:nvPr>
        </p:nvSpPr>
        <p:spPr>
          <a:xfrm>
            <a:off x="152400" y="990600"/>
            <a:ext cx="7010400" cy="5715000"/>
          </a:xfrm>
        </p:spPr>
        <p:txBody>
          <a:bodyPr rtlCol="0">
            <a:normAutofit fontScale="92500"/>
          </a:bodyPr>
          <a:lstStyle/>
          <a:p>
            <a:pPr eaLnBrk="1" fontAlgn="auto" hangingPunct="1">
              <a:spcAft>
                <a:spcPts val="0"/>
              </a:spcAft>
              <a:buFont typeface="Arial" pitchFamily="34" charset="0"/>
              <a:buChar char="•"/>
              <a:defRPr/>
            </a:pPr>
            <a:r>
              <a:rPr lang="en-US" dirty="0" smtClean="0"/>
              <a:t>The Franciscans</a:t>
            </a:r>
          </a:p>
          <a:p>
            <a:pPr lvl="1" eaLnBrk="1" fontAlgn="auto" hangingPunct="1">
              <a:spcAft>
                <a:spcPts val="0"/>
              </a:spcAft>
              <a:buFont typeface="Arial" pitchFamily="34" charset="0"/>
              <a:buChar char="–"/>
              <a:defRPr/>
            </a:pPr>
            <a:r>
              <a:rPr lang="en-US" dirty="0" smtClean="0"/>
              <a:t>The Franciscan order was founded by Francis of Assisi.  He was a widely admired figure of the Middle Ages for his humility and spiritual work.</a:t>
            </a:r>
          </a:p>
          <a:p>
            <a:pPr lvl="1" eaLnBrk="1" fontAlgn="auto" hangingPunct="1">
              <a:spcAft>
                <a:spcPts val="0"/>
              </a:spcAft>
              <a:buFont typeface="Arial" pitchFamily="34" charset="0"/>
              <a:buChar char="–"/>
              <a:defRPr/>
            </a:pPr>
            <a:r>
              <a:rPr lang="en-US" dirty="0" smtClean="0"/>
              <a:t>The son of a wealthy merchant, he lived a bit of a wild youth and had a religious conversion in his early 20s.  </a:t>
            </a:r>
          </a:p>
          <a:p>
            <a:pPr lvl="1" eaLnBrk="1" fontAlgn="auto" hangingPunct="1">
              <a:spcAft>
                <a:spcPts val="0"/>
              </a:spcAft>
              <a:buFont typeface="Arial" pitchFamily="34" charset="0"/>
              <a:buChar char="–"/>
              <a:defRPr/>
            </a:pPr>
            <a:r>
              <a:rPr lang="en-US" dirty="0" smtClean="0"/>
              <a:t>Francis gave up all of his material possessions and began to teach to the poor.  Although he was not a member of the clergy he gained followers and his movement was eventually approved by the church.</a:t>
            </a:r>
            <a:endParaRPr lang="en-US" dirty="0"/>
          </a:p>
        </p:txBody>
      </p:sp>
      <p:pic>
        <p:nvPicPr>
          <p:cNvPr id="51204" name="Picture 2" descr="http://imagecache2.allposters.com/images/pic/BRGPOD/33525-CT~St-Francis-of-Assisi-Preaching-to-the-Birds-Posters.jpg"/>
          <p:cNvPicPr>
            <a:picLocks noChangeAspect="1" noChangeArrowheads="1"/>
          </p:cNvPicPr>
          <p:nvPr/>
        </p:nvPicPr>
        <p:blipFill>
          <a:blip r:embed="rId2" cstate="print"/>
          <a:srcRect/>
          <a:stretch>
            <a:fillRect/>
          </a:stretch>
        </p:blipFill>
        <p:spPr bwMode="auto">
          <a:xfrm>
            <a:off x="7229475" y="1066800"/>
            <a:ext cx="1685925" cy="1930400"/>
          </a:xfrm>
          <a:prstGeom prst="rect">
            <a:avLst/>
          </a:prstGeom>
          <a:noFill/>
          <a:ln w="9525">
            <a:noFill/>
            <a:miter lim="800000"/>
            <a:headEnd/>
            <a:tailEnd/>
          </a:ln>
        </p:spPr>
      </p:pic>
      <p:pic>
        <p:nvPicPr>
          <p:cNvPr id="51205" name="Picture 4" descr="Image of St. Francis of Assisi"/>
          <p:cNvPicPr>
            <a:picLocks noChangeAspect="1" noChangeArrowheads="1"/>
          </p:cNvPicPr>
          <p:nvPr/>
        </p:nvPicPr>
        <p:blipFill>
          <a:blip r:embed="rId3" cstate="print"/>
          <a:srcRect/>
          <a:stretch>
            <a:fillRect/>
          </a:stretch>
        </p:blipFill>
        <p:spPr bwMode="auto">
          <a:xfrm>
            <a:off x="7210425" y="3276600"/>
            <a:ext cx="170497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Franciscan Beliefs</a:t>
            </a:r>
            <a:endParaRPr lang="en-US" dirty="0"/>
          </a:p>
        </p:txBody>
      </p:sp>
      <p:sp>
        <p:nvSpPr>
          <p:cNvPr id="3" name="Content Placeholder 2"/>
          <p:cNvSpPr>
            <a:spLocks noGrp="1"/>
          </p:cNvSpPr>
          <p:nvPr>
            <p:ph idx="1"/>
          </p:nvPr>
        </p:nvSpPr>
        <p:spPr>
          <a:xfrm>
            <a:off x="228600" y="1066800"/>
            <a:ext cx="6477000" cy="5638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Franciscan order tried to live as Christ had lived. The followers of the order became known as “Little Brothers” and they believed the following-</a:t>
            </a:r>
          </a:p>
          <a:p>
            <a:pPr lvl="1" eaLnBrk="1" fontAlgn="auto" hangingPunct="1">
              <a:spcAft>
                <a:spcPts val="0"/>
              </a:spcAft>
              <a:buFont typeface="Arial" pitchFamily="34" charset="0"/>
              <a:buChar char="–"/>
              <a:defRPr/>
            </a:pPr>
            <a:r>
              <a:rPr lang="en-US" dirty="0" smtClean="0"/>
              <a:t>They believed in a vow of absolute poverty.  Monks were to own no personal possessions.</a:t>
            </a:r>
          </a:p>
          <a:p>
            <a:pPr lvl="1" eaLnBrk="1" fontAlgn="auto" hangingPunct="1">
              <a:spcAft>
                <a:spcPts val="0"/>
              </a:spcAft>
              <a:buFont typeface="Arial" pitchFamily="34" charset="0"/>
              <a:buChar char="–"/>
              <a:defRPr/>
            </a:pPr>
            <a:r>
              <a:rPr lang="en-US" dirty="0" smtClean="0"/>
              <a:t>St. Francis also taught that there was beauty and holiness in nature as it was a creation of God.</a:t>
            </a:r>
          </a:p>
          <a:p>
            <a:pPr eaLnBrk="1" fontAlgn="auto" hangingPunct="1">
              <a:spcAft>
                <a:spcPts val="0"/>
              </a:spcAft>
              <a:buFont typeface="Arial" pitchFamily="34" charset="0"/>
              <a:buChar char="•"/>
              <a:defRPr/>
            </a:pPr>
            <a:r>
              <a:rPr lang="en-US" dirty="0" smtClean="0"/>
              <a:t>The Franciscans took an active role aiding the poor and doing missionary work through Europe and the Muslim  world.</a:t>
            </a:r>
            <a:endParaRPr lang="en-US" dirty="0"/>
          </a:p>
        </p:txBody>
      </p:sp>
      <p:pic>
        <p:nvPicPr>
          <p:cNvPr id="52228" name="Picture 2" descr="http://conservation.catholic.org/StFrancisJohnAugustSwansonW.gif"/>
          <p:cNvPicPr>
            <a:picLocks noChangeAspect="1" noChangeArrowheads="1"/>
          </p:cNvPicPr>
          <p:nvPr/>
        </p:nvPicPr>
        <p:blipFill>
          <a:blip r:embed="rId2" cstate="print"/>
          <a:srcRect/>
          <a:stretch>
            <a:fillRect/>
          </a:stretch>
        </p:blipFill>
        <p:spPr bwMode="auto">
          <a:xfrm>
            <a:off x="6553200" y="2133600"/>
            <a:ext cx="23622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The Dominican Order</a:t>
            </a:r>
            <a:endParaRPr lang="en-US" dirty="0"/>
          </a:p>
        </p:txBody>
      </p:sp>
      <p:sp>
        <p:nvSpPr>
          <p:cNvPr id="3" name="Content Placeholder 2"/>
          <p:cNvSpPr>
            <a:spLocks noGrp="1"/>
          </p:cNvSpPr>
          <p:nvPr>
            <p:ph idx="1"/>
          </p:nvPr>
        </p:nvSpPr>
        <p:spPr>
          <a:xfrm>
            <a:off x="152400" y="990600"/>
            <a:ext cx="6781800" cy="57150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Dominican Order was founded by a Spanish priest named Dominic de Guzman.</a:t>
            </a:r>
          </a:p>
          <a:p>
            <a:pPr eaLnBrk="1" fontAlgn="auto" hangingPunct="1">
              <a:spcAft>
                <a:spcPts val="0"/>
              </a:spcAft>
              <a:buFont typeface="Arial" pitchFamily="34" charset="0"/>
              <a:buChar char="•"/>
              <a:defRPr/>
            </a:pPr>
            <a:r>
              <a:rPr lang="en-US" dirty="0" smtClean="0"/>
              <a:t>Dominic believed in a vow of poverty, like the Franciscans, he believed; however, that poverty was a way to attract converts and save heretics.</a:t>
            </a:r>
          </a:p>
          <a:p>
            <a:pPr eaLnBrk="1" fontAlgn="auto" hangingPunct="1">
              <a:spcAft>
                <a:spcPts val="0"/>
              </a:spcAft>
              <a:buFont typeface="Arial" pitchFamily="34" charset="0"/>
              <a:buChar char="•"/>
              <a:defRPr/>
            </a:pPr>
            <a:r>
              <a:rPr lang="en-US" dirty="0" smtClean="0"/>
              <a:t>He saw the true mission of his order to end </a:t>
            </a:r>
            <a:r>
              <a:rPr lang="en-US" b="1" dirty="0" smtClean="0">
                <a:solidFill>
                  <a:srgbClr val="7030A0"/>
                </a:solidFill>
              </a:rPr>
              <a:t>heresy</a:t>
            </a:r>
            <a:r>
              <a:rPr lang="en-US" dirty="0" smtClean="0"/>
              <a:t>, or beliefs that went against the Catholic Church. The Dominicans were proud of their nickname “Hounds of God,” as they were watchdogs of the Catholic faith.</a:t>
            </a:r>
          </a:p>
          <a:p>
            <a:pPr eaLnBrk="1" fontAlgn="auto" hangingPunct="1">
              <a:spcAft>
                <a:spcPts val="0"/>
              </a:spcAft>
              <a:buFont typeface="Arial" pitchFamily="34" charset="0"/>
              <a:buChar char="•"/>
              <a:defRPr/>
            </a:pPr>
            <a:endParaRPr lang="en-US" dirty="0"/>
          </a:p>
        </p:txBody>
      </p:sp>
      <p:pic>
        <p:nvPicPr>
          <p:cNvPr id="53252" name="Picture 2" descr="http://saints.sqpn.com/wp-content/gallery/saint-dominica-de-guzman/saint-dominic-de-guzman-01.jpg"/>
          <p:cNvPicPr>
            <a:picLocks noChangeAspect="1" noChangeArrowheads="1"/>
          </p:cNvPicPr>
          <p:nvPr/>
        </p:nvPicPr>
        <p:blipFill>
          <a:blip r:embed="rId2" cstate="print"/>
          <a:srcRect/>
          <a:stretch>
            <a:fillRect/>
          </a:stretch>
        </p:blipFill>
        <p:spPr bwMode="auto">
          <a:xfrm>
            <a:off x="6934200" y="1981200"/>
            <a:ext cx="20574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The Three Field System</a:t>
            </a:r>
          </a:p>
        </p:txBody>
      </p:sp>
      <p:sp>
        <p:nvSpPr>
          <p:cNvPr id="3" name="Content Placeholder 2"/>
          <p:cNvSpPr>
            <a:spLocks noGrp="1"/>
          </p:cNvSpPr>
          <p:nvPr>
            <p:ph idx="1"/>
          </p:nvPr>
        </p:nvSpPr>
        <p:spPr>
          <a:xfrm>
            <a:off x="304800" y="1371600"/>
            <a:ext cx="8305800" cy="4754563"/>
          </a:xfrm>
        </p:spPr>
        <p:txBody>
          <a:bodyPr rtlCol="0">
            <a:normAutofit lnSpcReduction="10000"/>
          </a:bodyPr>
          <a:lstStyle/>
          <a:p>
            <a:pPr eaLnBrk="1" fontAlgn="auto" hangingPunct="1">
              <a:spcAft>
                <a:spcPts val="0"/>
              </a:spcAft>
              <a:buFont typeface="Arial" pitchFamily="34" charset="0"/>
              <a:buChar char="•"/>
              <a:defRPr/>
            </a:pPr>
            <a:r>
              <a:rPr lang="en-US" dirty="0" smtClean="0"/>
              <a:t>The method of </a:t>
            </a:r>
            <a:r>
              <a:rPr lang="en-US" b="1" dirty="0" smtClean="0"/>
              <a:t>crop rotation</a:t>
            </a:r>
            <a:r>
              <a:rPr lang="en-US" dirty="0" smtClean="0"/>
              <a:t>, or the </a:t>
            </a:r>
            <a:r>
              <a:rPr lang="en-US" b="1" dirty="0" smtClean="0"/>
              <a:t>three field system</a:t>
            </a:r>
            <a:r>
              <a:rPr lang="en-US" dirty="0" smtClean="0"/>
              <a:t>, was developed during the middle ages.</a:t>
            </a:r>
          </a:p>
          <a:p>
            <a:pPr eaLnBrk="1" fontAlgn="auto" hangingPunct="1">
              <a:spcAft>
                <a:spcPts val="0"/>
              </a:spcAft>
              <a:buFont typeface="Arial" pitchFamily="34" charset="0"/>
              <a:buChar char="•"/>
              <a:defRPr/>
            </a:pPr>
            <a:r>
              <a:rPr lang="en-US" dirty="0" smtClean="0"/>
              <a:t>Originally half the land would be planted and the other half would be fallow (unplanted)</a:t>
            </a:r>
          </a:p>
          <a:p>
            <a:pPr eaLnBrk="1" fontAlgn="auto" hangingPunct="1">
              <a:spcAft>
                <a:spcPts val="0"/>
              </a:spcAft>
              <a:buFont typeface="Arial" pitchFamily="34" charset="0"/>
              <a:buChar char="•"/>
              <a:defRPr/>
            </a:pPr>
            <a:r>
              <a:rPr lang="en-US" dirty="0" smtClean="0"/>
              <a:t>Under the new system the land was divided into three fields.  Two were planted and one would be left fallow.  Crops which used different nutrients would be planted in the two fields and would rotate to let the soil rest.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The Inquisition</a:t>
            </a:r>
            <a:endParaRPr lang="en-US" dirty="0"/>
          </a:p>
        </p:txBody>
      </p:sp>
      <p:sp>
        <p:nvSpPr>
          <p:cNvPr id="3" name="Content Placeholder 2"/>
          <p:cNvSpPr>
            <a:spLocks noGrp="1"/>
          </p:cNvSpPr>
          <p:nvPr>
            <p:ph idx="1"/>
          </p:nvPr>
        </p:nvSpPr>
        <p:spPr>
          <a:xfrm>
            <a:off x="228600" y="1066800"/>
            <a:ext cx="8610600" cy="5486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Church appointed a special court, usually headed by the Dominicans, to find and try heretics.</a:t>
            </a:r>
          </a:p>
          <a:p>
            <a:pPr eaLnBrk="1" fontAlgn="auto" hangingPunct="1">
              <a:spcAft>
                <a:spcPts val="0"/>
              </a:spcAft>
              <a:buFont typeface="Arial" pitchFamily="34" charset="0"/>
              <a:buChar char="•"/>
              <a:defRPr/>
            </a:pPr>
            <a:r>
              <a:rPr lang="en-US" dirty="0" smtClean="0"/>
              <a:t>If an accused heretic confessed, he or she was forced to perform public penance.</a:t>
            </a:r>
          </a:p>
          <a:p>
            <a:pPr eaLnBrk="1" fontAlgn="auto" hangingPunct="1">
              <a:spcAft>
                <a:spcPts val="0"/>
              </a:spcAft>
              <a:buFont typeface="Arial" pitchFamily="34" charset="0"/>
              <a:buChar char="•"/>
              <a:defRPr/>
            </a:pPr>
            <a:r>
              <a:rPr lang="en-US" dirty="0" smtClean="0"/>
              <a:t>Beginning in 1252, those that did not confess voluntarily were tortured until they did confess.</a:t>
            </a:r>
          </a:p>
          <a:p>
            <a:pPr lvl="1" eaLnBrk="1" fontAlgn="auto" hangingPunct="1">
              <a:spcAft>
                <a:spcPts val="0"/>
              </a:spcAft>
              <a:buFont typeface="Arial" pitchFamily="34" charset="0"/>
              <a:buChar char="–"/>
              <a:defRPr/>
            </a:pPr>
            <a:r>
              <a:rPr lang="en-US" dirty="0" smtClean="0"/>
              <a:t>Many did not confess but were still considered guilty and turned to the state for execution.</a:t>
            </a:r>
          </a:p>
          <a:p>
            <a:pPr lvl="1" eaLnBrk="1" fontAlgn="auto" hangingPunct="1">
              <a:spcAft>
                <a:spcPts val="0"/>
              </a:spcAft>
              <a:buFont typeface="Arial" pitchFamily="34" charset="0"/>
              <a:buChar char="–"/>
              <a:defRPr/>
            </a:pPr>
            <a:r>
              <a:rPr lang="en-US" dirty="0" smtClean="0"/>
              <a:t>If a heretic relapsed, they were also subject to execution.</a:t>
            </a:r>
          </a:p>
          <a:p>
            <a:pPr eaLnBrk="1" fontAlgn="auto" hangingPunct="1">
              <a:spcAft>
                <a:spcPts val="0"/>
              </a:spcAft>
              <a:buFont typeface="Arial" pitchFamily="34" charset="0"/>
              <a:buChar char="•"/>
              <a:defRPr/>
            </a:pPr>
            <a:r>
              <a:rPr lang="en-US" dirty="0" smtClean="0"/>
              <a:t>Christians of this time believed that the only path to salvation was through the Church, heresy was a crime against God and humanity, the church believed it was doing this to save peoples’ souls.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rtlCol="0">
            <a:normAutofit fontScale="90000"/>
          </a:bodyPr>
          <a:lstStyle/>
          <a:p>
            <a:pPr eaLnBrk="1" fontAlgn="auto" hangingPunct="1">
              <a:spcAft>
                <a:spcPts val="0"/>
              </a:spcAft>
              <a:defRPr/>
            </a:pPr>
            <a:r>
              <a:rPr lang="en-US" dirty="0" smtClean="0"/>
              <a:t>Popular Religion in the High Middle Ages </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The </a:t>
            </a:r>
            <a:r>
              <a:rPr lang="en-US" b="1" dirty="0" smtClean="0">
                <a:solidFill>
                  <a:srgbClr val="7030A0"/>
                </a:solidFill>
              </a:rPr>
              <a:t>Sacraments</a:t>
            </a:r>
            <a:r>
              <a:rPr lang="en-US" dirty="0" smtClean="0"/>
              <a:t> of the church were vital to people of the time because they believed that without them they would be condemned to Hell.</a:t>
            </a:r>
          </a:p>
          <a:p>
            <a:pPr eaLnBrk="1" fontAlgn="auto" hangingPunct="1">
              <a:spcAft>
                <a:spcPts val="0"/>
              </a:spcAft>
              <a:buFont typeface="Arial" pitchFamily="34" charset="0"/>
              <a:buChar char="•"/>
              <a:defRPr/>
            </a:pPr>
            <a:r>
              <a:rPr lang="en-US" dirty="0" smtClean="0"/>
              <a:t>Veneration of Saints was also important.  </a:t>
            </a:r>
            <a:r>
              <a:rPr lang="en-US" b="1" dirty="0" smtClean="0">
                <a:solidFill>
                  <a:srgbClr val="7030A0"/>
                </a:solidFill>
              </a:rPr>
              <a:t>Saints</a:t>
            </a:r>
            <a:r>
              <a:rPr lang="en-US" dirty="0" smtClean="0"/>
              <a:t> were men and women who were considered especially holy and had earned a special place in Heaven.  This allowed them to ask for favors for those still living.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1143000"/>
          </a:xfrm>
        </p:spPr>
        <p:txBody>
          <a:bodyPr/>
          <a:lstStyle/>
          <a:p>
            <a:pPr eaLnBrk="1" hangingPunct="1"/>
            <a:r>
              <a:rPr lang="en-US" smtClean="0"/>
              <a:t>Saints</a:t>
            </a:r>
          </a:p>
        </p:txBody>
      </p:sp>
      <p:sp>
        <p:nvSpPr>
          <p:cNvPr id="3" name="Content Placeholder 2"/>
          <p:cNvSpPr>
            <a:spLocks noGrp="1"/>
          </p:cNvSpPr>
          <p:nvPr>
            <p:ph idx="1"/>
          </p:nvPr>
        </p:nvSpPr>
        <p:spPr>
          <a:xfrm>
            <a:off x="457200" y="1295400"/>
            <a:ext cx="5791200" cy="4830763"/>
          </a:xfrm>
        </p:spPr>
        <p:txBody>
          <a:bodyPr/>
          <a:lstStyle/>
          <a:p>
            <a:pPr eaLnBrk="1" hangingPunct="1"/>
            <a:r>
              <a:rPr lang="en-US" smtClean="0"/>
              <a:t>St. Nicholas: The Patron Saint of Children, was originally from Turkey.</a:t>
            </a:r>
          </a:p>
          <a:p>
            <a:pPr eaLnBrk="1" hangingPunct="1"/>
            <a:endParaRPr lang="en-US" smtClean="0"/>
          </a:p>
          <a:p>
            <a:pPr eaLnBrk="1" hangingPunct="1"/>
            <a:endParaRPr lang="en-US" smtClean="0"/>
          </a:p>
          <a:p>
            <a:pPr eaLnBrk="1" hangingPunct="1"/>
            <a:r>
              <a:rPr lang="en-US" smtClean="0"/>
              <a:t>The Virgin Mary: The mother of Jesus was the most popular and most highly regarded of the saints.</a:t>
            </a:r>
          </a:p>
        </p:txBody>
      </p:sp>
      <p:pic>
        <p:nvPicPr>
          <p:cNvPr id="79874" name="Picture 2" descr="File:Russian icon Instaplanet Saint Nicholas.JPG">
            <a:hlinkClick r:id="rId2"/>
          </p:cNvPr>
          <p:cNvPicPr>
            <a:picLocks noChangeAspect="1" noChangeArrowheads="1"/>
          </p:cNvPicPr>
          <p:nvPr/>
        </p:nvPicPr>
        <p:blipFill>
          <a:blip r:embed="rId3" cstate="print"/>
          <a:srcRect/>
          <a:stretch>
            <a:fillRect/>
          </a:stretch>
        </p:blipFill>
        <p:spPr bwMode="auto">
          <a:xfrm>
            <a:off x="6553200" y="381000"/>
            <a:ext cx="2219325" cy="2757488"/>
          </a:xfrm>
          <a:prstGeom prst="rect">
            <a:avLst/>
          </a:prstGeom>
          <a:noFill/>
          <a:ln w="9525">
            <a:noFill/>
            <a:miter lim="800000"/>
            <a:headEnd/>
            <a:tailEnd/>
          </a:ln>
        </p:spPr>
      </p:pic>
      <p:pic>
        <p:nvPicPr>
          <p:cNvPr id="79876" name="Picture 4" descr="http://www.ilianrachov.com/ikons/images/the%20virgin%20mary%20with%20gesus.tempera%20on%20wood.30%20x%2020cm.collection%20of%20mons.fabio%20attard.malta.jpg"/>
          <p:cNvPicPr>
            <a:picLocks noChangeAspect="1" noChangeArrowheads="1"/>
          </p:cNvPicPr>
          <p:nvPr/>
        </p:nvPicPr>
        <p:blipFill>
          <a:blip r:embed="rId4" cstate="print"/>
          <a:srcRect/>
          <a:stretch>
            <a:fillRect/>
          </a:stretch>
        </p:blipFill>
        <p:spPr bwMode="auto">
          <a:xfrm>
            <a:off x="6629400" y="3352800"/>
            <a:ext cx="2146300" cy="321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9874"/>
                                        </p:tgtEl>
                                        <p:attrNameLst>
                                          <p:attrName>style.visibility</p:attrName>
                                        </p:attrNameLst>
                                      </p:cBhvr>
                                      <p:to>
                                        <p:strVal val="visible"/>
                                      </p:to>
                                    </p:set>
                                    <p:animEffect transition="in" filter="dissolve">
                                      <p:cBhvr>
                                        <p:cTn id="15" dur="500"/>
                                        <p:tgtEl>
                                          <p:spTgt spid="79874"/>
                                        </p:tgtEl>
                                      </p:cBhvr>
                                    </p:animEffect>
                                  </p:childTnLst>
                                </p:cTn>
                              </p:par>
                              <p:par>
                                <p:cTn id="16" presetID="9" presetClass="entr" presetSubtype="0" fill="hold" nodeType="withEffect">
                                  <p:stCondLst>
                                    <p:cond delay="0"/>
                                  </p:stCondLst>
                                  <p:childTnLst>
                                    <p:set>
                                      <p:cBhvr>
                                        <p:cTn id="17" dur="1" fill="hold">
                                          <p:stCondLst>
                                            <p:cond delay="0"/>
                                          </p:stCondLst>
                                        </p:cTn>
                                        <p:tgtEl>
                                          <p:spTgt spid="79876"/>
                                        </p:tgtEl>
                                        <p:attrNameLst>
                                          <p:attrName>style.visibility</p:attrName>
                                        </p:attrNameLst>
                                      </p:cBhvr>
                                      <p:to>
                                        <p:strVal val="visible"/>
                                      </p:to>
                                    </p:set>
                                    <p:animEffect transition="in" filter="dissolve">
                                      <p:cBhvr>
                                        <p:cTn id="18"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Relics</a:t>
            </a:r>
          </a:p>
        </p:txBody>
      </p:sp>
      <p:sp>
        <p:nvSpPr>
          <p:cNvPr id="3" name="Content Placeholder 2"/>
          <p:cNvSpPr>
            <a:spLocks noGrp="1"/>
          </p:cNvSpPr>
          <p:nvPr>
            <p:ph idx="1"/>
          </p:nvPr>
        </p:nvSpPr>
        <p:spPr>
          <a:xfrm>
            <a:off x="457200" y="1219200"/>
            <a:ext cx="8229600" cy="4906963"/>
          </a:xfrm>
        </p:spPr>
        <p:txBody>
          <a:bodyPr/>
          <a:lstStyle/>
          <a:p>
            <a:pPr eaLnBrk="1" hangingPunct="1"/>
            <a:r>
              <a:rPr lang="en-US" smtClean="0"/>
              <a:t>Relics were objects such as bones of saints or objects connected with saints which were considered worthy of worship because they provided a link between the earthly world and God.</a:t>
            </a:r>
          </a:p>
          <a:p>
            <a:pPr eaLnBrk="1" hangingPunct="1"/>
            <a:r>
              <a:rPr lang="en-US" smtClean="0"/>
              <a:t>It was believed they could produce miracles.</a:t>
            </a:r>
          </a:p>
          <a:p>
            <a:pPr eaLnBrk="1" hangingPunct="1"/>
            <a:r>
              <a:rPr lang="en-US" smtClean="0"/>
              <a:t>Many people would make pilgrimages to visit relics because it was believed they could heal or grant forgiveness from sin.</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Religious Teachings</a:t>
            </a:r>
          </a:p>
        </p:txBody>
      </p:sp>
      <p:sp>
        <p:nvSpPr>
          <p:cNvPr id="3" name="Content Placeholder 2"/>
          <p:cNvSpPr>
            <a:spLocks noGrp="1"/>
          </p:cNvSpPr>
          <p:nvPr>
            <p:ph idx="1"/>
          </p:nvPr>
        </p:nvSpPr>
        <p:spPr/>
        <p:txBody>
          <a:bodyPr/>
          <a:lstStyle/>
          <a:p>
            <a:pPr eaLnBrk="1" hangingPunct="1"/>
            <a:r>
              <a:rPr lang="en-US" smtClean="0"/>
              <a:t>The church had many ways to teach its followers</a:t>
            </a:r>
          </a:p>
          <a:p>
            <a:pPr eaLnBrk="1" hangingPunct="1"/>
            <a:r>
              <a:rPr lang="en-US" smtClean="0"/>
              <a:t>Miracle and Passion plays would act out stories from the Bible.  Frequently these plays would involve an entire community.  Each guild or organization would perform one story from the Bible.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Stained Glass</a:t>
            </a:r>
            <a:endParaRPr lang="en-US" dirty="0"/>
          </a:p>
        </p:txBody>
      </p:sp>
      <p:sp>
        <p:nvSpPr>
          <p:cNvPr id="3" name="Content Placeholder 2"/>
          <p:cNvSpPr>
            <a:spLocks noGrp="1"/>
          </p:cNvSpPr>
          <p:nvPr>
            <p:ph idx="1"/>
          </p:nvPr>
        </p:nvSpPr>
        <p:spPr>
          <a:xfrm>
            <a:off x="381000" y="990600"/>
            <a:ext cx="8229600" cy="4525963"/>
          </a:xfrm>
        </p:spPr>
        <p:txBody>
          <a:bodyPr/>
          <a:lstStyle/>
          <a:p>
            <a:pPr algn="ctr" eaLnBrk="1" hangingPunct="1">
              <a:buFont typeface="Arial" charset="0"/>
              <a:buNone/>
            </a:pPr>
            <a:r>
              <a:rPr lang="en-US" smtClean="0"/>
              <a:t>The stained glass windows of churches were also used to teach stories from the Bible to a mostly illiterate population.</a:t>
            </a:r>
          </a:p>
        </p:txBody>
      </p:sp>
      <p:pic>
        <p:nvPicPr>
          <p:cNvPr id="72708" name="Picture 2" descr="http://www.sacred-destinations.com/england/images/gloucester/cathedral/resized/d-4341.jpg"/>
          <p:cNvPicPr>
            <a:picLocks noChangeAspect="1" noChangeArrowheads="1"/>
          </p:cNvPicPr>
          <p:nvPr/>
        </p:nvPicPr>
        <p:blipFill>
          <a:blip r:embed="rId2" cstate="print"/>
          <a:srcRect/>
          <a:stretch>
            <a:fillRect/>
          </a:stretch>
        </p:blipFill>
        <p:spPr bwMode="auto">
          <a:xfrm>
            <a:off x="304800" y="2806700"/>
            <a:ext cx="3733800" cy="3670300"/>
          </a:xfrm>
          <a:prstGeom prst="rect">
            <a:avLst/>
          </a:prstGeom>
          <a:noFill/>
          <a:ln w="9525">
            <a:noFill/>
            <a:miter lim="800000"/>
            <a:headEnd/>
            <a:tailEnd/>
          </a:ln>
        </p:spPr>
      </p:pic>
      <p:pic>
        <p:nvPicPr>
          <p:cNvPr id="72709" name="Picture 4" descr="http://www.sacred-destinations.com/england/canterbury-stained-glass-photos/h-7929c.jpg"/>
          <p:cNvPicPr>
            <a:picLocks noChangeAspect="1" noChangeArrowheads="1"/>
          </p:cNvPicPr>
          <p:nvPr/>
        </p:nvPicPr>
        <p:blipFill>
          <a:blip r:embed="rId3" cstate="print"/>
          <a:srcRect/>
          <a:stretch>
            <a:fillRect/>
          </a:stretch>
        </p:blipFill>
        <p:spPr bwMode="auto">
          <a:xfrm>
            <a:off x="4876800" y="2743200"/>
            <a:ext cx="3657600" cy="366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Section 3: The Culture of the High Middle Ages</a:t>
            </a:r>
            <a:endParaRPr lang="en-US" dirty="0"/>
          </a:p>
        </p:txBody>
      </p:sp>
      <p:sp>
        <p:nvSpPr>
          <p:cNvPr id="73731" name="Content Placeholder 2"/>
          <p:cNvSpPr>
            <a:spLocks noGrp="1"/>
          </p:cNvSpPr>
          <p:nvPr>
            <p:ph idx="1"/>
          </p:nvPr>
        </p:nvSpPr>
        <p:spPr/>
        <p:txBody>
          <a:bodyPr/>
          <a:lstStyle/>
          <a:p>
            <a:pPr eaLnBrk="1" hangingPunct="1">
              <a:buFont typeface="Arial" charset="0"/>
              <a:buNone/>
            </a:pPr>
            <a:r>
              <a:rPr lang="en-US" smtClean="0"/>
              <a:t>Dates:</a:t>
            </a:r>
          </a:p>
          <a:p>
            <a:pPr eaLnBrk="1" hangingPunct="1">
              <a:buFont typeface="Arial" charset="0"/>
              <a:buNone/>
            </a:pPr>
            <a:r>
              <a:rPr lang="en-US" smtClean="0"/>
              <a:t>Architects begin to build in the Gothic Style: 1150</a:t>
            </a:r>
          </a:p>
        </p:txBody>
      </p:sp>
      <p:pic>
        <p:nvPicPr>
          <p:cNvPr id="73732" name="Picture 2" descr="http://wpcontent.answers.com/wikipedia/commons/thumb/e/e1/Reims_Kathedrale.jpg/250px-Reims_Kathedrale.jpg"/>
          <p:cNvPicPr>
            <a:picLocks noChangeAspect="1" noChangeArrowheads="1"/>
          </p:cNvPicPr>
          <p:nvPr/>
        </p:nvPicPr>
        <p:blipFill>
          <a:blip r:embed="rId2" cstate="print"/>
          <a:srcRect/>
          <a:stretch>
            <a:fillRect/>
          </a:stretch>
        </p:blipFill>
        <p:spPr bwMode="auto">
          <a:xfrm>
            <a:off x="762000" y="3352800"/>
            <a:ext cx="2381250" cy="3171825"/>
          </a:xfrm>
          <a:prstGeom prst="rect">
            <a:avLst/>
          </a:prstGeom>
          <a:noFill/>
          <a:ln w="9525">
            <a:noFill/>
            <a:miter lim="800000"/>
            <a:headEnd/>
            <a:tailEnd/>
          </a:ln>
        </p:spPr>
      </p:pic>
      <p:pic>
        <p:nvPicPr>
          <p:cNvPr id="73733" name="Picture 6" descr="http://photo.bldesign.org/photos/europe/DSCN5631.jpg"/>
          <p:cNvPicPr>
            <a:picLocks noChangeAspect="1" noChangeArrowheads="1"/>
          </p:cNvPicPr>
          <p:nvPr/>
        </p:nvPicPr>
        <p:blipFill>
          <a:blip r:embed="rId3" cstate="print"/>
          <a:srcRect/>
          <a:stretch>
            <a:fillRect/>
          </a:stretch>
        </p:blipFill>
        <p:spPr bwMode="auto">
          <a:xfrm>
            <a:off x="5257800" y="3276600"/>
            <a:ext cx="32385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The Rise of Universities</a:t>
            </a:r>
          </a:p>
        </p:txBody>
      </p:sp>
      <p:sp>
        <p:nvSpPr>
          <p:cNvPr id="3" name="Content Placeholder 2"/>
          <p:cNvSpPr>
            <a:spLocks noGrp="1"/>
          </p:cNvSpPr>
          <p:nvPr>
            <p:ph idx="1"/>
          </p:nvPr>
        </p:nvSpPr>
        <p:spPr/>
        <p:txBody>
          <a:bodyPr/>
          <a:lstStyle/>
          <a:p>
            <a:pPr eaLnBrk="1" hangingPunct="1"/>
            <a:r>
              <a:rPr lang="en-US" smtClean="0"/>
              <a:t>Medieval Universities got their start as educational guilds</a:t>
            </a:r>
          </a:p>
          <a:p>
            <a:pPr eaLnBrk="1" hangingPunct="1"/>
            <a:r>
              <a:rPr lang="en-US" smtClean="0"/>
              <a:t>The first Medieval University was in Bologna, Italy .  The students at the school formed their own guild in 1158.</a:t>
            </a:r>
          </a:p>
          <a:p>
            <a:pPr eaLnBrk="1" hangingPunct="1"/>
            <a:r>
              <a:rPr lang="en-US" smtClean="0"/>
              <a:t>Later came the University of Paris, and then the University at Oxford England.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152400"/>
            <a:ext cx="8229600" cy="762000"/>
          </a:xfrm>
        </p:spPr>
        <p:txBody>
          <a:bodyPr/>
          <a:lstStyle/>
          <a:p>
            <a:pPr eaLnBrk="1" hangingPunct="1"/>
            <a:r>
              <a:rPr lang="en-US" smtClean="0"/>
              <a:t>Areas of Study</a:t>
            </a:r>
          </a:p>
        </p:txBody>
      </p:sp>
      <p:sp>
        <p:nvSpPr>
          <p:cNvPr id="3" name="Content Placeholder 2"/>
          <p:cNvSpPr>
            <a:spLocks noGrp="1"/>
          </p:cNvSpPr>
          <p:nvPr>
            <p:ph idx="1"/>
          </p:nvPr>
        </p:nvSpPr>
        <p:spPr>
          <a:xfrm>
            <a:off x="228600" y="990600"/>
            <a:ext cx="8610600" cy="5334000"/>
          </a:xfrm>
        </p:spPr>
        <p:txBody>
          <a:bodyPr/>
          <a:lstStyle/>
          <a:p>
            <a:pPr eaLnBrk="1" hangingPunct="1"/>
            <a:r>
              <a:rPr lang="en-US" smtClean="0"/>
              <a:t>Students in medieval universities studied the following subjects</a:t>
            </a:r>
          </a:p>
          <a:p>
            <a:pPr lvl="1" eaLnBrk="1" hangingPunct="1"/>
            <a:r>
              <a:rPr lang="en-US" smtClean="0"/>
              <a:t>Grammar: The proper way to write</a:t>
            </a:r>
          </a:p>
          <a:p>
            <a:pPr lvl="1" eaLnBrk="1" hangingPunct="1"/>
            <a:r>
              <a:rPr lang="en-US" smtClean="0"/>
              <a:t>Rhetoric: Public speaking, learning how to make arguments (debate)</a:t>
            </a:r>
          </a:p>
          <a:p>
            <a:pPr lvl="1" eaLnBrk="1" hangingPunct="1"/>
            <a:r>
              <a:rPr lang="en-US" smtClean="0"/>
              <a:t>Logic: Using reason</a:t>
            </a:r>
          </a:p>
          <a:p>
            <a:pPr lvl="1" eaLnBrk="1" hangingPunct="1"/>
            <a:r>
              <a:rPr lang="en-US" smtClean="0"/>
              <a:t>Arithmetic: Basic Math</a:t>
            </a:r>
          </a:p>
          <a:p>
            <a:pPr lvl="1" eaLnBrk="1" hangingPunct="1"/>
            <a:r>
              <a:rPr lang="en-US" smtClean="0"/>
              <a:t>Geometry</a:t>
            </a:r>
          </a:p>
          <a:p>
            <a:pPr lvl="1" eaLnBrk="1" hangingPunct="1"/>
            <a:r>
              <a:rPr lang="en-US" smtClean="0"/>
              <a:t>Music</a:t>
            </a:r>
          </a:p>
          <a:p>
            <a:pPr lvl="1" eaLnBrk="1" hangingPunct="1"/>
            <a:r>
              <a:rPr lang="en-US" smtClean="0"/>
              <a:t>Astronomy</a:t>
            </a:r>
          </a:p>
        </p:txBody>
      </p:sp>
      <p:pic>
        <p:nvPicPr>
          <p:cNvPr id="75780" name="Picture 2" descr="http://www.intermaggie.com/med/images/university_lesson.gif"/>
          <p:cNvPicPr>
            <a:picLocks noChangeAspect="1" noChangeArrowheads="1"/>
          </p:cNvPicPr>
          <p:nvPr/>
        </p:nvPicPr>
        <p:blipFill>
          <a:blip r:embed="rId2" cstate="print"/>
          <a:srcRect/>
          <a:stretch>
            <a:fillRect/>
          </a:stretch>
        </p:blipFill>
        <p:spPr bwMode="auto">
          <a:xfrm>
            <a:off x="5334000" y="3505200"/>
            <a:ext cx="3467100" cy="300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Teaching Style</a:t>
            </a:r>
          </a:p>
        </p:txBody>
      </p:sp>
      <p:sp>
        <p:nvSpPr>
          <p:cNvPr id="3" name="Content Placeholder 2"/>
          <p:cNvSpPr>
            <a:spLocks noGrp="1"/>
          </p:cNvSpPr>
          <p:nvPr>
            <p:ph idx="1"/>
          </p:nvPr>
        </p:nvSpPr>
        <p:spPr>
          <a:xfrm>
            <a:off x="228600" y="1219200"/>
            <a:ext cx="5562600" cy="5334000"/>
          </a:xfrm>
        </p:spPr>
        <p:txBody>
          <a:bodyPr/>
          <a:lstStyle/>
          <a:p>
            <a:pPr eaLnBrk="1" hangingPunct="1"/>
            <a:r>
              <a:rPr lang="en-US" smtClean="0"/>
              <a:t>Books were rare and expensive in the Middle Ages.  The main method of teaching was by lecture.  Teachers would read from books and students would take notes.</a:t>
            </a:r>
          </a:p>
          <a:p>
            <a:pPr eaLnBrk="1" hangingPunct="1"/>
            <a:r>
              <a:rPr lang="en-US" smtClean="0"/>
              <a:t>There were not regular exams given, but when a student applied for a degree, they were given an exam.</a:t>
            </a:r>
          </a:p>
        </p:txBody>
      </p:sp>
      <p:pic>
        <p:nvPicPr>
          <p:cNvPr id="76804" name="Picture 2" descr="http://timetoeatthedogs.files.wordpress.com/2009/04/medieval.jpg"/>
          <p:cNvPicPr>
            <a:picLocks noChangeAspect="1" noChangeArrowheads="1"/>
          </p:cNvPicPr>
          <p:nvPr/>
        </p:nvPicPr>
        <p:blipFill>
          <a:blip r:embed="rId2" cstate="print"/>
          <a:srcRect/>
          <a:stretch>
            <a:fillRect/>
          </a:stretch>
        </p:blipFill>
        <p:spPr bwMode="auto">
          <a:xfrm>
            <a:off x="5791200" y="2209800"/>
            <a:ext cx="3014663"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r>
              <a:rPr lang="en-US" smtClean="0"/>
              <a:t>Crops</a:t>
            </a:r>
          </a:p>
        </p:txBody>
      </p:sp>
      <p:sp>
        <p:nvSpPr>
          <p:cNvPr id="3" name="Content Placeholder 2"/>
          <p:cNvSpPr>
            <a:spLocks noGrp="1"/>
          </p:cNvSpPr>
          <p:nvPr>
            <p:ph idx="1"/>
          </p:nvPr>
        </p:nvSpPr>
        <p:spPr>
          <a:xfrm>
            <a:off x="228600" y="1143000"/>
            <a:ext cx="8686800" cy="5257800"/>
          </a:xfrm>
        </p:spPr>
        <p:txBody>
          <a:bodyPr/>
          <a:lstStyle/>
          <a:p>
            <a:pPr eaLnBrk="1" hangingPunct="1"/>
            <a:r>
              <a:rPr lang="en-US" sz="3600" smtClean="0"/>
              <a:t>In the three field system one was planted with grains which were harvested in the summer. </a:t>
            </a:r>
          </a:p>
          <a:p>
            <a:pPr eaLnBrk="1" hangingPunct="1"/>
            <a:r>
              <a:rPr lang="en-US" sz="3600" smtClean="0"/>
              <a:t>The second was planted in the spring with grains such as oats and barley and vegetables such as peas and beans. Which were harvested in the fall.</a:t>
            </a:r>
          </a:p>
          <a:p>
            <a:pPr eaLnBrk="1" hangingPunct="1"/>
            <a:r>
              <a:rPr lang="en-US" sz="3600" smtClean="0"/>
              <a:t>The third field was left fallow, or unplanted.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0"/>
            <a:ext cx="8229600" cy="1143000"/>
          </a:xfrm>
        </p:spPr>
        <p:txBody>
          <a:bodyPr/>
          <a:lstStyle/>
          <a:p>
            <a:pPr eaLnBrk="1" hangingPunct="1"/>
            <a:r>
              <a:rPr lang="en-US" smtClean="0"/>
              <a:t>Degrees</a:t>
            </a:r>
          </a:p>
        </p:txBody>
      </p:sp>
      <p:sp>
        <p:nvSpPr>
          <p:cNvPr id="3" name="Content Placeholder 2"/>
          <p:cNvSpPr>
            <a:spLocks noGrp="1"/>
          </p:cNvSpPr>
          <p:nvPr>
            <p:ph idx="1"/>
          </p:nvPr>
        </p:nvSpPr>
        <p:spPr>
          <a:xfrm>
            <a:off x="457200" y="1066800"/>
            <a:ext cx="8382000" cy="5486400"/>
          </a:xfrm>
        </p:spPr>
        <p:txBody>
          <a:bodyPr/>
          <a:lstStyle/>
          <a:p>
            <a:pPr eaLnBrk="1" hangingPunct="1"/>
            <a:r>
              <a:rPr lang="en-US" smtClean="0"/>
              <a:t>There were various types of degrees awarded by medieval universities</a:t>
            </a:r>
          </a:p>
          <a:p>
            <a:pPr lvl="1" eaLnBrk="1" hangingPunct="1"/>
            <a:r>
              <a:rPr lang="en-US" smtClean="0"/>
              <a:t>Theology: The study of religion and God</a:t>
            </a:r>
          </a:p>
          <a:p>
            <a:pPr lvl="1" eaLnBrk="1" hangingPunct="1"/>
            <a:r>
              <a:rPr lang="en-US" smtClean="0"/>
              <a:t>Law</a:t>
            </a:r>
          </a:p>
          <a:p>
            <a:pPr lvl="1" eaLnBrk="1" hangingPunct="1"/>
            <a:r>
              <a:rPr lang="en-US" smtClean="0"/>
              <a:t>Medicine</a:t>
            </a:r>
          </a:p>
          <a:p>
            <a:pPr eaLnBrk="1" hangingPunct="1"/>
            <a:r>
              <a:rPr lang="en-US" smtClean="0"/>
              <a:t>Upon completion of 4-6 years of study they would earn a Bachelor of Arts degree.  If they continued in school they could earn a doctor’s degree and would be able to teach. A doctor’s degree could take ten years of more.</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Development of Scholasticism</a:t>
            </a:r>
            <a:endParaRPr lang="en-US" dirty="0"/>
          </a:p>
        </p:txBody>
      </p:sp>
      <p:sp>
        <p:nvSpPr>
          <p:cNvPr id="3" name="Content Placeholder 2"/>
          <p:cNvSpPr>
            <a:spLocks noGrp="1"/>
          </p:cNvSpPr>
          <p:nvPr>
            <p:ph idx="1"/>
          </p:nvPr>
        </p:nvSpPr>
        <p:spPr>
          <a:xfrm>
            <a:off x="457200" y="1295400"/>
            <a:ext cx="8229600" cy="5105400"/>
          </a:xfrm>
        </p:spPr>
        <p:txBody>
          <a:bodyPr/>
          <a:lstStyle/>
          <a:p>
            <a:pPr eaLnBrk="1" hangingPunct="1"/>
            <a:r>
              <a:rPr lang="en-US" smtClean="0"/>
              <a:t>As people began to make more scientific discoveries there emerged a crisis-how to reconcile new scientific discoveries with the teachings of the Church.</a:t>
            </a:r>
          </a:p>
          <a:p>
            <a:pPr eaLnBrk="1" hangingPunct="1"/>
            <a:r>
              <a:rPr lang="en-US" smtClean="0"/>
              <a:t>The field of Scholasticism attempted to do this.  </a:t>
            </a:r>
            <a:r>
              <a:rPr lang="en-US" b="1" smtClean="0">
                <a:solidFill>
                  <a:srgbClr val="7030A0"/>
                </a:solidFill>
              </a:rPr>
              <a:t>Scholasticism</a:t>
            </a:r>
            <a:r>
              <a:rPr lang="en-US" smtClean="0"/>
              <a:t> was an effort to reconcile faith and reason and show that what was accepted on faith was in harmony with what could be learned through reason and 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52400"/>
            <a:ext cx="8229600" cy="792163"/>
          </a:xfrm>
        </p:spPr>
        <p:txBody>
          <a:bodyPr/>
          <a:lstStyle/>
          <a:p>
            <a:pPr eaLnBrk="1" hangingPunct="1"/>
            <a:r>
              <a:rPr lang="en-US" smtClean="0"/>
              <a:t>Greek Influences</a:t>
            </a:r>
          </a:p>
        </p:txBody>
      </p:sp>
      <p:sp>
        <p:nvSpPr>
          <p:cNvPr id="3" name="Content Placeholder 2"/>
          <p:cNvSpPr>
            <a:spLocks noGrp="1"/>
          </p:cNvSpPr>
          <p:nvPr>
            <p:ph idx="1"/>
          </p:nvPr>
        </p:nvSpPr>
        <p:spPr>
          <a:xfrm>
            <a:off x="76200" y="1066800"/>
            <a:ext cx="8763000" cy="5562600"/>
          </a:xfrm>
        </p:spPr>
        <p:txBody>
          <a:bodyPr rtlCol="0">
            <a:normAutofit lnSpcReduction="10000"/>
          </a:bodyPr>
          <a:lstStyle/>
          <a:p>
            <a:pPr eaLnBrk="1" fontAlgn="auto" hangingPunct="1">
              <a:spcAft>
                <a:spcPts val="0"/>
              </a:spcAft>
              <a:buFont typeface="Arial" pitchFamily="34" charset="0"/>
              <a:buChar char="•"/>
              <a:defRPr/>
            </a:pPr>
            <a:r>
              <a:rPr lang="en-US" dirty="0" smtClean="0"/>
              <a:t>The thinking of the Greek philosophers had</a:t>
            </a:r>
          </a:p>
          <a:p>
            <a:pPr eaLnBrk="1" fontAlgn="auto" hangingPunct="1">
              <a:spcAft>
                <a:spcPts val="0"/>
              </a:spcAft>
              <a:buFont typeface="Arial" pitchFamily="34" charset="0"/>
              <a:buNone/>
              <a:defRPr/>
            </a:pPr>
            <a:r>
              <a:rPr lang="en-US" dirty="0" smtClean="0"/>
              <a:t>    a great influence on medieval (and Renaissance) thinking.</a:t>
            </a:r>
          </a:p>
          <a:p>
            <a:pPr eaLnBrk="1" fontAlgn="auto" hangingPunct="1">
              <a:spcAft>
                <a:spcPts val="0"/>
              </a:spcAft>
              <a:buFont typeface="Arial" pitchFamily="34" charset="0"/>
              <a:buChar char="•"/>
              <a:defRPr/>
            </a:pPr>
            <a:r>
              <a:rPr lang="en-US" dirty="0" smtClean="0"/>
              <a:t>Aristotle proposed that our view of the world is learned through the senses and through what we experience. </a:t>
            </a:r>
          </a:p>
          <a:p>
            <a:pPr lvl="1" eaLnBrk="1" fontAlgn="auto" hangingPunct="1">
              <a:spcAft>
                <a:spcPts val="0"/>
              </a:spcAft>
              <a:buFont typeface="Arial" pitchFamily="34" charset="0"/>
              <a:buChar char="–"/>
              <a:defRPr/>
            </a:pPr>
            <a:r>
              <a:rPr lang="en-US" dirty="0" smtClean="0"/>
              <a:t>Aristotle taught that the universe was eternal which was in conflict with the Christian teaching of Creation.</a:t>
            </a:r>
          </a:p>
          <a:p>
            <a:pPr lvl="1" eaLnBrk="1" fontAlgn="auto" hangingPunct="1">
              <a:spcAft>
                <a:spcPts val="0"/>
              </a:spcAft>
              <a:buFont typeface="Arial" pitchFamily="34" charset="0"/>
              <a:buChar char="–"/>
              <a:defRPr/>
            </a:pPr>
            <a:r>
              <a:rPr lang="en-US" dirty="0" smtClean="0"/>
              <a:t>Aristotle believed that God was an impersonal principle that made caused order in the universe, but was unmoved, Christianity believed that God was concerned with the deeds of people.</a:t>
            </a:r>
          </a:p>
          <a:p>
            <a:pPr eaLnBrk="1" fontAlgn="auto" hangingPunct="1">
              <a:spcAft>
                <a:spcPts val="0"/>
              </a:spcAft>
              <a:buFont typeface="Arial" pitchFamily="34" charset="0"/>
              <a:buChar char="•"/>
              <a:defRPr/>
            </a:pPr>
            <a:endParaRPr lang="en-US" dirty="0"/>
          </a:p>
        </p:txBody>
      </p:sp>
      <p:pic>
        <p:nvPicPr>
          <p:cNvPr id="79876" name="Picture 2" descr="http://trickledown.files.wordpress.com/2007/09/aristotle.gif"/>
          <p:cNvPicPr>
            <a:picLocks noChangeAspect="1" noChangeArrowheads="1"/>
          </p:cNvPicPr>
          <p:nvPr/>
        </p:nvPicPr>
        <p:blipFill>
          <a:blip r:embed="rId2" cstate="print"/>
          <a:srcRect/>
          <a:stretch>
            <a:fillRect/>
          </a:stretch>
        </p:blipFill>
        <p:spPr bwMode="auto">
          <a:xfrm>
            <a:off x="8077200" y="152400"/>
            <a:ext cx="957263"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St. Thomas Aquinas</a:t>
            </a:r>
          </a:p>
        </p:txBody>
      </p:sp>
      <p:sp>
        <p:nvSpPr>
          <p:cNvPr id="3" name="Content Placeholder 2"/>
          <p:cNvSpPr>
            <a:spLocks noGrp="1"/>
          </p:cNvSpPr>
          <p:nvPr>
            <p:ph idx="1"/>
          </p:nvPr>
        </p:nvSpPr>
        <p:spPr>
          <a:xfrm>
            <a:off x="228600" y="1981200"/>
            <a:ext cx="6172200" cy="3581400"/>
          </a:xfrm>
        </p:spPr>
        <p:txBody>
          <a:bodyPr/>
          <a:lstStyle/>
          <a:p>
            <a:pPr algn="ctr" eaLnBrk="1" hangingPunct="1"/>
            <a:r>
              <a:rPr lang="en-US" smtClean="0"/>
              <a:t>St. Thomas Aquinas made the most famous effort to reconcile the teachings of Aristotle with the teachings of the Church.</a:t>
            </a:r>
          </a:p>
          <a:p>
            <a:pPr algn="ctr" eaLnBrk="1" hangingPunct="1"/>
            <a:r>
              <a:rPr lang="en-US" smtClean="0"/>
              <a:t>His best known work is </a:t>
            </a:r>
            <a:r>
              <a:rPr lang="en-US" i="1" smtClean="0"/>
              <a:t>Summa Theologica.</a:t>
            </a:r>
          </a:p>
          <a:p>
            <a:pPr algn="ctr" eaLnBrk="1" hangingPunct="1"/>
            <a:endParaRPr lang="en-US" i="1" smtClean="0"/>
          </a:p>
          <a:p>
            <a:pPr algn="ctr" eaLnBrk="1" hangingPunct="1"/>
            <a:endParaRPr lang="en-US" smtClean="0"/>
          </a:p>
        </p:txBody>
      </p:sp>
      <p:pic>
        <p:nvPicPr>
          <p:cNvPr id="80900" name="Picture 2" descr="http://euthanasia.procon.org/files/euth%20images/st-thomas-aquinas.jpg"/>
          <p:cNvPicPr>
            <a:picLocks noChangeAspect="1" noChangeArrowheads="1"/>
          </p:cNvPicPr>
          <p:nvPr/>
        </p:nvPicPr>
        <p:blipFill>
          <a:blip r:embed="rId2" cstate="print"/>
          <a:srcRect/>
          <a:stretch>
            <a:fillRect/>
          </a:stretch>
        </p:blipFill>
        <p:spPr bwMode="auto">
          <a:xfrm>
            <a:off x="6477000" y="1905000"/>
            <a:ext cx="2351088"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76200"/>
            <a:ext cx="8229600" cy="1143000"/>
          </a:xfrm>
        </p:spPr>
        <p:txBody>
          <a:bodyPr/>
          <a:lstStyle/>
          <a:p>
            <a:pPr eaLnBrk="1" hangingPunct="1"/>
            <a:r>
              <a:rPr lang="en-US" smtClean="0"/>
              <a:t>Teachings of Thomas Aquinas</a:t>
            </a:r>
          </a:p>
        </p:txBody>
      </p:sp>
      <p:sp>
        <p:nvSpPr>
          <p:cNvPr id="3" name="Content Placeholder 2"/>
          <p:cNvSpPr>
            <a:spLocks noGrp="1"/>
          </p:cNvSpPr>
          <p:nvPr>
            <p:ph idx="1"/>
          </p:nvPr>
        </p:nvSpPr>
        <p:spPr>
          <a:xfrm>
            <a:off x="228600" y="1066800"/>
            <a:ext cx="8763000" cy="55626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St. Thomas Aquinas believed that there were two types of truth</a:t>
            </a:r>
          </a:p>
          <a:p>
            <a:pPr eaLnBrk="1" fontAlgn="auto" hangingPunct="1">
              <a:spcAft>
                <a:spcPts val="0"/>
              </a:spcAft>
              <a:buFont typeface="Arial" pitchFamily="34" charset="0"/>
              <a:buChar char="•"/>
              <a:defRPr/>
            </a:pPr>
            <a:r>
              <a:rPr lang="en-US" b="1" dirty="0" smtClean="0"/>
              <a:t>Religious Truth</a:t>
            </a:r>
            <a:r>
              <a:rPr lang="en-US" dirty="0" smtClean="0"/>
              <a:t>: Things that are revealed by faith and cannot be proven by science.</a:t>
            </a:r>
          </a:p>
          <a:p>
            <a:pPr eaLnBrk="1" fontAlgn="auto" hangingPunct="1">
              <a:spcAft>
                <a:spcPts val="0"/>
              </a:spcAft>
              <a:buFont typeface="Arial" pitchFamily="34" charset="0"/>
              <a:buChar char="•"/>
              <a:defRPr/>
            </a:pPr>
            <a:r>
              <a:rPr lang="en-US" b="1" dirty="0" smtClean="0"/>
              <a:t>Scientific Truth</a:t>
            </a:r>
            <a:r>
              <a:rPr lang="en-US" dirty="0" smtClean="0"/>
              <a:t>: Things that can be proven by science.</a:t>
            </a:r>
          </a:p>
          <a:p>
            <a:pPr eaLnBrk="1" fontAlgn="auto" hangingPunct="1">
              <a:spcAft>
                <a:spcPts val="0"/>
              </a:spcAft>
              <a:buFont typeface="Arial" pitchFamily="34" charset="0"/>
              <a:buNone/>
              <a:defRPr/>
            </a:pPr>
            <a:r>
              <a:rPr lang="en-US" dirty="0" smtClean="0"/>
              <a:t>He believed that things related to faith did not need truth to be valid became they came from God who was infallible.</a:t>
            </a:r>
          </a:p>
          <a:p>
            <a:pPr eaLnBrk="1" fontAlgn="auto" hangingPunct="1">
              <a:spcAft>
                <a:spcPts val="0"/>
              </a:spcAft>
              <a:buFont typeface="Arial" pitchFamily="34" charset="0"/>
              <a:buNone/>
              <a:defRPr/>
            </a:pPr>
            <a:r>
              <a:rPr lang="en-US" dirty="0" smtClean="0"/>
              <a:t>Also, he believed knowledge was not the enemy of faith because it did not corrupt faith.  Both faith and reason come from God and were not in competition with each other but supported each other.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152400"/>
            <a:ext cx="8229600" cy="1143000"/>
          </a:xfrm>
        </p:spPr>
        <p:txBody>
          <a:bodyPr/>
          <a:lstStyle/>
          <a:p>
            <a:pPr eaLnBrk="1" hangingPunct="1"/>
            <a:r>
              <a:rPr lang="en-US" smtClean="0"/>
              <a:t>Vernacular Literature</a:t>
            </a:r>
          </a:p>
        </p:txBody>
      </p:sp>
      <p:sp>
        <p:nvSpPr>
          <p:cNvPr id="3" name="Content Placeholder 2"/>
          <p:cNvSpPr>
            <a:spLocks noGrp="1"/>
          </p:cNvSpPr>
          <p:nvPr>
            <p:ph idx="1"/>
          </p:nvPr>
        </p:nvSpPr>
        <p:spPr>
          <a:xfrm>
            <a:off x="228600" y="1066800"/>
            <a:ext cx="5791200" cy="5562600"/>
          </a:xfrm>
        </p:spPr>
        <p:txBody>
          <a:bodyPr/>
          <a:lstStyle/>
          <a:p>
            <a:pPr eaLnBrk="1" hangingPunct="1"/>
            <a:r>
              <a:rPr lang="en-US" smtClean="0"/>
              <a:t>The universal language of medieval civilization was Latin.  </a:t>
            </a:r>
          </a:p>
          <a:p>
            <a:pPr eaLnBrk="1" hangingPunct="1"/>
            <a:r>
              <a:rPr lang="en-US" smtClean="0"/>
              <a:t>Latin was the language of Rome and was a common language which could be used in churches and at Universities.</a:t>
            </a:r>
          </a:p>
          <a:p>
            <a:pPr lvl="1" eaLnBrk="1" hangingPunct="1"/>
            <a:r>
              <a:rPr lang="en-US" smtClean="0"/>
              <a:t>A common language at universities allowed students from many different countries to be able to understand the teachings there.</a:t>
            </a:r>
          </a:p>
        </p:txBody>
      </p:sp>
      <p:pic>
        <p:nvPicPr>
          <p:cNvPr id="82948" name="Picture 2" descr="http://www.colorado.edu/Classics/mlsg/mary.jpg"/>
          <p:cNvPicPr>
            <a:picLocks noChangeAspect="1" noChangeArrowheads="1"/>
          </p:cNvPicPr>
          <p:nvPr/>
        </p:nvPicPr>
        <p:blipFill>
          <a:blip r:embed="rId2" cstate="print"/>
          <a:srcRect/>
          <a:stretch>
            <a:fillRect/>
          </a:stretch>
        </p:blipFill>
        <p:spPr bwMode="auto">
          <a:xfrm>
            <a:off x="6096000" y="1752600"/>
            <a:ext cx="2552700" cy="393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76200"/>
            <a:ext cx="8229600" cy="1143000"/>
          </a:xfrm>
        </p:spPr>
        <p:txBody>
          <a:bodyPr/>
          <a:lstStyle/>
          <a:p>
            <a:pPr eaLnBrk="1" hangingPunct="1"/>
            <a:r>
              <a:rPr lang="en-US" smtClean="0"/>
              <a:t>Vernacular</a:t>
            </a:r>
          </a:p>
        </p:txBody>
      </p:sp>
      <p:sp>
        <p:nvSpPr>
          <p:cNvPr id="3" name="Content Placeholder 2"/>
          <p:cNvSpPr>
            <a:spLocks noGrp="1"/>
          </p:cNvSpPr>
          <p:nvPr>
            <p:ph idx="1"/>
          </p:nvPr>
        </p:nvSpPr>
        <p:spPr>
          <a:xfrm>
            <a:off x="457200" y="1143000"/>
            <a:ext cx="8229600" cy="5334000"/>
          </a:xfrm>
        </p:spPr>
        <p:txBody>
          <a:bodyPr/>
          <a:lstStyle/>
          <a:p>
            <a:pPr eaLnBrk="1" hangingPunct="1"/>
            <a:r>
              <a:rPr lang="en-US" smtClean="0"/>
              <a:t>The vernacular was the language of the common people. </a:t>
            </a:r>
          </a:p>
          <a:p>
            <a:pPr lvl="1" eaLnBrk="1" hangingPunct="1"/>
            <a:r>
              <a:rPr lang="en-US" smtClean="0"/>
              <a:t>This included Spanish, French, English, and German.</a:t>
            </a:r>
          </a:p>
          <a:p>
            <a:pPr eaLnBrk="1" hangingPunct="1"/>
            <a:r>
              <a:rPr lang="en-US" smtClean="0"/>
              <a:t>People began to produce literature in their own languages.</a:t>
            </a:r>
          </a:p>
          <a:p>
            <a:pPr lvl="1" eaLnBrk="1" hangingPunct="1"/>
            <a:r>
              <a:rPr lang="en-US" smtClean="0"/>
              <a:t>The most popular form of vernacular literature in the 12</a:t>
            </a:r>
            <a:r>
              <a:rPr lang="en-US" baseline="30000" smtClean="0"/>
              <a:t>th</a:t>
            </a:r>
            <a:r>
              <a:rPr lang="en-US" smtClean="0"/>
              <a:t> century was troubadour poetry, which was mostly love stories about life at court between knights and ladies of the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Troubadours</a:t>
            </a:r>
          </a:p>
        </p:txBody>
      </p:sp>
      <p:sp>
        <p:nvSpPr>
          <p:cNvPr id="3" name="Content Placeholder 2"/>
          <p:cNvSpPr>
            <a:spLocks noGrp="1"/>
          </p:cNvSpPr>
          <p:nvPr>
            <p:ph idx="1"/>
          </p:nvPr>
        </p:nvSpPr>
        <p:spPr>
          <a:xfrm>
            <a:off x="457200" y="1295400"/>
            <a:ext cx="8229600" cy="4525963"/>
          </a:xfrm>
        </p:spPr>
        <p:txBody>
          <a:bodyPr/>
          <a:lstStyle/>
          <a:p>
            <a:pPr algn="ctr" eaLnBrk="1" hangingPunct="1">
              <a:buFont typeface="Arial" charset="0"/>
              <a:buNone/>
            </a:pPr>
            <a:r>
              <a:rPr lang="en-US" smtClean="0"/>
              <a:t>Troubadours were usually travelling poets and musicians who would go from court to court telling their stories of courtly love.</a:t>
            </a:r>
          </a:p>
        </p:txBody>
      </p:sp>
      <p:pic>
        <p:nvPicPr>
          <p:cNvPr id="84996" name="Picture 2" descr="http://www.minstrelsgallery.com/Images/Final%20Pictures/Minstrels/minstrel.gif"/>
          <p:cNvPicPr>
            <a:picLocks noChangeAspect="1" noChangeArrowheads="1"/>
          </p:cNvPicPr>
          <p:nvPr/>
        </p:nvPicPr>
        <p:blipFill>
          <a:blip r:embed="rId2" cstate="print"/>
          <a:srcRect/>
          <a:stretch>
            <a:fillRect/>
          </a:stretch>
        </p:blipFill>
        <p:spPr bwMode="auto">
          <a:xfrm>
            <a:off x="2514600" y="2971800"/>
            <a:ext cx="4038600" cy="352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0"/>
            <a:ext cx="8229600" cy="1143000"/>
          </a:xfrm>
        </p:spPr>
        <p:txBody>
          <a:bodyPr/>
          <a:lstStyle/>
          <a:p>
            <a:pPr eaLnBrk="1" hangingPunct="1"/>
            <a:r>
              <a:rPr lang="en-US" smtClean="0"/>
              <a:t>Chanson de Geste</a:t>
            </a:r>
          </a:p>
        </p:txBody>
      </p:sp>
      <p:sp>
        <p:nvSpPr>
          <p:cNvPr id="3" name="Content Placeholder 2"/>
          <p:cNvSpPr>
            <a:spLocks noGrp="1"/>
          </p:cNvSpPr>
          <p:nvPr>
            <p:ph idx="1"/>
          </p:nvPr>
        </p:nvSpPr>
        <p:spPr>
          <a:xfrm>
            <a:off x="457200" y="990600"/>
            <a:ext cx="8305800" cy="5135563"/>
          </a:xfrm>
        </p:spPr>
        <p:txBody>
          <a:bodyPr/>
          <a:lstStyle/>
          <a:p>
            <a:pPr eaLnBrk="1" hangingPunct="1"/>
            <a:r>
              <a:rPr lang="en-US" smtClean="0"/>
              <a:t>Another popular type of vernacular literature was the Chanson de Geste. The Chanson de Geste was heroic epic poetry.</a:t>
            </a:r>
          </a:p>
          <a:p>
            <a:pPr eaLnBrk="1" hangingPunct="1"/>
            <a:r>
              <a:rPr lang="en-US" smtClean="0"/>
              <a:t>A popular work of this type was the Song of Roland.</a:t>
            </a:r>
          </a:p>
          <a:p>
            <a:pPr lvl="1" eaLnBrk="1" hangingPunct="1"/>
            <a:r>
              <a:rPr lang="en-US" smtClean="0"/>
              <a:t>This work, in French, tells the story of a battle between a Muslim army and Charlemagne. </a:t>
            </a:r>
          </a:p>
          <a:p>
            <a:pPr lvl="1" eaLnBrk="1" hangingPunct="1">
              <a:buFont typeface="Arial" charset="0"/>
              <a:buNone/>
            </a:pPr>
            <a:endParaRPr lang="en-US" smtClean="0"/>
          </a:p>
        </p:txBody>
      </p:sp>
      <p:pic>
        <p:nvPicPr>
          <p:cNvPr id="86020" name="Picture 4" descr="http://bp2.blogger.com/_mbWThvBk2kA/RoW34ogxEMI/AAAAAAAABv0/Cft1juvzE0o/s320/roland+2.jpg"/>
          <p:cNvPicPr>
            <a:picLocks noChangeAspect="1" noChangeArrowheads="1"/>
          </p:cNvPicPr>
          <p:nvPr/>
        </p:nvPicPr>
        <p:blipFill>
          <a:blip r:embed="rId2" cstate="print"/>
          <a:srcRect/>
          <a:stretch>
            <a:fillRect/>
          </a:stretch>
        </p:blipFill>
        <p:spPr bwMode="auto">
          <a:xfrm>
            <a:off x="3429000" y="4648200"/>
            <a:ext cx="2438400" cy="2036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28600"/>
            <a:ext cx="8229600" cy="1143000"/>
          </a:xfrm>
        </p:spPr>
        <p:txBody>
          <a:bodyPr/>
          <a:lstStyle/>
          <a:p>
            <a:pPr eaLnBrk="1" hangingPunct="1"/>
            <a:r>
              <a:rPr lang="en-US" smtClean="0"/>
              <a:t>Medieval Architecture</a:t>
            </a:r>
          </a:p>
        </p:txBody>
      </p:sp>
      <p:sp>
        <p:nvSpPr>
          <p:cNvPr id="3" name="Content Placeholder 2"/>
          <p:cNvSpPr>
            <a:spLocks noGrp="1"/>
          </p:cNvSpPr>
          <p:nvPr>
            <p:ph idx="1"/>
          </p:nvPr>
        </p:nvSpPr>
        <p:spPr>
          <a:xfrm>
            <a:off x="457200" y="1143000"/>
            <a:ext cx="4343400" cy="5486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During the 11</a:t>
            </a:r>
            <a:r>
              <a:rPr lang="en-US" baseline="30000" dirty="0" smtClean="0"/>
              <a:t>th</a:t>
            </a:r>
            <a:r>
              <a:rPr lang="en-US" dirty="0" smtClean="0"/>
              <a:t> and 12</a:t>
            </a:r>
            <a:r>
              <a:rPr lang="en-US" baseline="30000" dirty="0" smtClean="0"/>
              <a:t>th</a:t>
            </a:r>
            <a:r>
              <a:rPr lang="en-US" dirty="0" smtClean="0"/>
              <a:t> centuries there was a boom in architecture and building. </a:t>
            </a:r>
          </a:p>
          <a:p>
            <a:pPr eaLnBrk="1" fontAlgn="auto" hangingPunct="1">
              <a:spcAft>
                <a:spcPts val="0"/>
              </a:spcAft>
              <a:buFont typeface="Arial" pitchFamily="34" charset="0"/>
              <a:buChar char="•"/>
              <a:defRPr/>
            </a:pPr>
            <a:r>
              <a:rPr lang="en-US" dirty="0" smtClean="0"/>
              <a:t>Originally buildings were built in a Basilica style which consisted of a rectangular building with a flat wooden roof. </a:t>
            </a:r>
          </a:p>
          <a:p>
            <a:pPr eaLnBrk="1" fontAlgn="auto" hangingPunct="1">
              <a:spcAft>
                <a:spcPts val="0"/>
              </a:spcAft>
              <a:buFont typeface="Arial" pitchFamily="34" charset="0"/>
              <a:buChar char="•"/>
              <a:defRPr/>
            </a:pPr>
            <a:r>
              <a:rPr lang="en-US" dirty="0" smtClean="0"/>
              <a:t>Later, Romanesque architecture replaced this flat roof with a rounded arch.</a:t>
            </a:r>
            <a:endParaRPr lang="en-US" dirty="0"/>
          </a:p>
        </p:txBody>
      </p:sp>
      <p:pic>
        <p:nvPicPr>
          <p:cNvPr id="87044" name="Picture 2" descr="http://3.bp.blogspot.com/_fmVHAABoS3A/R4TzWQVT4-I/AAAAAAAAAEA/Fel8yGgCiA0/s400/IMG_1889+copy.jpg"/>
          <p:cNvPicPr>
            <a:picLocks noChangeAspect="1" noChangeArrowheads="1"/>
          </p:cNvPicPr>
          <p:nvPr/>
        </p:nvPicPr>
        <p:blipFill>
          <a:blip r:embed="rId2" cstate="print"/>
          <a:srcRect/>
          <a:stretch>
            <a:fillRect/>
          </a:stretch>
        </p:blipFill>
        <p:spPr bwMode="auto">
          <a:xfrm>
            <a:off x="4876800" y="2286000"/>
            <a:ext cx="3810000" cy="254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rtlCol="0">
            <a:normAutofit fontScale="92500"/>
          </a:bodyPr>
          <a:lstStyle/>
          <a:p>
            <a:pPr eaLnBrk="1" fontAlgn="auto" hangingPunct="1">
              <a:spcAft>
                <a:spcPts val="0"/>
              </a:spcAft>
              <a:buFont typeface="Arial" pitchFamily="34" charset="0"/>
              <a:buChar char="•"/>
              <a:defRPr/>
            </a:pPr>
            <a:r>
              <a:rPr lang="en-US" dirty="0" smtClean="0"/>
              <a:t>Many peasants at this time became serfs.  A serf was a peasant who was bound to the land and didn’t really own any land of their own.</a:t>
            </a:r>
          </a:p>
          <a:p>
            <a:pPr lvl="1" eaLnBrk="1" fontAlgn="auto" hangingPunct="1">
              <a:spcAft>
                <a:spcPts val="0"/>
              </a:spcAft>
              <a:buFont typeface="Arial" pitchFamily="34" charset="0"/>
              <a:buChar char="–"/>
              <a:defRPr/>
            </a:pPr>
            <a:r>
              <a:rPr lang="en-US" dirty="0" smtClean="0"/>
              <a:t>As the population of Europe increased during this time there was less land to go around.  Many peasants lost their holdings and became serfs.</a:t>
            </a:r>
          </a:p>
          <a:p>
            <a:pPr lvl="1" eaLnBrk="1" fontAlgn="auto" hangingPunct="1">
              <a:spcAft>
                <a:spcPts val="0"/>
              </a:spcAft>
              <a:buFont typeface="Arial" pitchFamily="34" charset="0"/>
              <a:buChar char="–"/>
              <a:defRPr/>
            </a:pPr>
            <a:r>
              <a:rPr lang="en-US" dirty="0" smtClean="0"/>
              <a:t>Serfs could not leave the manor, they had to work to pay rent, and had to pay fines and fees for various services on the manor.  Serfs also could not marry without the Lord’s permission.</a:t>
            </a:r>
            <a:endParaRPr lang="en-US" dirty="0"/>
          </a:p>
          <a:p>
            <a:pPr eaLnBrk="1" fontAlgn="auto" hangingPunct="1">
              <a:spcAft>
                <a:spcPts val="0"/>
              </a:spcAft>
              <a:buFont typeface="Arial" pitchFamily="34" charset="0"/>
              <a:buChar char="•"/>
              <a:defRPr/>
            </a:pPr>
            <a:r>
              <a:rPr lang="en-US" dirty="0" smtClean="0"/>
              <a:t>In exchange for their labor, the lords of the Manors did owe the serfs protection in the event of invasion. </a:t>
            </a:r>
          </a:p>
          <a:p>
            <a:pPr eaLnBrk="1" fontAlgn="auto" hangingPunct="1">
              <a:spcAft>
                <a:spcPts val="0"/>
              </a:spcAft>
              <a:buFont typeface="Arial" pitchFamily="34" charset="0"/>
              <a:buChar char="•"/>
              <a:defRPr/>
            </a:pPr>
            <a:r>
              <a:rPr lang="en-US" dirty="0" smtClean="0"/>
              <a:t>They also were able to keep a percentage of the crops they produced on the manor for their own families.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Romanesque Architecture</a:t>
            </a:r>
          </a:p>
        </p:txBody>
      </p:sp>
      <p:sp>
        <p:nvSpPr>
          <p:cNvPr id="3" name="Content Placeholder 2"/>
          <p:cNvSpPr>
            <a:spLocks noGrp="1"/>
          </p:cNvSpPr>
          <p:nvPr>
            <p:ph idx="1"/>
          </p:nvPr>
        </p:nvSpPr>
        <p:spPr>
          <a:xfrm>
            <a:off x="457200" y="1600200"/>
            <a:ext cx="8229600" cy="4876800"/>
          </a:xfrm>
        </p:spPr>
        <p:txBody>
          <a:bodyPr/>
          <a:lstStyle/>
          <a:p>
            <a:pPr eaLnBrk="1" hangingPunct="1"/>
            <a:r>
              <a:rPr lang="en-US" smtClean="0"/>
              <a:t>Romanesque architecture developed to have some specific traits.</a:t>
            </a:r>
          </a:p>
          <a:p>
            <a:pPr lvl="1" eaLnBrk="1" hangingPunct="1"/>
            <a:r>
              <a:rPr lang="en-US" smtClean="0"/>
              <a:t>Rounded Arches</a:t>
            </a:r>
          </a:p>
          <a:p>
            <a:pPr lvl="1" eaLnBrk="1" hangingPunct="1"/>
            <a:r>
              <a:rPr lang="en-US" smtClean="0"/>
              <a:t>Thick walls with small windows with stone roofs.</a:t>
            </a:r>
          </a:p>
          <a:p>
            <a:pPr eaLnBrk="1" hangingPunct="1"/>
            <a:r>
              <a:rPr lang="en-US" smtClean="0"/>
              <a:t>The dark environment of the church was meant to suggest the power and mystery of God.</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upload.wikimedia.org/wikipedia/commons/2/29/Issoire-saint-austremoine.jpg"/>
          <p:cNvPicPr>
            <a:picLocks noChangeAspect="1" noChangeArrowheads="1"/>
          </p:cNvPicPr>
          <p:nvPr/>
        </p:nvPicPr>
        <p:blipFill>
          <a:blip r:embed="rId2" cstate="print"/>
          <a:srcRect/>
          <a:stretch>
            <a:fillRect/>
          </a:stretch>
        </p:blipFill>
        <p:spPr bwMode="auto">
          <a:xfrm>
            <a:off x="228600" y="457200"/>
            <a:ext cx="4619625" cy="5715000"/>
          </a:xfrm>
          <a:prstGeom prst="rect">
            <a:avLst/>
          </a:prstGeom>
          <a:noFill/>
          <a:ln w="9525">
            <a:noFill/>
            <a:miter lim="800000"/>
            <a:headEnd/>
            <a:tailEnd/>
          </a:ln>
        </p:spPr>
      </p:pic>
      <p:pic>
        <p:nvPicPr>
          <p:cNvPr id="89091" name="Picture 4" descr="Santa Maria a Pié di Chienti"/>
          <p:cNvPicPr>
            <a:picLocks noChangeAspect="1" noChangeArrowheads="1"/>
          </p:cNvPicPr>
          <p:nvPr/>
        </p:nvPicPr>
        <p:blipFill>
          <a:blip r:embed="rId3" cstate="print"/>
          <a:srcRect/>
          <a:stretch>
            <a:fillRect/>
          </a:stretch>
        </p:blipFill>
        <p:spPr bwMode="auto">
          <a:xfrm>
            <a:off x="5029200" y="1371600"/>
            <a:ext cx="381000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bp2.blogger.com/_n4NspZFlnaM/Rc4Ioik4H7I/AAAAAAAAAH0/HYmEpToQGwI/s400/lund_church_interior.jpg"/>
          <p:cNvPicPr>
            <a:picLocks noChangeAspect="1" noChangeArrowheads="1"/>
          </p:cNvPicPr>
          <p:nvPr/>
        </p:nvPicPr>
        <p:blipFill>
          <a:blip r:embed="rId2" cstate="print"/>
          <a:srcRect/>
          <a:stretch>
            <a:fillRect/>
          </a:stretch>
        </p:blipFill>
        <p:spPr bwMode="auto">
          <a:xfrm>
            <a:off x="304800" y="304800"/>
            <a:ext cx="2857500" cy="3810000"/>
          </a:xfrm>
          <a:prstGeom prst="rect">
            <a:avLst/>
          </a:prstGeom>
          <a:noFill/>
          <a:ln w="9525">
            <a:noFill/>
            <a:miter lim="800000"/>
            <a:headEnd/>
            <a:tailEnd/>
          </a:ln>
        </p:spPr>
      </p:pic>
      <p:pic>
        <p:nvPicPr>
          <p:cNvPr id="90115" name="Picture 6" descr="http://farm3.static.flickr.com/2039/2454832704_1b0a2611e9_b.jpg"/>
          <p:cNvPicPr>
            <a:picLocks noChangeAspect="1" noChangeArrowheads="1"/>
          </p:cNvPicPr>
          <p:nvPr/>
        </p:nvPicPr>
        <p:blipFill>
          <a:blip r:embed="rId3" cstate="print"/>
          <a:srcRect/>
          <a:stretch>
            <a:fillRect/>
          </a:stretch>
        </p:blipFill>
        <p:spPr bwMode="auto">
          <a:xfrm>
            <a:off x="3581400" y="2590800"/>
            <a:ext cx="5181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http://flatcreekstudios.net/APAH%20Access/AP/05_01a.jpg"/>
          <p:cNvPicPr>
            <a:picLocks noChangeAspect="1" noChangeArrowheads="1"/>
          </p:cNvPicPr>
          <p:nvPr/>
        </p:nvPicPr>
        <p:blipFill>
          <a:blip r:embed="rId2" cstate="print"/>
          <a:srcRect/>
          <a:stretch>
            <a:fillRect/>
          </a:stretch>
        </p:blipFill>
        <p:spPr bwMode="auto">
          <a:xfrm>
            <a:off x="2133600" y="457200"/>
            <a:ext cx="4572000" cy="605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Gothic Architecture</a:t>
            </a:r>
          </a:p>
        </p:txBody>
      </p:sp>
      <p:sp>
        <p:nvSpPr>
          <p:cNvPr id="3" name="Content Placeholder 2"/>
          <p:cNvSpPr>
            <a:spLocks noGrp="1"/>
          </p:cNvSpPr>
          <p:nvPr>
            <p:ph idx="1"/>
          </p:nvPr>
        </p:nvSpPr>
        <p:spPr>
          <a:xfrm>
            <a:off x="228600" y="1371600"/>
            <a:ext cx="8610600" cy="5257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Later, changes were made to the Romanesque style which developed a new style known as Gothic Architecture.</a:t>
            </a:r>
          </a:p>
          <a:p>
            <a:pPr eaLnBrk="1" fontAlgn="auto" hangingPunct="1">
              <a:spcAft>
                <a:spcPts val="0"/>
              </a:spcAft>
              <a:buFont typeface="Arial" pitchFamily="34" charset="0"/>
              <a:buChar char="•"/>
              <a:defRPr/>
            </a:pPr>
            <a:r>
              <a:rPr lang="en-US" dirty="0" smtClean="0"/>
              <a:t>Gothic architecture developed some distinct characteristics of its own.</a:t>
            </a:r>
          </a:p>
          <a:p>
            <a:pPr lvl="1" eaLnBrk="1" fontAlgn="auto" hangingPunct="1">
              <a:spcAft>
                <a:spcPts val="0"/>
              </a:spcAft>
              <a:buFont typeface="Arial" pitchFamily="34" charset="0"/>
              <a:buChar char="–"/>
              <a:defRPr/>
            </a:pPr>
            <a:r>
              <a:rPr lang="en-US" dirty="0" smtClean="0"/>
              <a:t>Vaulted Arches (Pointed)</a:t>
            </a:r>
          </a:p>
          <a:p>
            <a:pPr lvl="1" eaLnBrk="1" fontAlgn="auto" hangingPunct="1">
              <a:spcAft>
                <a:spcPts val="0"/>
              </a:spcAft>
              <a:buFont typeface="Arial" pitchFamily="34" charset="0"/>
              <a:buChar char="–"/>
              <a:defRPr/>
            </a:pPr>
            <a:r>
              <a:rPr lang="en-US" dirty="0" smtClean="0"/>
              <a:t>Flying Buttresses</a:t>
            </a:r>
          </a:p>
          <a:p>
            <a:pPr lvl="1" eaLnBrk="1" fontAlgn="auto" hangingPunct="1">
              <a:spcAft>
                <a:spcPts val="0"/>
              </a:spcAft>
              <a:buFont typeface="Arial" pitchFamily="34" charset="0"/>
              <a:buChar char="–"/>
              <a:defRPr/>
            </a:pPr>
            <a:r>
              <a:rPr lang="en-US" dirty="0" smtClean="0"/>
              <a:t>Thinner walls and stained glass windows</a:t>
            </a:r>
          </a:p>
          <a:p>
            <a:pPr eaLnBrk="1" fontAlgn="auto" hangingPunct="1">
              <a:spcAft>
                <a:spcPts val="0"/>
              </a:spcAft>
              <a:buFont typeface="Arial" pitchFamily="34" charset="0"/>
              <a:buChar char="•"/>
              <a:defRPr/>
            </a:pPr>
            <a:r>
              <a:rPr lang="en-US" dirty="0" smtClean="0"/>
              <a:t>The advancements allowed thinner walls and larger windows, which allowed for these new churches to have much more natural light. </a:t>
            </a:r>
          </a:p>
          <a:p>
            <a:pPr eaLnBrk="1" fontAlgn="auto" hangingPunct="1">
              <a:spcAft>
                <a:spcPts val="0"/>
              </a:spcAft>
              <a:buFont typeface="Arial" pitchFamily="34" charset="0"/>
              <a:buChar char="•"/>
              <a:defRPr/>
            </a:pPr>
            <a:r>
              <a:rPr lang="en-US" dirty="0" smtClean="0"/>
              <a:t>The Gothic style was much more serene and self-confident.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http://z.about.com/d/architecture/1/0/a/n/ReimsiStock000003535053.jpg"/>
          <p:cNvPicPr>
            <a:picLocks noChangeAspect="1" noChangeArrowheads="1"/>
          </p:cNvPicPr>
          <p:nvPr/>
        </p:nvPicPr>
        <p:blipFill>
          <a:blip r:embed="rId2" cstate="print"/>
          <a:srcRect/>
          <a:stretch>
            <a:fillRect/>
          </a:stretch>
        </p:blipFill>
        <p:spPr bwMode="auto">
          <a:xfrm>
            <a:off x="228600" y="304800"/>
            <a:ext cx="4056063" cy="6096000"/>
          </a:xfrm>
          <a:prstGeom prst="rect">
            <a:avLst/>
          </a:prstGeom>
          <a:noFill/>
          <a:ln w="9525">
            <a:noFill/>
            <a:miter lim="800000"/>
            <a:headEnd/>
            <a:tailEnd/>
          </a:ln>
        </p:spPr>
      </p:pic>
      <p:pic>
        <p:nvPicPr>
          <p:cNvPr id="93187" name="Picture 6" descr="http://farm3.static.flickr.com/2342/2169011320_431dff5177.jpg"/>
          <p:cNvPicPr>
            <a:picLocks noChangeAspect="1" noChangeArrowheads="1"/>
          </p:cNvPicPr>
          <p:nvPr/>
        </p:nvPicPr>
        <p:blipFill>
          <a:blip r:embed="rId3" cstate="print"/>
          <a:srcRect/>
          <a:stretch>
            <a:fillRect/>
          </a:stretch>
        </p:blipFill>
        <p:spPr bwMode="auto">
          <a:xfrm>
            <a:off x="4572000" y="533400"/>
            <a:ext cx="3886200" cy="596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farm1.static.flickr.com/83/238232186_2a2ab1fa18_o.jpg"/>
          <p:cNvPicPr>
            <a:picLocks noChangeAspect="1" noChangeArrowheads="1"/>
          </p:cNvPicPr>
          <p:nvPr/>
        </p:nvPicPr>
        <p:blipFill>
          <a:blip r:embed="rId2" cstate="print"/>
          <a:srcRect/>
          <a:stretch>
            <a:fillRect/>
          </a:stretch>
        </p:blipFill>
        <p:spPr bwMode="auto">
          <a:xfrm>
            <a:off x="381000" y="685800"/>
            <a:ext cx="7961313"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durhamcathedral.co.uk/introduction/gallery/image/rose_window.jpg"/>
          <p:cNvPicPr>
            <a:picLocks noChangeAspect="1" noChangeArrowheads="1"/>
          </p:cNvPicPr>
          <p:nvPr/>
        </p:nvPicPr>
        <p:blipFill>
          <a:blip r:embed="rId2" cstate="print"/>
          <a:srcRect/>
          <a:stretch>
            <a:fillRect/>
          </a:stretch>
        </p:blipFill>
        <p:spPr bwMode="auto">
          <a:xfrm>
            <a:off x="152400" y="1295400"/>
            <a:ext cx="4110038" cy="4314825"/>
          </a:xfrm>
          <a:prstGeom prst="rect">
            <a:avLst/>
          </a:prstGeom>
          <a:noFill/>
          <a:ln w="9525">
            <a:noFill/>
            <a:miter lim="800000"/>
            <a:headEnd/>
            <a:tailEnd/>
          </a:ln>
        </p:spPr>
      </p:pic>
      <p:pic>
        <p:nvPicPr>
          <p:cNvPr id="95235" name="Picture 6" descr="http://farm1.static.flickr.com/64/220748150_5dcb5da669_b.jpg"/>
          <p:cNvPicPr>
            <a:picLocks noChangeAspect="1" noChangeArrowheads="1"/>
          </p:cNvPicPr>
          <p:nvPr/>
        </p:nvPicPr>
        <p:blipFill>
          <a:blip r:embed="rId3" cstate="print"/>
          <a:srcRect/>
          <a:stretch>
            <a:fillRect/>
          </a:stretch>
        </p:blipFill>
        <p:spPr bwMode="auto">
          <a:xfrm>
            <a:off x="4267200" y="304800"/>
            <a:ext cx="4710113"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farm1.static.flickr.com/104/308857676_e8481b9dba.jpg"/>
          <p:cNvPicPr>
            <a:picLocks noChangeAspect="1" noChangeArrowheads="1"/>
          </p:cNvPicPr>
          <p:nvPr/>
        </p:nvPicPr>
        <p:blipFill>
          <a:blip r:embed="rId2" cstate="print"/>
          <a:srcRect/>
          <a:stretch>
            <a:fillRect/>
          </a:stretch>
        </p:blipFill>
        <p:spPr bwMode="auto">
          <a:xfrm>
            <a:off x="152400" y="304800"/>
            <a:ext cx="4122738" cy="6172200"/>
          </a:xfrm>
          <a:prstGeom prst="rect">
            <a:avLst/>
          </a:prstGeom>
          <a:noFill/>
          <a:ln w="9525">
            <a:noFill/>
            <a:miter lim="800000"/>
            <a:headEnd/>
            <a:tailEnd/>
          </a:ln>
        </p:spPr>
      </p:pic>
      <p:pic>
        <p:nvPicPr>
          <p:cNvPr id="96259" name="Picture 4" descr="http://www.pbs.org/wgbh/buildingbig/images/skyscraper/basics/buttress_skyscraper_1.jpg"/>
          <p:cNvPicPr>
            <a:picLocks noChangeAspect="1" noChangeArrowheads="1"/>
          </p:cNvPicPr>
          <p:nvPr/>
        </p:nvPicPr>
        <p:blipFill>
          <a:blip r:embed="rId3" cstate="print"/>
          <a:srcRect/>
          <a:stretch>
            <a:fillRect/>
          </a:stretch>
        </p:blipFill>
        <p:spPr bwMode="auto">
          <a:xfrm>
            <a:off x="4495800" y="381000"/>
            <a:ext cx="4354513" cy="2895600"/>
          </a:xfrm>
          <a:prstGeom prst="rect">
            <a:avLst/>
          </a:prstGeom>
          <a:noFill/>
          <a:ln w="9525">
            <a:noFill/>
            <a:miter lim="800000"/>
            <a:headEnd/>
            <a:tailEnd/>
          </a:ln>
        </p:spPr>
      </p:pic>
      <p:sp>
        <p:nvSpPr>
          <p:cNvPr id="4" name="Rectangle 3"/>
          <p:cNvSpPr/>
          <p:nvPr/>
        </p:nvSpPr>
        <p:spPr>
          <a:xfrm>
            <a:off x="4419600" y="3810000"/>
            <a:ext cx="4572000" cy="1754326"/>
          </a:xfrm>
          <a:prstGeom prst="rect">
            <a:avLst/>
          </a:prstGeom>
          <a:noFill/>
        </p:spPr>
        <p:txBody>
          <a:bodyPr>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Flying Buttresses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ile:Cathedral Notre-Dame de Reims, France-PerCorr.jpg">
            <a:hlinkClick r:id="rId2"/>
          </p:cNvPr>
          <p:cNvPicPr>
            <a:picLocks noChangeAspect="1" noChangeArrowheads="1"/>
          </p:cNvPicPr>
          <p:nvPr/>
        </p:nvPicPr>
        <p:blipFill>
          <a:blip r:embed="rId3" cstate="print"/>
          <a:srcRect/>
          <a:stretch>
            <a:fillRect/>
          </a:stretch>
        </p:blipFill>
        <p:spPr bwMode="auto">
          <a:xfrm>
            <a:off x="228600" y="268288"/>
            <a:ext cx="4191000" cy="6199187"/>
          </a:xfrm>
          <a:prstGeom prst="rect">
            <a:avLst/>
          </a:prstGeom>
          <a:noFill/>
          <a:ln w="9525">
            <a:noFill/>
            <a:miter lim="800000"/>
            <a:headEnd/>
            <a:tailEnd/>
          </a:ln>
        </p:spPr>
      </p:pic>
      <p:pic>
        <p:nvPicPr>
          <p:cNvPr id="97283" name="Picture 4" descr="http://www.destination360.com/europe/france/images/s/france-notre-dame-cathedral.jpg"/>
          <p:cNvPicPr>
            <a:picLocks noChangeAspect="1" noChangeArrowheads="1"/>
          </p:cNvPicPr>
          <p:nvPr/>
        </p:nvPicPr>
        <p:blipFill>
          <a:blip r:embed="rId4" cstate="print"/>
          <a:srcRect/>
          <a:stretch>
            <a:fillRect/>
          </a:stretch>
        </p:blipFill>
        <p:spPr bwMode="auto">
          <a:xfrm>
            <a:off x="4648200" y="1371600"/>
            <a:ext cx="4191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smtClean="0"/>
              <a:t>Daily Life of Peasants</a:t>
            </a:r>
          </a:p>
        </p:txBody>
      </p:sp>
      <p:sp>
        <p:nvSpPr>
          <p:cNvPr id="3" name="Content Placeholder 2"/>
          <p:cNvSpPr>
            <a:spLocks noGrp="1"/>
          </p:cNvSpPr>
          <p:nvPr>
            <p:ph idx="1"/>
          </p:nvPr>
        </p:nvSpPr>
        <p:spPr>
          <a:xfrm>
            <a:off x="457200" y="1066800"/>
            <a:ext cx="8229600" cy="5410200"/>
          </a:xfrm>
        </p:spPr>
        <p:txBody>
          <a:bodyPr/>
          <a:lstStyle/>
          <a:p>
            <a:pPr eaLnBrk="1" hangingPunct="1"/>
            <a:r>
              <a:rPr lang="en-US" smtClean="0"/>
              <a:t>Peasants lived a hard-working simple life.</a:t>
            </a:r>
          </a:p>
          <a:p>
            <a:pPr eaLnBrk="1" hangingPunct="1"/>
            <a:r>
              <a:rPr lang="en-US" smtClean="0"/>
              <a:t>They lived in houses which had thatched roofs resting on timber framework with the spaces filled with mud and straw. There were few, if any windows.</a:t>
            </a:r>
          </a:p>
          <a:p>
            <a:pPr eaLnBrk="1" hangingPunct="1"/>
            <a:r>
              <a:rPr lang="en-US" smtClean="0"/>
              <a:t>Many houses only had one to two rooms, there was little privacy.</a:t>
            </a:r>
          </a:p>
          <a:p>
            <a:pPr eaLnBrk="1" hangingPunct="1"/>
            <a:r>
              <a:rPr lang="en-US" smtClean="0"/>
              <a:t>The hearth in the main room was used to both heat the house and cook the food. The smoke from the fire crept out through the roof.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Gargoyles</a:t>
            </a:r>
          </a:p>
        </p:txBody>
      </p:sp>
      <p:sp>
        <p:nvSpPr>
          <p:cNvPr id="3" name="Content Placeholder 2"/>
          <p:cNvSpPr>
            <a:spLocks noGrp="1"/>
          </p:cNvSpPr>
          <p:nvPr>
            <p:ph idx="1"/>
          </p:nvPr>
        </p:nvSpPr>
        <p:spPr/>
        <p:txBody>
          <a:bodyPr/>
          <a:lstStyle/>
          <a:p>
            <a:pPr eaLnBrk="1" hangingPunct="1"/>
            <a:r>
              <a:rPr lang="en-US" smtClean="0"/>
              <a:t>A Gargoyle functioned as a grotesque.  They were meant to scare away evil spirits, but often also acted as water spouts for the churches.</a:t>
            </a:r>
          </a:p>
        </p:txBody>
      </p:sp>
      <p:pic>
        <p:nvPicPr>
          <p:cNvPr id="98308" name="Picture 2" descr="File:Notre dame-paris-view.jpg">
            <a:hlinkClick r:id="rId2"/>
          </p:cNvPr>
          <p:cNvPicPr>
            <a:picLocks noChangeAspect="1" noChangeArrowheads="1"/>
          </p:cNvPicPr>
          <p:nvPr/>
        </p:nvPicPr>
        <p:blipFill>
          <a:blip r:embed="rId3" cstate="print"/>
          <a:srcRect/>
          <a:stretch>
            <a:fillRect/>
          </a:stretch>
        </p:blipFill>
        <p:spPr bwMode="auto">
          <a:xfrm>
            <a:off x="4572000" y="3429000"/>
            <a:ext cx="4229100" cy="317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media-2.web.britannica.com/eb-media/49/82649-004-56D5C952.jpg"/>
          <p:cNvPicPr>
            <a:picLocks noChangeAspect="1" noChangeArrowheads="1"/>
          </p:cNvPicPr>
          <p:nvPr/>
        </p:nvPicPr>
        <p:blipFill>
          <a:blip r:embed="rId2" cstate="print"/>
          <a:srcRect/>
          <a:stretch>
            <a:fillRect/>
          </a:stretch>
        </p:blipFill>
        <p:spPr bwMode="auto">
          <a:xfrm>
            <a:off x="228600" y="381000"/>
            <a:ext cx="4495800" cy="5573713"/>
          </a:xfrm>
          <a:prstGeom prst="rect">
            <a:avLst/>
          </a:prstGeom>
          <a:noFill/>
          <a:ln w="9525">
            <a:noFill/>
            <a:miter lim="800000"/>
            <a:headEnd/>
            <a:tailEnd/>
          </a:ln>
        </p:spPr>
      </p:pic>
      <p:pic>
        <p:nvPicPr>
          <p:cNvPr id="99331" name="Picture 4" descr="http://www.farrellworlds.com/WedThurs_files/Gargoyle.jpg"/>
          <p:cNvPicPr>
            <a:picLocks noChangeAspect="1" noChangeArrowheads="1"/>
          </p:cNvPicPr>
          <p:nvPr/>
        </p:nvPicPr>
        <p:blipFill>
          <a:blip r:embed="rId3" cstate="print"/>
          <a:srcRect/>
          <a:stretch>
            <a:fillRect/>
          </a:stretch>
        </p:blipFill>
        <p:spPr bwMode="auto">
          <a:xfrm>
            <a:off x="4953000" y="609600"/>
            <a:ext cx="38290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Section 4: The Late Middle Ages</a:t>
            </a:r>
          </a:p>
        </p:txBody>
      </p:sp>
      <p:sp>
        <p:nvSpPr>
          <p:cNvPr id="100355" name="Content Placeholder 2"/>
          <p:cNvSpPr>
            <a:spLocks noGrp="1"/>
          </p:cNvSpPr>
          <p:nvPr>
            <p:ph idx="1"/>
          </p:nvPr>
        </p:nvSpPr>
        <p:spPr/>
        <p:txBody>
          <a:bodyPr/>
          <a:lstStyle/>
          <a:p>
            <a:pPr eaLnBrk="1" hangingPunct="1"/>
            <a:r>
              <a:rPr lang="en-US" smtClean="0"/>
              <a:t>Important Dates</a:t>
            </a:r>
          </a:p>
          <a:p>
            <a:pPr lvl="1" eaLnBrk="1" hangingPunct="1"/>
            <a:r>
              <a:rPr lang="en-US" smtClean="0"/>
              <a:t>The Black Death spreads throughout Europe: 1350</a:t>
            </a:r>
          </a:p>
          <a:p>
            <a:pPr lvl="1" eaLnBrk="1" hangingPunct="1"/>
            <a:r>
              <a:rPr lang="en-US" smtClean="0"/>
              <a:t>The Great Schism (Avignon Papacy) begins: 1378</a:t>
            </a:r>
          </a:p>
        </p:txBody>
      </p:sp>
      <p:pic>
        <p:nvPicPr>
          <p:cNvPr id="100356" name="Picture 2" descr="http://random1881.files.wordpress.com/2008/12/black-death.jpg"/>
          <p:cNvPicPr>
            <a:picLocks noChangeAspect="1" noChangeArrowheads="1"/>
          </p:cNvPicPr>
          <p:nvPr/>
        </p:nvPicPr>
        <p:blipFill>
          <a:blip r:embed="rId2" cstate="print"/>
          <a:srcRect/>
          <a:stretch>
            <a:fillRect/>
          </a:stretch>
        </p:blipFill>
        <p:spPr bwMode="auto">
          <a:xfrm>
            <a:off x="2286000" y="3429000"/>
            <a:ext cx="4419600"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76200"/>
            <a:ext cx="8229600" cy="1143000"/>
          </a:xfrm>
        </p:spPr>
        <p:txBody>
          <a:bodyPr/>
          <a:lstStyle/>
          <a:p>
            <a:pPr eaLnBrk="1" hangingPunct="1"/>
            <a:r>
              <a:rPr lang="en-US" smtClean="0"/>
              <a:t>The Black Death</a:t>
            </a:r>
          </a:p>
        </p:txBody>
      </p:sp>
      <p:sp>
        <p:nvSpPr>
          <p:cNvPr id="3" name="Content Placeholder 2"/>
          <p:cNvSpPr>
            <a:spLocks noGrp="1"/>
          </p:cNvSpPr>
          <p:nvPr>
            <p:ph idx="1"/>
          </p:nvPr>
        </p:nvSpPr>
        <p:spPr>
          <a:xfrm>
            <a:off x="304800" y="990600"/>
            <a:ext cx="8534400" cy="5638800"/>
          </a:xfrm>
        </p:spPr>
        <p:txBody>
          <a:bodyPr rtlCol="0">
            <a:normAutofit fontScale="92500"/>
          </a:bodyPr>
          <a:lstStyle/>
          <a:p>
            <a:pPr eaLnBrk="1" fontAlgn="auto" hangingPunct="1">
              <a:spcAft>
                <a:spcPts val="0"/>
              </a:spcAft>
              <a:buFont typeface="Arial" pitchFamily="34" charset="0"/>
              <a:buChar char="•"/>
              <a:defRPr/>
            </a:pPr>
            <a:r>
              <a:rPr lang="en-US" dirty="0" smtClean="0"/>
              <a:t>During the 13</a:t>
            </a:r>
            <a:r>
              <a:rPr lang="en-US" baseline="30000" dirty="0" smtClean="0"/>
              <a:t>th</a:t>
            </a:r>
            <a:r>
              <a:rPr lang="en-US" dirty="0" smtClean="0"/>
              <a:t> century the middle ages had reached a high point, the population had grown and there was an explosion of learning and culture.</a:t>
            </a:r>
          </a:p>
          <a:p>
            <a:pPr eaLnBrk="1" fontAlgn="auto" hangingPunct="1">
              <a:spcAft>
                <a:spcPts val="0"/>
              </a:spcAft>
              <a:buFont typeface="Arial" pitchFamily="34" charset="0"/>
              <a:buChar char="•"/>
              <a:defRPr/>
            </a:pPr>
            <a:r>
              <a:rPr lang="en-US" dirty="0" smtClean="0"/>
              <a:t>The 14</a:t>
            </a:r>
            <a:r>
              <a:rPr lang="en-US" baseline="30000" dirty="0" smtClean="0"/>
              <a:t>th</a:t>
            </a:r>
            <a:r>
              <a:rPr lang="en-US" dirty="0" smtClean="0"/>
              <a:t> century would bring about many changes in medieval Europe.</a:t>
            </a:r>
          </a:p>
          <a:p>
            <a:pPr eaLnBrk="1" fontAlgn="auto" hangingPunct="1">
              <a:spcAft>
                <a:spcPts val="0"/>
              </a:spcAft>
              <a:buFont typeface="Arial" pitchFamily="34" charset="0"/>
              <a:buChar char="•"/>
              <a:defRPr/>
            </a:pPr>
            <a:r>
              <a:rPr lang="en-US" dirty="0" smtClean="0"/>
              <a:t>Europe had become overpopulated and people were beginning to feel the effects of that overpopulation.</a:t>
            </a:r>
          </a:p>
          <a:p>
            <a:pPr eaLnBrk="1" fontAlgn="auto" hangingPunct="1">
              <a:spcAft>
                <a:spcPts val="0"/>
              </a:spcAft>
              <a:buFont typeface="Arial" pitchFamily="34" charset="0"/>
              <a:buChar char="•"/>
              <a:defRPr/>
            </a:pPr>
            <a:r>
              <a:rPr lang="en-US" dirty="0" smtClean="0"/>
              <a:t>Prior to the plague, there was a famine from 1315 to 1322 which killed off about 10% of Europe’s population.</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What was the Black Death?</a:t>
            </a:r>
          </a:p>
        </p:txBody>
      </p:sp>
      <p:sp>
        <p:nvSpPr>
          <p:cNvPr id="102403" name="Content Placeholder 2"/>
          <p:cNvSpPr>
            <a:spLocks noGrp="1"/>
          </p:cNvSpPr>
          <p:nvPr>
            <p:ph idx="1"/>
          </p:nvPr>
        </p:nvSpPr>
        <p:spPr/>
        <p:txBody>
          <a:bodyPr/>
          <a:lstStyle/>
          <a:p>
            <a:pPr eaLnBrk="1" hangingPunct="1"/>
            <a:r>
              <a:rPr lang="en-US" smtClean="0"/>
              <a:t>The Black death was the most devastating natural disaster in European history.</a:t>
            </a:r>
          </a:p>
          <a:p>
            <a:pPr eaLnBrk="1" hangingPunct="1"/>
            <a:r>
              <a:rPr lang="en-US" smtClean="0"/>
              <a:t>The Black Death, or bubonic plague, was a bacterial infection which killed 38 million people throughout Europe out of a pre-plague population of 75 million.</a:t>
            </a:r>
          </a:p>
          <a:p>
            <a:pPr eaLnBrk="1" hangingPunct="1"/>
            <a:r>
              <a:rPr lang="en-US" smtClean="0"/>
              <a:t>In urban areas, the death rate was 50-60% of the population.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143000"/>
          </a:xfrm>
        </p:spPr>
        <p:txBody>
          <a:bodyPr/>
          <a:lstStyle/>
          <a:p>
            <a:pPr eaLnBrk="1" hangingPunct="1"/>
            <a:r>
              <a:rPr lang="en-US" smtClean="0"/>
              <a:t>Types of Plague</a:t>
            </a:r>
          </a:p>
        </p:txBody>
      </p:sp>
      <p:sp>
        <p:nvSpPr>
          <p:cNvPr id="3" name="Content Placeholder 2"/>
          <p:cNvSpPr>
            <a:spLocks noGrp="1"/>
          </p:cNvSpPr>
          <p:nvPr>
            <p:ph idx="1"/>
          </p:nvPr>
        </p:nvSpPr>
        <p:spPr>
          <a:xfrm>
            <a:off x="228600" y="1066800"/>
            <a:ext cx="8686800" cy="5486400"/>
          </a:xfrm>
        </p:spPr>
        <p:txBody>
          <a:bodyPr rtlCol="0">
            <a:normAutofit/>
          </a:bodyPr>
          <a:lstStyle/>
          <a:p>
            <a:pPr eaLnBrk="1" fontAlgn="auto" hangingPunct="1">
              <a:spcAft>
                <a:spcPts val="0"/>
              </a:spcAft>
              <a:buFont typeface="Arial" pitchFamily="34" charset="0"/>
              <a:buChar char="•"/>
              <a:defRPr/>
            </a:pPr>
            <a:r>
              <a:rPr lang="en-US" dirty="0" smtClean="0"/>
              <a:t>The most common form of plague was </a:t>
            </a:r>
            <a:r>
              <a:rPr lang="en-US" b="1" dirty="0" smtClean="0">
                <a:solidFill>
                  <a:schemeClr val="accent2">
                    <a:lumMod val="75000"/>
                  </a:schemeClr>
                </a:solidFill>
              </a:rPr>
              <a:t>bubonic plague</a:t>
            </a:r>
            <a:r>
              <a:rPr lang="en-US" dirty="0" smtClean="0"/>
              <a:t>, which was carried by fleas which lived on black rats.</a:t>
            </a:r>
          </a:p>
          <a:p>
            <a:pPr lvl="1" eaLnBrk="1" fontAlgn="auto" hangingPunct="1">
              <a:spcAft>
                <a:spcPts val="0"/>
              </a:spcAft>
              <a:buFont typeface="Arial" pitchFamily="34" charset="0"/>
              <a:buChar char="–"/>
              <a:defRPr/>
            </a:pPr>
            <a:r>
              <a:rPr lang="en-US" dirty="0" smtClean="0"/>
              <a:t>There was also </a:t>
            </a:r>
            <a:r>
              <a:rPr lang="en-US" b="1" dirty="0" smtClean="0">
                <a:solidFill>
                  <a:schemeClr val="accent2">
                    <a:lumMod val="75000"/>
                  </a:schemeClr>
                </a:solidFill>
              </a:rPr>
              <a:t>pneumonic plague</a:t>
            </a:r>
            <a:r>
              <a:rPr lang="en-US" dirty="0" smtClean="0"/>
              <a:t>, which was bubonic plague which settled in the lungs and was spread by coughing.</a:t>
            </a:r>
          </a:p>
          <a:p>
            <a:pPr lvl="1" eaLnBrk="1" fontAlgn="auto" hangingPunct="1">
              <a:spcAft>
                <a:spcPts val="0"/>
              </a:spcAft>
              <a:buFont typeface="Arial" pitchFamily="34" charset="0"/>
              <a:buChar char="–"/>
              <a:defRPr/>
            </a:pPr>
            <a:r>
              <a:rPr lang="en-US" dirty="0" smtClean="0"/>
              <a:t>There was also </a:t>
            </a:r>
            <a:r>
              <a:rPr lang="en-US" b="1" dirty="0" smtClean="0">
                <a:solidFill>
                  <a:schemeClr val="accent2">
                    <a:lumMod val="75000"/>
                  </a:schemeClr>
                </a:solidFill>
              </a:rPr>
              <a:t>septicemic plague </a:t>
            </a:r>
            <a:r>
              <a:rPr lang="en-US" dirty="0" smtClean="0"/>
              <a:t>which attacked the bloodstream and could be spread from one person to another.</a:t>
            </a:r>
          </a:p>
          <a:p>
            <a:pPr eaLnBrk="1" fontAlgn="auto" hangingPunct="1">
              <a:spcAft>
                <a:spcPts val="0"/>
              </a:spcAft>
              <a:buFont typeface="Arial" pitchFamily="34" charset="0"/>
              <a:buChar char="•"/>
              <a:defRPr/>
            </a:pPr>
            <a:r>
              <a:rPr lang="en-US" dirty="0" smtClean="0"/>
              <a:t>It is thought that the plague originated in Asia and was spread via trade routes to Europe.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5486400" cy="6248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first area hit was Italy, ships which had been trading with Asia sailed into Italian ports with plague-infested rats.</a:t>
            </a:r>
          </a:p>
          <a:p>
            <a:pPr eaLnBrk="1" fontAlgn="auto" hangingPunct="1">
              <a:spcAft>
                <a:spcPts val="0"/>
              </a:spcAft>
              <a:buFont typeface="Arial" pitchFamily="34" charset="0"/>
              <a:buChar char="•"/>
              <a:defRPr/>
            </a:pPr>
            <a:r>
              <a:rPr lang="en-US" dirty="0" smtClean="0"/>
              <a:t>The ships were quarantined, but the rats got to shore.</a:t>
            </a:r>
          </a:p>
          <a:p>
            <a:pPr eaLnBrk="1" fontAlgn="auto" hangingPunct="1">
              <a:spcAft>
                <a:spcPts val="0"/>
              </a:spcAft>
              <a:buFont typeface="Arial" pitchFamily="34" charset="0"/>
              <a:buChar char="•"/>
              <a:defRPr/>
            </a:pPr>
            <a:r>
              <a:rPr lang="en-US" dirty="0" smtClean="0"/>
              <a:t>The poor sanitation of the time allowed for the quick spread of the disease. The plague spread more quickly in the crowded urban areas where people lived close together.  Rural areas did not fare quite as badly.</a:t>
            </a:r>
          </a:p>
          <a:p>
            <a:pPr eaLnBrk="1" fontAlgn="auto" hangingPunct="1">
              <a:spcAft>
                <a:spcPts val="0"/>
              </a:spcAft>
              <a:buFont typeface="Arial" pitchFamily="34" charset="0"/>
              <a:buChar char="•"/>
              <a:defRPr/>
            </a:pPr>
            <a:r>
              <a:rPr lang="en-US" dirty="0" smtClean="0"/>
              <a:t>The plague travelled via trade route throughout Europe.</a:t>
            </a:r>
          </a:p>
          <a:p>
            <a:pPr eaLnBrk="1" fontAlgn="auto" hangingPunct="1">
              <a:spcAft>
                <a:spcPts val="0"/>
              </a:spcAft>
              <a:buFont typeface="Arial" pitchFamily="34" charset="0"/>
              <a:buChar char="•"/>
              <a:defRPr/>
            </a:pPr>
            <a:endParaRPr lang="en-US" dirty="0"/>
          </a:p>
        </p:txBody>
      </p:sp>
      <p:pic>
        <p:nvPicPr>
          <p:cNvPr id="104451" name="Picture 2" descr="http://www.glogster.com/media/1/4/38/74/4387440.jpg"/>
          <p:cNvPicPr>
            <a:picLocks noChangeAspect="1" noChangeArrowheads="1"/>
          </p:cNvPicPr>
          <p:nvPr/>
        </p:nvPicPr>
        <p:blipFill>
          <a:blip r:embed="rId2" cstate="print"/>
          <a:srcRect/>
          <a:stretch>
            <a:fillRect/>
          </a:stretch>
        </p:blipFill>
        <p:spPr bwMode="auto">
          <a:xfrm>
            <a:off x="5761038" y="838200"/>
            <a:ext cx="3089275" cy="2224088"/>
          </a:xfrm>
          <a:prstGeom prst="rect">
            <a:avLst/>
          </a:prstGeom>
          <a:noFill/>
          <a:ln w="9525">
            <a:noFill/>
            <a:miter lim="800000"/>
            <a:headEnd/>
            <a:tailEnd/>
          </a:ln>
        </p:spPr>
      </p:pic>
      <p:pic>
        <p:nvPicPr>
          <p:cNvPr id="104452" name="Picture 4" descr="http://www.scienceclarified.com/scitech/images/lsbv_0001_0001_0_img0007.jpg"/>
          <p:cNvPicPr>
            <a:picLocks noChangeAspect="1" noChangeArrowheads="1"/>
          </p:cNvPicPr>
          <p:nvPr/>
        </p:nvPicPr>
        <p:blipFill>
          <a:blip r:embed="rId3" cstate="print"/>
          <a:srcRect/>
          <a:stretch>
            <a:fillRect/>
          </a:stretch>
        </p:blipFill>
        <p:spPr bwMode="auto">
          <a:xfrm>
            <a:off x="5791200" y="3352800"/>
            <a:ext cx="3019425" cy="2230438"/>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304800" y="457200"/>
            <a:ext cx="8534400" cy="6019800"/>
          </a:xfrm>
        </p:spPr>
        <p:txBody>
          <a:bodyPr/>
          <a:lstStyle/>
          <a:p>
            <a:pPr eaLnBrk="1" hangingPunct="1"/>
            <a:r>
              <a:rPr lang="en-US" smtClean="0"/>
              <a:t>People could be infected with the plague and not show symptoms for weeks.</a:t>
            </a:r>
          </a:p>
          <a:p>
            <a:pPr eaLnBrk="1" hangingPunct="1"/>
            <a:r>
              <a:rPr lang="en-US" smtClean="0"/>
              <a:t>When plague broke out in a town people would flee, not knowing they were infected, and start plague in another town.</a:t>
            </a:r>
          </a:p>
          <a:p>
            <a:pPr eaLnBrk="1" hangingPunct="1"/>
            <a:r>
              <a:rPr lang="en-US" smtClean="0"/>
              <a:t>The plague would spread faster during the warm months and go dormant for most of the colder months. </a:t>
            </a:r>
          </a:p>
          <a:p>
            <a:pPr eaLnBrk="1" hangingPunct="1"/>
            <a:r>
              <a:rPr lang="en-US" smtClean="0"/>
              <a:t>The plague was worst from 1347-1351, but broke out sporadically for many years afterward.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2286000" cy="1143000"/>
          </a:xfrm>
        </p:spPr>
        <p:txBody>
          <a:bodyPr rtlCol="0">
            <a:normAutofit fontScale="90000"/>
          </a:bodyPr>
          <a:lstStyle/>
          <a:p>
            <a:pPr eaLnBrk="1" fontAlgn="auto" hangingPunct="1">
              <a:spcAft>
                <a:spcPts val="0"/>
              </a:spcAft>
              <a:defRPr/>
            </a:pPr>
            <a:r>
              <a:rPr lang="en-US" dirty="0" smtClean="0"/>
              <a:t>The Spread of the Black Death</a:t>
            </a:r>
            <a:endParaRPr lang="en-US" dirty="0"/>
          </a:p>
        </p:txBody>
      </p:sp>
      <p:pic>
        <p:nvPicPr>
          <p:cNvPr id="106499" name="Picture 4" descr="File:Bubonic plague-en.svg">
            <a:hlinkClick r:id="rId2"/>
          </p:cNvPr>
          <p:cNvPicPr>
            <a:picLocks noChangeAspect="1" noChangeArrowheads="1"/>
          </p:cNvPicPr>
          <p:nvPr/>
        </p:nvPicPr>
        <p:blipFill>
          <a:blip r:embed="rId3" cstate="print"/>
          <a:srcRect/>
          <a:stretch>
            <a:fillRect/>
          </a:stretch>
        </p:blipFill>
        <p:spPr bwMode="auto">
          <a:xfrm>
            <a:off x="3276600" y="228600"/>
            <a:ext cx="5638800" cy="639762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Impact of the Black Death</a:t>
            </a:r>
          </a:p>
        </p:txBody>
      </p:sp>
      <p:sp>
        <p:nvSpPr>
          <p:cNvPr id="107523" name="Content Placeholder 2"/>
          <p:cNvSpPr>
            <a:spLocks noGrp="1"/>
          </p:cNvSpPr>
          <p:nvPr>
            <p:ph idx="1"/>
          </p:nvPr>
        </p:nvSpPr>
        <p:spPr>
          <a:xfrm>
            <a:off x="457200" y="1600200"/>
            <a:ext cx="8229600" cy="4876800"/>
          </a:xfrm>
        </p:spPr>
        <p:txBody>
          <a:bodyPr/>
          <a:lstStyle/>
          <a:p>
            <a:pPr eaLnBrk="1" hangingPunct="1"/>
            <a:r>
              <a:rPr lang="en-US" smtClean="0"/>
              <a:t>Decline in population: 38 million people died from the black death.  This caused a labor shortage throughout Europe. Where land had been scarce before, people could not gain access to it.</a:t>
            </a:r>
          </a:p>
          <a:p>
            <a:pPr eaLnBrk="1" hangingPunct="1"/>
            <a:r>
              <a:rPr lang="en-US" smtClean="0"/>
              <a:t>Scarcity of Labor: The scarcity of labor caused by the plague actually helped improve working conditions for peasants in Europe. Many could demand wages for the first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smtClean="0"/>
              <a:t>Hygiene</a:t>
            </a:r>
          </a:p>
        </p:txBody>
      </p:sp>
      <p:sp>
        <p:nvSpPr>
          <p:cNvPr id="3" name="Content Placeholder 2"/>
          <p:cNvSpPr>
            <a:spLocks noGrp="1"/>
          </p:cNvSpPr>
          <p:nvPr>
            <p:ph idx="1"/>
          </p:nvPr>
        </p:nvSpPr>
        <p:spPr>
          <a:xfrm>
            <a:off x="152400" y="1066800"/>
            <a:ext cx="8763000" cy="56388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It is a common misconception that people did not bathe during the Middle Ages.</a:t>
            </a:r>
          </a:p>
          <a:p>
            <a:pPr eaLnBrk="1" fontAlgn="auto" hangingPunct="1">
              <a:spcAft>
                <a:spcPts val="0"/>
              </a:spcAft>
              <a:buFont typeface="Arial" pitchFamily="34" charset="0"/>
              <a:buChar char="•"/>
              <a:defRPr/>
            </a:pPr>
            <a:r>
              <a:rPr lang="en-US" dirty="0" smtClean="0"/>
              <a:t>The public baths which were popular during the time of Rome fell out of favor, but people did continue to bathe. There is evidence of public baths in Medieval cities. Many of these public baths were shut down after the break out of the Black Death between 1347-1351.</a:t>
            </a:r>
          </a:p>
          <a:p>
            <a:pPr eaLnBrk="1" fontAlgn="auto" hangingPunct="1">
              <a:spcAft>
                <a:spcPts val="0"/>
              </a:spcAft>
              <a:buFont typeface="Arial" pitchFamily="34" charset="0"/>
              <a:buChar char="•"/>
              <a:defRPr/>
            </a:pPr>
            <a:r>
              <a:rPr lang="en-US" dirty="0" smtClean="0"/>
              <a:t>Baths were more common for the wealthy who could afford to bathe in tubs filled with hot water as well as scented oils and perfumes.</a:t>
            </a:r>
          </a:p>
          <a:p>
            <a:pPr eaLnBrk="1" fontAlgn="auto" hangingPunct="1">
              <a:spcAft>
                <a:spcPts val="0"/>
              </a:spcAft>
              <a:buFont typeface="Arial" pitchFamily="34" charset="0"/>
              <a:buChar char="•"/>
              <a:defRPr/>
            </a:pPr>
            <a:r>
              <a:rPr lang="en-US" dirty="0" smtClean="0"/>
              <a:t>The poor would bathe in wooden basins or barrels filled with cold water.   Although they didn’t bathe as often as we do today, they did take a bath more than once a year.</a:t>
            </a:r>
          </a:p>
          <a:p>
            <a:pPr eaLnBrk="1" fontAlgn="auto" hangingPunct="1">
              <a:spcAft>
                <a:spcPts val="0"/>
              </a:spcAft>
              <a:buFont typeface="Arial" pitchFamily="34" charset="0"/>
              <a:buChar char="•"/>
              <a:defRPr/>
            </a:pPr>
            <a:r>
              <a:rPr lang="en-US" dirty="0" smtClean="0"/>
              <a:t>Soap was made of sheep fat with ashes and soda mixed in. Teeth could be cleaned by scraping them with a hazel twig and rubbing them with a woolen cloth.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304800" y="457200"/>
            <a:ext cx="8610600" cy="5943600"/>
          </a:xfrm>
        </p:spPr>
        <p:txBody>
          <a:bodyPr/>
          <a:lstStyle/>
          <a:p>
            <a:pPr eaLnBrk="1" hangingPunct="1"/>
            <a:r>
              <a:rPr lang="en-US" smtClean="0"/>
              <a:t>Towns freed from feudal obligations:  Many towns lost large numbers of the populations.  Many of these towns asked for freedom for their lords or had lost their lords to the plague.</a:t>
            </a:r>
          </a:p>
          <a:p>
            <a:pPr eaLnBrk="1" hangingPunct="1"/>
            <a:r>
              <a:rPr lang="en-US" smtClean="0"/>
              <a:t>The power of the church declined because people lost faith in a church which had been unable to save them from such as disaster.</a:t>
            </a:r>
          </a:p>
          <a:p>
            <a:pPr eaLnBrk="1" hangingPunct="1"/>
            <a:r>
              <a:rPr lang="en-US" smtClean="0"/>
              <a:t>Disruption of Trade: The plague caused trade to break down.  People feared travelers and “plague goods” which may carry the disease.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Symptoms of the Plague</a:t>
            </a:r>
          </a:p>
        </p:txBody>
      </p:sp>
      <p:sp>
        <p:nvSpPr>
          <p:cNvPr id="3" name="Content Placeholder 2"/>
          <p:cNvSpPr>
            <a:spLocks noGrp="1"/>
          </p:cNvSpPr>
          <p:nvPr>
            <p:ph idx="1"/>
          </p:nvPr>
        </p:nvSpPr>
        <p:spPr>
          <a:xfrm>
            <a:off x="381000" y="1295400"/>
            <a:ext cx="5486400" cy="5105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plague began with headache and fever, along with chills, nausea, vomiting, and stiffness.</a:t>
            </a:r>
          </a:p>
          <a:p>
            <a:pPr eaLnBrk="1" fontAlgn="auto" hangingPunct="1">
              <a:spcAft>
                <a:spcPts val="0"/>
              </a:spcAft>
              <a:buFont typeface="Arial" pitchFamily="34" charset="0"/>
              <a:buChar char="•"/>
              <a:defRPr/>
            </a:pPr>
            <a:r>
              <a:rPr lang="en-US" dirty="0" smtClean="0"/>
              <a:t>Within a day or two, the swellings appeared. They were hard, painful, burning lumps on his neck, under his arms, on his inner thighs. Soon they turned black, split open, and began to ooze pus and blood. They may have grown to the size of an orange.</a:t>
            </a:r>
            <a:endParaRPr lang="en-US" dirty="0"/>
          </a:p>
        </p:txBody>
      </p:sp>
      <p:pic>
        <p:nvPicPr>
          <p:cNvPr id="109572" name="Picture 2" descr="http://static.howstuffworks.com/gif/black-death-3.jpg"/>
          <p:cNvPicPr>
            <a:picLocks noChangeAspect="1" noChangeArrowheads="1"/>
          </p:cNvPicPr>
          <p:nvPr/>
        </p:nvPicPr>
        <p:blipFill>
          <a:blip r:embed="rId2" cstate="print"/>
          <a:srcRect/>
          <a:stretch>
            <a:fillRect/>
          </a:stretch>
        </p:blipFill>
        <p:spPr bwMode="auto">
          <a:xfrm>
            <a:off x="6019800" y="1828800"/>
            <a:ext cx="2665413" cy="3724275"/>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rtlCol="0">
            <a:normAutofit lnSpcReduction="10000"/>
          </a:bodyPr>
          <a:lstStyle/>
          <a:p>
            <a:pPr eaLnBrk="1" fontAlgn="auto" hangingPunct="1">
              <a:spcAft>
                <a:spcPts val="0"/>
              </a:spcAft>
              <a:buFont typeface="Arial" pitchFamily="34" charset="0"/>
              <a:buChar char="•"/>
              <a:defRPr/>
            </a:pPr>
            <a:r>
              <a:rPr lang="en-US" dirty="0" smtClean="0"/>
              <a:t>After the lumps appeared he would start to bleed internally. There would be blood in his urine, blood in his stool, and blood pooling under his skin, resulting in black boils and spots all over his body (this is where the name “black death” comes from).</a:t>
            </a:r>
          </a:p>
          <a:p>
            <a:pPr eaLnBrk="1" fontAlgn="auto" hangingPunct="1">
              <a:spcAft>
                <a:spcPts val="0"/>
              </a:spcAft>
              <a:buFont typeface="Arial" pitchFamily="34" charset="0"/>
              <a:buChar char="•"/>
              <a:defRPr/>
            </a:pPr>
            <a:r>
              <a:rPr lang="en-US" dirty="0" smtClean="0"/>
              <a:t>The fluids coming out of the body would smell horrible and most people died within a week of the onset of symptoms.</a:t>
            </a:r>
          </a:p>
          <a:p>
            <a:pPr eaLnBrk="1" fontAlgn="auto" hangingPunct="1">
              <a:spcAft>
                <a:spcPts val="0"/>
              </a:spcAft>
              <a:buFont typeface="Arial" pitchFamily="34" charset="0"/>
              <a:buChar char="•"/>
              <a:defRPr/>
            </a:pPr>
            <a:r>
              <a:rPr lang="en-US" dirty="0" smtClean="0"/>
              <a:t>People died so quickly there was little or no time to bury the dead, so the bodies piled up or were buried in shallow graves.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Social Symptoms</a:t>
            </a:r>
          </a:p>
        </p:txBody>
      </p:sp>
      <p:sp>
        <p:nvSpPr>
          <p:cNvPr id="111619" name="Content Placeholder 2"/>
          <p:cNvSpPr>
            <a:spLocks noGrp="1"/>
          </p:cNvSpPr>
          <p:nvPr>
            <p:ph idx="1"/>
          </p:nvPr>
        </p:nvSpPr>
        <p:spPr>
          <a:xfrm>
            <a:off x="228600" y="1600200"/>
            <a:ext cx="4953000" cy="4525963"/>
          </a:xfrm>
        </p:spPr>
        <p:txBody>
          <a:bodyPr/>
          <a:lstStyle/>
          <a:p>
            <a:pPr eaLnBrk="1" hangingPunct="1"/>
            <a:r>
              <a:rPr lang="en-US" smtClean="0"/>
              <a:t>The plague contributed to Anti-Semitism in Europe.</a:t>
            </a:r>
          </a:p>
          <a:p>
            <a:pPr lvl="1" eaLnBrk="1" hangingPunct="1"/>
            <a:r>
              <a:rPr lang="en-US" smtClean="0"/>
              <a:t>People blamed the Jews for the plague.  In the city of Strasbourg a Christian mob murdered 2,000 Jews.</a:t>
            </a:r>
          </a:p>
          <a:p>
            <a:pPr lvl="1" eaLnBrk="1" hangingPunct="1"/>
            <a:r>
              <a:rPr lang="en-US" smtClean="0"/>
              <a:t>Similar massacres occurred throughout Europe.</a:t>
            </a:r>
          </a:p>
        </p:txBody>
      </p:sp>
      <p:pic>
        <p:nvPicPr>
          <p:cNvPr id="111620" name="Picture 2" descr="http://1.bp.blogspot.com/_RwjHJM_QQRA/SL3zU3GWZVI/AAAAAAAAAtw/9tZtS4jUJHs/s400/Burning_Jews+-wake+of+the+Black+Death+Some+Christians+targeted+various+groups+such+as+Jews.JPG"/>
          <p:cNvPicPr>
            <a:picLocks noChangeAspect="1" noChangeArrowheads="1"/>
          </p:cNvPicPr>
          <p:nvPr/>
        </p:nvPicPr>
        <p:blipFill>
          <a:blip r:embed="rId2" cstate="print"/>
          <a:srcRect/>
          <a:stretch>
            <a:fillRect/>
          </a:stretch>
        </p:blipFill>
        <p:spPr bwMode="auto">
          <a:xfrm>
            <a:off x="5181600" y="2133600"/>
            <a:ext cx="3509963" cy="26670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Economic Consequences</a:t>
            </a:r>
          </a:p>
        </p:txBody>
      </p:sp>
      <p:sp>
        <p:nvSpPr>
          <p:cNvPr id="112643" name="Content Placeholder 2"/>
          <p:cNvSpPr>
            <a:spLocks noGrp="1"/>
          </p:cNvSpPr>
          <p:nvPr>
            <p:ph idx="1"/>
          </p:nvPr>
        </p:nvSpPr>
        <p:spPr>
          <a:xfrm>
            <a:off x="304800" y="1295400"/>
            <a:ext cx="8382000" cy="5105400"/>
          </a:xfrm>
        </p:spPr>
        <p:txBody>
          <a:bodyPr/>
          <a:lstStyle/>
          <a:p>
            <a:pPr eaLnBrk="1" hangingPunct="1"/>
            <a:r>
              <a:rPr lang="en-US" smtClean="0"/>
              <a:t>The Plague was actually good for the European Economy.</a:t>
            </a:r>
          </a:p>
          <a:p>
            <a:pPr lvl="1" eaLnBrk="1" hangingPunct="1"/>
            <a:r>
              <a:rPr lang="en-US" smtClean="0"/>
              <a:t>There was enough farmland to go around.</a:t>
            </a:r>
          </a:p>
          <a:p>
            <a:pPr lvl="1" eaLnBrk="1" hangingPunct="1"/>
            <a:r>
              <a:rPr lang="en-US" smtClean="0"/>
              <a:t>People were able to afford and buy land.</a:t>
            </a:r>
          </a:p>
          <a:p>
            <a:pPr lvl="1" eaLnBrk="1" hangingPunct="1"/>
            <a:r>
              <a:rPr lang="en-US" smtClean="0"/>
              <a:t>Workers demanded wages for their labor.</a:t>
            </a:r>
          </a:p>
          <a:p>
            <a:pPr lvl="1" eaLnBrk="1" hangingPunct="1"/>
            <a:r>
              <a:rPr lang="en-US" smtClean="0"/>
              <a:t>Cities grew as peasants and serfs, now free of feudal obligations, flocked to cities.</a:t>
            </a:r>
          </a:p>
          <a:p>
            <a:pPr lvl="1" eaLnBrk="1" hangingPunct="1"/>
            <a:r>
              <a:rPr lang="en-US" smtClean="0"/>
              <a:t>Merchants explored new businesses.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The Decline of Church Power</a:t>
            </a:r>
          </a:p>
        </p:txBody>
      </p:sp>
      <p:sp>
        <p:nvSpPr>
          <p:cNvPr id="3" name="Content Placeholder 2"/>
          <p:cNvSpPr>
            <a:spLocks noGrp="1"/>
          </p:cNvSpPr>
          <p:nvPr>
            <p:ph idx="1"/>
          </p:nvPr>
        </p:nvSpPr>
        <p:spPr>
          <a:xfrm>
            <a:off x="304800" y="1600200"/>
            <a:ext cx="5943600" cy="4800600"/>
          </a:xfrm>
        </p:spPr>
        <p:txBody>
          <a:bodyPr rtlCol="0">
            <a:normAutofit lnSpcReduction="10000"/>
          </a:bodyPr>
          <a:lstStyle/>
          <a:p>
            <a:pPr eaLnBrk="1" fontAlgn="auto" hangingPunct="1">
              <a:spcAft>
                <a:spcPts val="0"/>
              </a:spcAft>
              <a:buFont typeface="Arial" pitchFamily="34" charset="0"/>
              <a:buChar char="•"/>
              <a:defRPr/>
            </a:pPr>
            <a:r>
              <a:rPr lang="en-US" dirty="0" smtClean="0"/>
              <a:t>During the 14</a:t>
            </a:r>
            <a:r>
              <a:rPr lang="en-US" baseline="30000" dirty="0" smtClean="0"/>
              <a:t>th</a:t>
            </a:r>
            <a:r>
              <a:rPr lang="en-US" dirty="0" smtClean="0"/>
              <a:t> century the power of the church began to decline.</a:t>
            </a:r>
          </a:p>
          <a:p>
            <a:pPr eaLnBrk="1" fontAlgn="auto" hangingPunct="1">
              <a:spcAft>
                <a:spcPts val="0"/>
              </a:spcAft>
              <a:buFont typeface="Arial" pitchFamily="34" charset="0"/>
              <a:buChar char="•"/>
              <a:defRPr/>
            </a:pPr>
            <a:r>
              <a:rPr lang="en-US" dirty="0" smtClean="0"/>
              <a:t>European kings, who were gaining power, were no longer willing to accept the idea of Papal supremacy over them.</a:t>
            </a:r>
          </a:p>
          <a:p>
            <a:pPr eaLnBrk="1" fontAlgn="auto" hangingPunct="1">
              <a:spcAft>
                <a:spcPts val="0"/>
              </a:spcAft>
              <a:buFont typeface="Arial" pitchFamily="34" charset="0"/>
              <a:buChar char="•"/>
              <a:defRPr/>
            </a:pPr>
            <a:r>
              <a:rPr lang="en-US" dirty="0" smtClean="0"/>
              <a:t>One of these conflicts was between Pope Boniface VIII and King Philip IV of France.</a:t>
            </a:r>
            <a:endParaRPr lang="en-US" dirty="0"/>
          </a:p>
        </p:txBody>
      </p:sp>
      <p:pic>
        <p:nvPicPr>
          <p:cNvPr id="129026" name="Picture 2" descr="File:Philippe IV Le Bel.jpg">
            <a:hlinkClick r:id="rId2"/>
          </p:cNvPr>
          <p:cNvPicPr>
            <a:picLocks noChangeAspect="1" noChangeArrowheads="1"/>
          </p:cNvPicPr>
          <p:nvPr/>
        </p:nvPicPr>
        <p:blipFill>
          <a:blip r:embed="rId3" cstate="print"/>
          <a:srcRect/>
          <a:stretch>
            <a:fillRect/>
          </a:stretch>
        </p:blipFill>
        <p:spPr bwMode="auto">
          <a:xfrm>
            <a:off x="6324600" y="2362200"/>
            <a:ext cx="2436813"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5638800" cy="5821363"/>
          </a:xfrm>
        </p:spPr>
        <p:txBody>
          <a:bodyPr rtlCol="0">
            <a:normAutofit lnSpcReduction="10000"/>
          </a:bodyPr>
          <a:lstStyle/>
          <a:p>
            <a:pPr eaLnBrk="1" fontAlgn="auto" hangingPunct="1">
              <a:spcAft>
                <a:spcPts val="0"/>
              </a:spcAft>
              <a:buFont typeface="Arial" pitchFamily="34" charset="0"/>
              <a:buChar char="•"/>
              <a:defRPr/>
            </a:pPr>
            <a:r>
              <a:rPr lang="en-US" dirty="0" smtClean="0"/>
              <a:t>King Philip IV believed he should be able to tax the clergy.</a:t>
            </a:r>
          </a:p>
          <a:p>
            <a:pPr eaLnBrk="1" fontAlgn="auto" hangingPunct="1">
              <a:spcAft>
                <a:spcPts val="0"/>
              </a:spcAft>
              <a:buFont typeface="Arial" pitchFamily="34" charset="0"/>
              <a:buChar char="•"/>
              <a:defRPr/>
            </a:pPr>
            <a:r>
              <a:rPr lang="en-US" dirty="0" smtClean="0"/>
              <a:t>Pope Boniface VIII said that he could not.</a:t>
            </a:r>
          </a:p>
          <a:p>
            <a:pPr eaLnBrk="1" fontAlgn="auto" hangingPunct="1">
              <a:spcAft>
                <a:spcPts val="0"/>
              </a:spcAft>
              <a:buFont typeface="Arial" pitchFamily="34" charset="0"/>
              <a:buChar char="•"/>
              <a:defRPr/>
            </a:pPr>
            <a:r>
              <a:rPr lang="en-US" dirty="0" smtClean="0"/>
              <a:t>Philip IV refused to accept the Pope’s authority and sent his troops to Italy to bring him to France to stand trial.</a:t>
            </a:r>
          </a:p>
          <a:p>
            <a:pPr eaLnBrk="1" fontAlgn="auto" hangingPunct="1">
              <a:spcAft>
                <a:spcPts val="0"/>
              </a:spcAft>
              <a:buFont typeface="Arial" pitchFamily="34" charset="0"/>
              <a:buChar char="•"/>
              <a:defRPr/>
            </a:pPr>
            <a:r>
              <a:rPr lang="en-US" dirty="0" smtClean="0"/>
              <a:t>The Pope escaped, but died shortly after leaving the office of Pope open for election . . . </a:t>
            </a:r>
          </a:p>
          <a:p>
            <a:pPr eaLnBrk="1" fontAlgn="auto" hangingPunct="1">
              <a:spcAft>
                <a:spcPts val="0"/>
              </a:spcAft>
              <a:buFont typeface="Arial" pitchFamily="34" charset="0"/>
              <a:buChar char="•"/>
              <a:defRPr/>
            </a:pPr>
            <a:endParaRPr lang="en-US" dirty="0"/>
          </a:p>
        </p:txBody>
      </p:sp>
      <p:pic>
        <p:nvPicPr>
          <p:cNvPr id="114691" name="Picture 2" descr="File:Giotto - Bonifatius VIII.jpg">
            <a:hlinkClick r:id="rId2"/>
          </p:cNvPr>
          <p:cNvPicPr>
            <a:picLocks noChangeAspect="1" noChangeArrowheads="1"/>
          </p:cNvPicPr>
          <p:nvPr/>
        </p:nvPicPr>
        <p:blipFill>
          <a:blip r:embed="rId3" cstate="print"/>
          <a:srcRect/>
          <a:stretch>
            <a:fillRect/>
          </a:stretch>
        </p:blipFill>
        <p:spPr bwMode="auto">
          <a:xfrm>
            <a:off x="6369050" y="133350"/>
            <a:ext cx="2546350" cy="3067050"/>
          </a:xfrm>
          <a:prstGeom prst="rect">
            <a:avLst/>
          </a:prstGeom>
          <a:noFill/>
          <a:ln w="9525">
            <a:noFill/>
            <a:miter lim="800000"/>
            <a:headEnd/>
            <a:tailEnd/>
          </a:ln>
        </p:spPr>
      </p:pic>
      <p:pic>
        <p:nvPicPr>
          <p:cNvPr id="114692" name="Picture 4" descr="http://www.mises.org/Community/cfs-file.ashx/__key/CommunityServer.Blogs.Components.WeblogFiles/lilburne/0167.412px_2D00_ColonnaSlappingBoniface.jpg"/>
          <p:cNvPicPr>
            <a:picLocks noChangeAspect="1" noChangeArrowheads="1"/>
          </p:cNvPicPr>
          <p:nvPr/>
        </p:nvPicPr>
        <p:blipFill>
          <a:blip r:embed="rId4" cstate="print"/>
          <a:srcRect/>
          <a:stretch>
            <a:fillRect/>
          </a:stretch>
        </p:blipFill>
        <p:spPr bwMode="auto">
          <a:xfrm>
            <a:off x="6477000" y="3276600"/>
            <a:ext cx="2362200" cy="3433763"/>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Great Schism/Avignon Papacy</a:t>
            </a:r>
            <a:endParaRPr lang="en-US" dirty="0"/>
          </a:p>
        </p:txBody>
      </p:sp>
      <p:sp>
        <p:nvSpPr>
          <p:cNvPr id="115715" name="Content Placeholder 2"/>
          <p:cNvSpPr>
            <a:spLocks noGrp="1"/>
          </p:cNvSpPr>
          <p:nvPr>
            <p:ph idx="1"/>
          </p:nvPr>
        </p:nvSpPr>
        <p:spPr/>
        <p:txBody>
          <a:bodyPr/>
          <a:lstStyle/>
          <a:p>
            <a:pPr eaLnBrk="1" hangingPunct="1"/>
            <a:r>
              <a:rPr lang="en-US" smtClean="0"/>
              <a:t>During the conclave, Philip arranged for the election of a French Pope.</a:t>
            </a:r>
          </a:p>
          <a:p>
            <a:pPr eaLnBrk="1" hangingPunct="1"/>
            <a:r>
              <a:rPr lang="en-US" smtClean="0"/>
              <a:t>The Papacy then moved to Avignon, France, where it remained from 1305-1377.</a:t>
            </a:r>
          </a:p>
          <a:p>
            <a:pPr eaLnBrk="1" hangingPunct="1"/>
            <a:r>
              <a:rPr lang="en-US" smtClean="0"/>
              <a:t>A later Pope, Gregory XI, returned the Papacy to Rome, but died soon after the move.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cardinals insisted on the election of an Italian Pope, Pope Urban VI.</a:t>
            </a:r>
          </a:p>
          <a:p>
            <a:pPr eaLnBrk="1" fontAlgn="auto" hangingPunct="1">
              <a:spcAft>
                <a:spcPts val="0"/>
              </a:spcAft>
              <a:buFont typeface="Arial" pitchFamily="34" charset="0"/>
              <a:buChar char="•"/>
              <a:defRPr/>
            </a:pPr>
            <a:r>
              <a:rPr lang="en-US" dirty="0" smtClean="0"/>
              <a:t>Five months later, the French cardinals declared the election of that Pope invalid and elected their own, Clement VII.</a:t>
            </a:r>
          </a:p>
          <a:p>
            <a:pPr eaLnBrk="1" fontAlgn="auto" hangingPunct="1">
              <a:spcAft>
                <a:spcPts val="0"/>
              </a:spcAft>
              <a:buFont typeface="Arial" pitchFamily="34" charset="0"/>
              <a:buChar char="•"/>
              <a:defRPr/>
            </a:pPr>
            <a:r>
              <a:rPr lang="en-US" u="sng" dirty="0" smtClean="0"/>
              <a:t>Now Europe had TWO Popes</a:t>
            </a:r>
            <a:r>
              <a:rPr lang="en-US" dirty="0" smtClean="0"/>
              <a:t>.  This created a lot of problems, the Pope was the head of the Church and people were uncertain as to which Pope they should follow.</a:t>
            </a:r>
          </a:p>
          <a:p>
            <a:pPr lvl="1" eaLnBrk="1" fontAlgn="auto" hangingPunct="1">
              <a:spcAft>
                <a:spcPts val="0"/>
              </a:spcAft>
              <a:buFont typeface="Arial" pitchFamily="34" charset="0"/>
              <a:buChar char="–"/>
              <a:defRPr/>
            </a:pPr>
            <a:r>
              <a:rPr lang="en-US" dirty="0" smtClean="0"/>
              <a:t>The French and their allies supported the French Pope.</a:t>
            </a:r>
          </a:p>
          <a:p>
            <a:pPr lvl="1" eaLnBrk="1" fontAlgn="auto" hangingPunct="1">
              <a:spcAft>
                <a:spcPts val="0"/>
              </a:spcAft>
              <a:buFont typeface="Arial" pitchFamily="34" charset="0"/>
              <a:buChar char="–"/>
              <a:defRPr/>
            </a:pPr>
            <a:r>
              <a:rPr lang="en-US" dirty="0" smtClean="0"/>
              <a:t>England and the Holy Roman Empire supported the Italian Pope.</a:t>
            </a:r>
          </a:p>
          <a:p>
            <a:pPr eaLnBrk="1" fontAlgn="auto" hangingPunct="1">
              <a:spcAft>
                <a:spcPts val="0"/>
              </a:spcAft>
              <a:buFont typeface="Arial" pitchFamily="34" charset="0"/>
              <a:buChar char="•"/>
              <a:defRPr/>
            </a:pPr>
            <a:r>
              <a:rPr lang="en-US" dirty="0" smtClean="0"/>
              <a:t>The two Pope excommunicated each other and there was chaos within the Church.</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0"/>
            <a:ext cx="8229600" cy="1143000"/>
          </a:xfrm>
        </p:spPr>
        <p:txBody>
          <a:bodyPr/>
          <a:lstStyle/>
          <a:p>
            <a:pPr eaLnBrk="1" hangingPunct="1"/>
            <a:r>
              <a:rPr lang="en-US" smtClean="0"/>
              <a:t>The Council of Constance</a:t>
            </a:r>
          </a:p>
        </p:txBody>
      </p:sp>
      <p:sp>
        <p:nvSpPr>
          <p:cNvPr id="3" name="Content Placeholder 2"/>
          <p:cNvSpPr>
            <a:spLocks noGrp="1"/>
          </p:cNvSpPr>
          <p:nvPr>
            <p:ph idx="1"/>
          </p:nvPr>
        </p:nvSpPr>
        <p:spPr>
          <a:xfrm>
            <a:off x="228600" y="1219200"/>
            <a:ext cx="5715000" cy="5334000"/>
          </a:xfrm>
        </p:spPr>
        <p:txBody>
          <a:bodyPr rtlCol="0">
            <a:normAutofit lnSpcReduction="10000"/>
          </a:bodyPr>
          <a:lstStyle/>
          <a:p>
            <a:pPr eaLnBrk="1" fontAlgn="auto" hangingPunct="1">
              <a:spcAft>
                <a:spcPts val="0"/>
              </a:spcAft>
              <a:buFont typeface="Arial" pitchFamily="34" charset="0"/>
              <a:buChar char="•"/>
              <a:defRPr/>
            </a:pPr>
            <a:r>
              <a:rPr lang="en-US" dirty="0" smtClean="0"/>
              <a:t>Church cardinals called a Church council at Pisa and tried electing a new Pope and then there were three!</a:t>
            </a:r>
          </a:p>
          <a:p>
            <a:pPr eaLnBrk="1" fontAlgn="auto" hangingPunct="1">
              <a:spcAft>
                <a:spcPts val="0"/>
              </a:spcAft>
              <a:buFont typeface="Arial" pitchFamily="34" charset="0"/>
              <a:buChar char="•"/>
              <a:defRPr/>
            </a:pPr>
            <a:r>
              <a:rPr lang="en-US" dirty="0" smtClean="0"/>
              <a:t>The Holy Roman Emperor finally called the </a:t>
            </a:r>
            <a:r>
              <a:rPr lang="en-US" b="1" dirty="0" smtClean="0">
                <a:solidFill>
                  <a:schemeClr val="accent2">
                    <a:lumMod val="75000"/>
                  </a:schemeClr>
                </a:solidFill>
              </a:rPr>
              <a:t>Council of Constance </a:t>
            </a:r>
            <a:r>
              <a:rPr lang="en-US" dirty="0" smtClean="0"/>
              <a:t>to resolve the Great Schism.</a:t>
            </a:r>
          </a:p>
          <a:p>
            <a:pPr lvl="1" eaLnBrk="1" fontAlgn="auto" hangingPunct="1">
              <a:spcAft>
                <a:spcPts val="0"/>
              </a:spcAft>
              <a:buFont typeface="Arial" pitchFamily="34" charset="0"/>
              <a:buChar char="–"/>
              <a:defRPr/>
            </a:pPr>
            <a:r>
              <a:rPr lang="en-US" dirty="0" smtClean="0"/>
              <a:t>The two  Popes were deposed, the third resigned and a new Pope was elected. </a:t>
            </a:r>
          </a:p>
          <a:p>
            <a:pPr eaLnBrk="1" fontAlgn="auto" hangingPunct="1">
              <a:spcAft>
                <a:spcPts val="0"/>
              </a:spcAft>
              <a:buFont typeface="Arial" pitchFamily="34" charset="0"/>
              <a:buChar char="•"/>
              <a:defRPr/>
            </a:pPr>
            <a:endParaRPr lang="en-US" dirty="0"/>
          </a:p>
        </p:txBody>
      </p:sp>
      <p:pic>
        <p:nvPicPr>
          <p:cNvPr id="117764" name="Picture 2" descr="http://www.unesco.org/webworld/mdm/visite/constantin/image1/025v.jpeg"/>
          <p:cNvPicPr>
            <a:picLocks noChangeAspect="1" noChangeArrowheads="1"/>
          </p:cNvPicPr>
          <p:nvPr/>
        </p:nvPicPr>
        <p:blipFill>
          <a:blip r:embed="rId2" cstate="print"/>
          <a:srcRect/>
          <a:stretch>
            <a:fillRect/>
          </a:stretch>
        </p:blipFill>
        <p:spPr bwMode="auto">
          <a:xfrm>
            <a:off x="5943600" y="1905000"/>
            <a:ext cx="2852738" cy="3162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4803</TotalTime>
  <Words>6812</Words>
  <Application>Microsoft Office PowerPoint</Application>
  <PresentationFormat>On-screen Show (4:3)</PresentationFormat>
  <Paragraphs>448</Paragraphs>
  <Slides>116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116</vt:i4>
      </vt:variant>
    </vt:vector>
  </HeadingPairs>
  <TitlesOfParts>
    <vt:vector size="121" baseType="lpstr">
      <vt:lpstr>Arial</vt:lpstr>
      <vt:lpstr>Cambria</vt:lpstr>
      <vt:lpstr>Calibri</vt:lpstr>
      <vt:lpstr>Agatha</vt:lpstr>
      <vt:lpstr>Theme1</vt:lpstr>
      <vt:lpstr>Europe in the Middle Ages  1000-1500</vt:lpstr>
      <vt:lpstr>Important Dates</vt:lpstr>
      <vt:lpstr>Peasants, Trade, and Cities</vt:lpstr>
      <vt:lpstr>Improvement in Agricultural Technology</vt:lpstr>
      <vt:lpstr>The Three Field System</vt:lpstr>
      <vt:lpstr>Crops</vt:lpstr>
      <vt:lpstr>Slide 7</vt:lpstr>
      <vt:lpstr>Daily Life of Peasants</vt:lpstr>
      <vt:lpstr>Hygiene</vt:lpstr>
      <vt:lpstr>The Cycle of Labor</vt:lpstr>
      <vt:lpstr>Different Seasons</vt:lpstr>
      <vt:lpstr>Slide 12</vt:lpstr>
      <vt:lpstr>Feast Days</vt:lpstr>
      <vt:lpstr>The Village Church</vt:lpstr>
      <vt:lpstr>Peasant Diet</vt:lpstr>
      <vt:lpstr>Drink</vt:lpstr>
      <vt:lpstr>The Revival of Trade</vt:lpstr>
      <vt:lpstr>Slide 18</vt:lpstr>
      <vt:lpstr>Trade Fairs</vt:lpstr>
      <vt:lpstr>The Growth of Cities</vt:lpstr>
      <vt:lpstr>Bourgeoisie</vt:lpstr>
      <vt:lpstr>Medieval Cities</vt:lpstr>
      <vt:lpstr>Slide 23</vt:lpstr>
      <vt:lpstr>City Government</vt:lpstr>
      <vt:lpstr>Daily Life in the Medieval City</vt:lpstr>
      <vt:lpstr>Dangers</vt:lpstr>
      <vt:lpstr>Public Baths</vt:lpstr>
      <vt:lpstr>Women</vt:lpstr>
      <vt:lpstr>Guilds</vt:lpstr>
      <vt:lpstr>Joining a Guild</vt:lpstr>
      <vt:lpstr>The Masterpiece</vt:lpstr>
      <vt:lpstr>Section 2: Christianity and Medieval Civilization</vt:lpstr>
      <vt:lpstr>Pope Gregory VII </vt:lpstr>
      <vt:lpstr>Papal States and Simony</vt:lpstr>
      <vt:lpstr>Church Reform</vt:lpstr>
      <vt:lpstr>Lay Investiture</vt:lpstr>
      <vt:lpstr>Slide 37</vt:lpstr>
      <vt:lpstr>Henry IV vs. Pope Gregory VII</vt:lpstr>
      <vt:lpstr>Slide 39</vt:lpstr>
      <vt:lpstr>The Concordat of Worms</vt:lpstr>
      <vt:lpstr>The Church Supreme</vt:lpstr>
      <vt:lpstr>“Weapons” of the Church</vt:lpstr>
      <vt:lpstr>The Sacraments</vt:lpstr>
      <vt:lpstr>New Religious Orders</vt:lpstr>
      <vt:lpstr>The Cistercians</vt:lpstr>
      <vt:lpstr>Women</vt:lpstr>
      <vt:lpstr>The Franciscans and the Dominicans</vt:lpstr>
      <vt:lpstr>Franciscan Beliefs</vt:lpstr>
      <vt:lpstr>The Dominican Order</vt:lpstr>
      <vt:lpstr>The Inquisition</vt:lpstr>
      <vt:lpstr>Popular Religion in the High Middle Ages </vt:lpstr>
      <vt:lpstr>Saints</vt:lpstr>
      <vt:lpstr>Relics</vt:lpstr>
      <vt:lpstr>Religious Teachings</vt:lpstr>
      <vt:lpstr>Stained Glass</vt:lpstr>
      <vt:lpstr>Section 3: The Culture of the High Middle Ages</vt:lpstr>
      <vt:lpstr>The Rise of Universities</vt:lpstr>
      <vt:lpstr>Areas of Study</vt:lpstr>
      <vt:lpstr>Teaching Style</vt:lpstr>
      <vt:lpstr>Degrees</vt:lpstr>
      <vt:lpstr>The Development of Scholasticism</vt:lpstr>
      <vt:lpstr>Greek Influences</vt:lpstr>
      <vt:lpstr>St. Thomas Aquinas</vt:lpstr>
      <vt:lpstr>Teachings of Thomas Aquinas</vt:lpstr>
      <vt:lpstr>Vernacular Literature</vt:lpstr>
      <vt:lpstr>Vernacular</vt:lpstr>
      <vt:lpstr>Troubadours</vt:lpstr>
      <vt:lpstr>Chanson de Geste</vt:lpstr>
      <vt:lpstr>Medieval Architecture</vt:lpstr>
      <vt:lpstr>Romanesque Architecture</vt:lpstr>
      <vt:lpstr>Slide 71</vt:lpstr>
      <vt:lpstr>Slide 72</vt:lpstr>
      <vt:lpstr>Slide 73</vt:lpstr>
      <vt:lpstr>Gothic Architecture</vt:lpstr>
      <vt:lpstr>Slide 75</vt:lpstr>
      <vt:lpstr>Slide 76</vt:lpstr>
      <vt:lpstr>Slide 77</vt:lpstr>
      <vt:lpstr>Slide 78</vt:lpstr>
      <vt:lpstr>Slide 79</vt:lpstr>
      <vt:lpstr>Gargoyles</vt:lpstr>
      <vt:lpstr>Slide 81</vt:lpstr>
      <vt:lpstr>Section 4: The Late Middle Ages</vt:lpstr>
      <vt:lpstr>The Black Death</vt:lpstr>
      <vt:lpstr>What was the Black Death?</vt:lpstr>
      <vt:lpstr>Types of Plague</vt:lpstr>
      <vt:lpstr>Slide 86</vt:lpstr>
      <vt:lpstr>Slide 87</vt:lpstr>
      <vt:lpstr>The Spread of the Black Death</vt:lpstr>
      <vt:lpstr>Impact of the Black Death</vt:lpstr>
      <vt:lpstr>Slide 90</vt:lpstr>
      <vt:lpstr>Symptoms of the Plague</vt:lpstr>
      <vt:lpstr>Slide 92</vt:lpstr>
      <vt:lpstr>Social Symptoms</vt:lpstr>
      <vt:lpstr>Economic Consequences</vt:lpstr>
      <vt:lpstr>The Decline of Church Power</vt:lpstr>
      <vt:lpstr>Slide 96</vt:lpstr>
      <vt:lpstr>The Great Schism/Avignon Papacy</vt:lpstr>
      <vt:lpstr>Slide 98</vt:lpstr>
      <vt:lpstr>The Council of Constance</vt:lpstr>
      <vt:lpstr>Attempts at Church Reform</vt:lpstr>
      <vt:lpstr>Jan Hus</vt:lpstr>
      <vt:lpstr>The Hundred Years War</vt:lpstr>
      <vt:lpstr>France vs. England</vt:lpstr>
      <vt:lpstr>Slide 104</vt:lpstr>
      <vt:lpstr>Jeanne d’Arc (Joan of Arc) 1412-1431</vt:lpstr>
      <vt:lpstr>Orleans</vt:lpstr>
      <vt:lpstr>Gunpowder</vt:lpstr>
      <vt:lpstr>Political Recovery</vt:lpstr>
      <vt:lpstr>France</vt:lpstr>
      <vt:lpstr>England</vt:lpstr>
      <vt:lpstr>Slide 111</vt:lpstr>
      <vt:lpstr>Spain</vt:lpstr>
      <vt:lpstr>Central and Eastern Europe</vt:lpstr>
      <vt:lpstr>Russia</vt:lpstr>
      <vt:lpstr>The Kremlin</vt:lpstr>
      <vt:lpstr>Czars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 in the Middle Ages  1000-1500</dc:title>
  <dc:creator>Cara Walton</dc:creator>
  <cp:lastModifiedBy>kurt.wessler</cp:lastModifiedBy>
  <cp:revision>314</cp:revision>
  <dcterms:created xsi:type="dcterms:W3CDTF">2009-11-25T14:08:19Z</dcterms:created>
  <dcterms:modified xsi:type="dcterms:W3CDTF">2015-01-26T20:16:16Z</dcterms:modified>
</cp:coreProperties>
</file>