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1"/>
  </p:notesMasterIdLst>
  <p:sldIdLst>
    <p:sldId id="265" r:id="rId2"/>
    <p:sldId id="266" r:id="rId3"/>
    <p:sldId id="267" r:id="rId4"/>
    <p:sldId id="268" r:id="rId5"/>
    <p:sldId id="269" r:id="rId6"/>
    <p:sldId id="270" r:id="rId7"/>
    <p:sldId id="271" r:id="rId8"/>
    <p:sldId id="272" r:id="rId9"/>
    <p:sldId id="273" r:id="rId10"/>
    <p:sldId id="275" r:id="rId11"/>
    <p:sldId id="274" r:id="rId12"/>
    <p:sldId id="276" r:id="rId13"/>
    <p:sldId id="258" r:id="rId14"/>
    <p:sldId id="259" r:id="rId15"/>
    <p:sldId id="260" r:id="rId16"/>
    <p:sldId id="261" r:id="rId17"/>
    <p:sldId id="262" r:id="rId18"/>
    <p:sldId id="263"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014A2-BF8B-4FD2-BD25-020AB7E9D3FF}" type="datetimeFigureOut">
              <a:rPr lang="en-US" smtClean="0"/>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2ED55-B1E4-40A1-95F8-8FA6FD4B31C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4DCA0-589B-4611-9E89-B4EBE0B6746F}" type="slidenum">
              <a:rPr lang="en-US"/>
              <a:pPr/>
              <a:t>1</a:t>
            </a:fld>
            <a:endParaRPr lang="en-US"/>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74659-F734-448E-9DC7-0DE0D6401377}" type="slidenum">
              <a:rPr lang="en-US"/>
              <a:pPr/>
              <a:t>10</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DA188-1A54-4D4A-B73E-A82AD805E7F3}" type="slidenum">
              <a:rPr lang="en-US"/>
              <a:pPr/>
              <a:t>11</a:t>
            </a:fld>
            <a:endParaRPr 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ln/>
        </p:spPr>
        <p:txBody>
          <a:bodyPr/>
          <a:lstStyle/>
          <a:p>
            <a:endParaRPr lang="en-US"/>
          </a:p>
        </p:txBody>
      </p:sp>
      <p:sp>
        <p:nvSpPr>
          <p:cNvPr id="48131"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ln/>
        </p:spPr>
        <p:txBody>
          <a:bodyPr/>
          <a:lstStyle/>
          <a:p>
            <a:endParaRPr lang="en-US"/>
          </a:p>
        </p:txBody>
      </p:sp>
      <p:sp>
        <p:nvSpPr>
          <p:cNvPr id="50179"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noFill/>
          <a:ln/>
        </p:spPr>
        <p:txBody>
          <a:bodyPr/>
          <a:lstStyle/>
          <a:p>
            <a:r>
              <a:rPr lang="en-US"/>
              <a:t>Lft off hre</a:t>
            </a:r>
          </a:p>
        </p:txBody>
      </p:sp>
      <p:sp>
        <p:nvSpPr>
          <p:cNvPr id="52227"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ln/>
        </p:spPr>
        <p:txBody>
          <a:bodyPr/>
          <a:lstStyle/>
          <a:p>
            <a:endParaRPr lang="en-US"/>
          </a:p>
        </p:txBody>
      </p:sp>
      <p:sp>
        <p:nvSpPr>
          <p:cNvPr id="60419" name="Rectangle 3"/>
          <p:cNvSpPr>
            <a:spLocks noChangeArrowheads="1" noTextEdit="1"/>
          </p:cNvSpPr>
          <p:nvPr>
            <p:ph type="sldImg"/>
          </p:nvPr>
        </p:nvSpPr>
        <p:spPr>
          <a:xfrm>
            <a:off x="1150938" y="692150"/>
            <a:ext cx="4556125" cy="3416300"/>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9C5A3-B774-44C6-9149-3B3C20840C6E}" type="slidenum">
              <a:rPr lang="en-US"/>
              <a:pPr/>
              <a:t>2</a:t>
            </a:fld>
            <a:endParaRPr lang="en-U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C4DFE-1A76-447A-A782-DA43D3E808A8}" type="slidenum">
              <a:rPr lang="en-US"/>
              <a:pPr/>
              <a:t>3</a:t>
            </a:fld>
            <a:endParaRPr 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3AD29-C851-49B6-BE46-77C4F2DB0852}" type="slidenum">
              <a:rPr lang="en-US"/>
              <a:pPr/>
              <a:t>4</a:t>
            </a:fld>
            <a:endParaRPr 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0693D1-F4CA-4DAF-9371-07FD61B9FB74}" type="slidenum">
              <a:rPr lang="en-US"/>
              <a:pPr/>
              <a:t>5</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FBC93-D791-4659-8E76-98ABE07A437F}" type="slidenum">
              <a:rPr lang="en-US"/>
              <a:pPr/>
              <a:t>6</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E366E-41B5-48BA-B2E9-47559C48CB5C}" type="slidenum">
              <a:rPr lang="en-US"/>
              <a:pPr/>
              <a:t>7</a:t>
            </a:fld>
            <a:endParaRPr 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3CB032-8B79-4942-BDB0-C68A6E902CDC}" type="slidenum">
              <a:rPr lang="en-US"/>
              <a:pPr/>
              <a:t>8</a:t>
            </a:fld>
            <a:endParaRPr 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852C2-A544-4573-A2B7-DBF04738B960}" type="slidenum">
              <a:rPr lang="en-US"/>
              <a:pPr/>
              <a:t>9</a:t>
            </a:fld>
            <a:endParaRPr 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E775C60-6BB6-4C3D-84F3-E250B0F6168D}" type="datetimeFigureOut">
              <a:rPr lang="en-US" smtClean="0"/>
              <a:t>10/7/2013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14EA58E-4F06-4313-B2BE-CA238C8A8F7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775C60-6BB6-4C3D-84F3-E250B0F6168D}"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EA58E-4F06-4313-B2BE-CA238C8A8F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775C60-6BB6-4C3D-84F3-E250B0F6168D}"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EA58E-4F06-4313-B2BE-CA238C8A8F7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776DF0F5-7D2F-4626-A894-57FAB53B76DA}"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ED18524E-7F30-48C7-B8F5-29BF6AA39413}"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775C60-6BB6-4C3D-84F3-E250B0F6168D}"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4EA58E-4F06-4313-B2BE-CA238C8A8F7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775C60-6BB6-4C3D-84F3-E250B0F6168D}"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14EA58E-4F06-4313-B2BE-CA238C8A8F7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775C60-6BB6-4C3D-84F3-E250B0F6168D}"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EA58E-4F06-4313-B2BE-CA238C8A8F7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775C60-6BB6-4C3D-84F3-E250B0F6168D}" type="datetimeFigureOut">
              <a:rPr lang="en-US" smtClean="0"/>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4EA58E-4F06-4313-B2BE-CA238C8A8F7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775C60-6BB6-4C3D-84F3-E250B0F6168D}" type="datetimeFigureOut">
              <a:rPr lang="en-US" smtClean="0"/>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4EA58E-4F06-4313-B2BE-CA238C8A8F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75C60-6BB6-4C3D-84F3-E250B0F6168D}" type="datetimeFigureOut">
              <a:rPr lang="en-US" smtClean="0"/>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4EA58E-4F06-4313-B2BE-CA238C8A8F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775C60-6BB6-4C3D-84F3-E250B0F6168D}"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EA58E-4F06-4313-B2BE-CA238C8A8F7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775C60-6BB6-4C3D-84F3-E250B0F6168D}"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4EA58E-4F06-4313-B2BE-CA238C8A8F7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E775C60-6BB6-4C3D-84F3-E250B0F6168D}" type="datetimeFigureOut">
              <a:rPr lang="en-US" smtClean="0"/>
              <a:t>10/7/2013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14EA58E-4F06-4313-B2BE-CA238C8A8F7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url?sa=i&amp;rct=j&amp;q=&amp;esrc=s&amp;source=images&amp;cd=&amp;cad=rja&amp;docid=rNbi34PlgRtN9M&amp;tbnid=IFHDIs4_oM-MgM:&amp;ved=0CAUQjRw&amp;url=http%3A%2F%2Fen.wikipedia.org%2Fwiki%2FQueen_Anne%27s_War&amp;ei=t71SUpDyNoO-8ASL9oHYCg&amp;bvm=bv.53537100,d.eWU&amp;psig=AFQjCNGH5lExUepZgF1zLznpguc-TQ14mw&amp;ust=1381240537101336"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2667000"/>
            <a:ext cx="7772400" cy="1920875"/>
          </a:xfrm>
        </p:spPr>
        <p:txBody>
          <a:bodyPr>
            <a:normAutofit fontScale="90000"/>
          </a:bodyPr>
          <a:lstStyle/>
          <a:p>
            <a:r>
              <a:rPr lang="en-US" sz="5400" dirty="0"/>
              <a:t>British North America: Colonial Governments and Imperial Policy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7"/>
          <p:cNvSpPr>
            <a:spLocks noGrp="1" noRot="1" noChangeArrowheads="1"/>
          </p:cNvSpPr>
          <p:nvPr>
            <p:ph type="title"/>
          </p:nvPr>
        </p:nvSpPr>
        <p:spPr/>
        <p:txBody>
          <a:bodyPr/>
          <a:lstStyle/>
          <a:p>
            <a:r>
              <a:rPr lang="en-US"/>
              <a:t>The Policy of Salutary Neglect</a:t>
            </a:r>
          </a:p>
        </p:txBody>
      </p:sp>
      <p:sp>
        <p:nvSpPr>
          <p:cNvPr id="36872" name="Rectangle 8"/>
          <p:cNvSpPr>
            <a:spLocks noGrp="1" noChangeArrowheads="1"/>
          </p:cNvSpPr>
          <p:nvPr>
            <p:ph idx="1"/>
          </p:nvPr>
        </p:nvSpPr>
        <p:spPr/>
        <p:txBody>
          <a:bodyPr>
            <a:normAutofit lnSpcReduction="10000"/>
          </a:bodyPr>
          <a:lstStyle/>
          <a:p>
            <a:pPr algn="ctr">
              <a:buFont typeface="Wingdings" pitchFamily="2" charset="2"/>
              <a:buNone/>
            </a:pPr>
            <a:r>
              <a:rPr lang="en-US" sz="1800" b="1">
                <a:solidFill>
                  <a:schemeClr val="hlink"/>
                </a:solidFill>
              </a:rPr>
              <a:t>In Edmund Burke's 1775 "Speech on Conciliation with the Colonies," the term "salutary neglect" was first used.</a:t>
            </a:r>
            <a:r>
              <a:rPr lang="en-US" sz="1600" b="1">
                <a:solidFill>
                  <a:schemeClr val="hlink"/>
                </a:solidFill>
              </a:rPr>
              <a:t> </a:t>
            </a:r>
          </a:p>
          <a:p>
            <a:pPr algn="ctr">
              <a:buFont typeface="Wingdings" pitchFamily="2" charset="2"/>
              <a:buNone/>
            </a:pPr>
            <a:endParaRPr lang="en-US" sz="1600" b="1">
              <a:solidFill>
                <a:schemeClr val="hlink"/>
              </a:solidFill>
            </a:endParaRPr>
          </a:p>
          <a:p>
            <a:r>
              <a:rPr lang="en-US" sz="2800"/>
              <a:t>“… I know that the Colonies in general owe little or nothing to any care of ours, and that they are not squeezed into this happy form by the constraints of watchful and suspicious government, but that, through a wise and salutary neglect, a generous nature has been suffered to take her own way to perfection; when I reflect upon these effects, when I see how profitable they have been to us…”</a:t>
            </a:r>
          </a:p>
          <a:p>
            <a:pPr>
              <a:buFont typeface="Wingdings" pitchFamily="2" charset="2"/>
              <a:buNone/>
            </a:pPr>
            <a:endParaRPr lang="en-US" sz="2800"/>
          </a:p>
          <a:p>
            <a:endParaRPr lang="en-US"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Rot="1" noChangeArrowheads="1"/>
          </p:cNvSpPr>
          <p:nvPr>
            <p:ph type="title"/>
          </p:nvPr>
        </p:nvSpPr>
        <p:spPr/>
        <p:txBody>
          <a:bodyPr/>
          <a:lstStyle/>
          <a:p>
            <a:r>
              <a:rPr lang="en-US"/>
              <a:t>The Policy of Salutary Neglect</a:t>
            </a:r>
          </a:p>
        </p:txBody>
      </p:sp>
      <p:pic>
        <p:nvPicPr>
          <p:cNvPr id="32775" name="Picture 7" descr="walpole"/>
          <p:cNvPicPr>
            <a:picLocks noGrp="1" noChangeAspect="1" noChangeArrowheads="1"/>
          </p:cNvPicPr>
          <p:nvPr>
            <p:ph sz="half" idx="1"/>
          </p:nvPr>
        </p:nvPicPr>
        <p:blipFill>
          <a:blip r:embed="rId3"/>
          <a:srcRect/>
          <a:stretch>
            <a:fillRect/>
          </a:stretch>
        </p:blipFill>
        <p:spPr>
          <a:xfrm>
            <a:off x="533400" y="1447800"/>
            <a:ext cx="3876675" cy="4800600"/>
          </a:xfrm>
          <a:noFill/>
          <a:ln/>
        </p:spPr>
      </p:pic>
      <p:sp>
        <p:nvSpPr>
          <p:cNvPr id="32774" name="Rectangle 6"/>
          <p:cNvSpPr>
            <a:spLocks noGrp="1" noChangeArrowheads="1"/>
          </p:cNvSpPr>
          <p:nvPr>
            <p:ph type="body" sz="half" idx="2"/>
          </p:nvPr>
        </p:nvSpPr>
        <p:spPr/>
        <p:txBody>
          <a:bodyPr/>
          <a:lstStyle/>
          <a:p>
            <a:pPr>
              <a:lnSpc>
                <a:spcPct val="80000"/>
              </a:lnSpc>
            </a:pPr>
            <a:r>
              <a:rPr lang="en-US" sz="1800"/>
              <a:t>Sir Robert Walpole served as England's first Prime Minister from 1721 to 1742.</a:t>
            </a:r>
          </a:p>
          <a:p>
            <a:pPr>
              <a:lnSpc>
                <a:spcPct val="80000"/>
              </a:lnSpc>
            </a:pPr>
            <a:r>
              <a:rPr lang="en-US" sz="1800"/>
              <a:t>Because Walpole believed interference with the colonies would alienate them and hurt commerce with England, he laxly enforced trade regulations, including the Navigation Acts. </a:t>
            </a:r>
          </a:p>
          <a:p>
            <a:pPr>
              <a:lnSpc>
                <a:spcPct val="80000"/>
              </a:lnSpc>
            </a:pPr>
            <a:r>
              <a:rPr lang="en-US" sz="1800"/>
              <a:t>Some historians argue that the policy of salutary neglect gave the American colonists a degree of independence that led directly to the American Revolution. </a:t>
            </a:r>
            <a:br>
              <a:rPr lang="en-US" sz="1800"/>
            </a:br>
            <a:endParaRPr lang="en-US" sz="1800"/>
          </a:p>
        </p:txBody>
      </p:sp>
      <p:sp>
        <p:nvSpPr>
          <p:cNvPr id="32776" name="Text Box 8"/>
          <p:cNvSpPr txBox="1">
            <a:spLocks noChangeArrowheads="1"/>
          </p:cNvSpPr>
          <p:nvPr/>
        </p:nvSpPr>
        <p:spPr bwMode="auto">
          <a:xfrm>
            <a:off x="914400" y="6324600"/>
            <a:ext cx="3124200" cy="336550"/>
          </a:xfrm>
          <a:prstGeom prst="rect">
            <a:avLst/>
          </a:prstGeom>
          <a:noFill/>
          <a:ln w="9525">
            <a:noFill/>
            <a:miter lim="800000"/>
            <a:headEnd/>
            <a:tailEnd/>
          </a:ln>
          <a:effectLst/>
        </p:spPr>
        <p:txBody>
          <a:bodyPr>
            <a:spAutoFit/>
          </a:bodyPr>
          <a:lstStyle/>
          <a:p>
            <a:pPr algn="ctr">
              <a:spcBef>
                <a:spcPct val="50000"/>
              </a:spcBef>
            </a:pPr>
            <a:r>
              <a:rPr lang="en-US" sz="1600" b="1">
                <a:solidFill>
                  <a:schemeClr val="hlink"/>
                </a:solidFill>
              </a:rPr>
              <a:t>Prime Minister Robert Walpole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Economics versus Colonial Administration 1689-1748</a:t>
            </a:r>
            <a:endParaRPr lang="en-US" dirty="0"/>
          </a:p>
        </p:txBody>
      </p:sp>
      <p:sp>
        <p:nvSpPr>
          <p:cNvPr id="1026" name="AutoShape 2" descr="data:image/jpeg;base64,/9j/4AAQSkZJRgABAQAAAQABAAD/2wCEAAkGBhQSERUUExQWFRUWGCAaGBgYGB8aHRoaHiEdHR0gGxogHyYgHxokIhwcHy8gIycpLC0tGh8xNTAqNScrLSkBCQoKDgwOGg8PGiwlHyQsLCwsLCksLCwtLCwsLCwsLCksLCwsKSwsLCwsLCwsKSwsLCwpKSwsLCwpLCwsLCwpKf/AABEIAMAA6AMBIgACEQEDEQH/xAAbAAACAgMBAAAAAAAAAAAAAAAEBQMGAAECB//EAEQQAAIBAgQEBAIHBQcDBAMBAAECEQMhAAQSMQUTIkEGUWFxMoEUI0KRobHRBzNSwfAVYnKCk+HxFmOSJENTVIPC0hf/xAAZAQADAQEBAAAAAAAAAAAAAAACAwQBAAX/xAAnEQACAgICAQQCAwEBAAAAAAAAAQIRAyESMUEEEyJRMnEUYYFCBf/aAAwDAQACEQMRAD8A6yGQpmnTIUXQTKqbx7YlORpAiEX5oP0xmWqfUpI+wI+4YhNQT7HBpimiZaFIRNOmfTSBjqtRp3ilTEzJ0g+XpgOrmdiDOIuaTMb9zjQdjShlqfelTnb4B+X+2JM3lqYUfVIDq3CqARH+HvhQmbt3j3/lgxswrAAsBe0nvjTTehAP3agz1Si97eWOBlFI6Up7/wAK/piQ0pOwn/fywO+aULH5RjqOsK0U0KKqrO5mmpN5MHpOMWmtyUp9hGhfn9m5wsGZ6gf6HywR9LmdhOMo6xoKdIn90ne2hdwDaw88FLRpFR9UgMb8tP0wgyyAsNwY7fp/vhtRYW7+ZMdsFoy2FLw+nc8pDb/41t+FscU+D0qjBdFNTMfAtzBgbdzH345avuRMDb9IxAcyJJDQwNj5EXGCoDkztOG0iAeWn/gP0xHU4fSH/tp/4j9MHZzMKGkQA41j/Ne3znAdXMiRtfB0gLY04PlaCW5dK/8AFTWflIw+y/C6IMGhRPvTQfdbFTUiYnb1/I4a8MzpBIJnTtPlhc8f0Nhk8MtH9iZaJ+j0f9Jf0xy3A8vvyKP+mv8A/OCcjV1JP34IjEDbTKKsW0+BZfvl6P8ApL+mJP7Cy/8A9ej/AKS/pg3Vjc4xts5aAP8Ap/LTPIpf6a/pjZ4Dl/8A69H/AE1/TByjGavn7Yy2FQsbw3l+1Cj/AKa/pjQ8NZfvRpf6S/phpiIZgSR8vnjeToJWAL4coT+4on/8a/pjR4Plo1ciltP7tLWnywa7FtrY5FP78Y5MNK+xDxvg9AUKxFCl00ngimo+yY7b98Zg/jJIy1ee9J7/AOVsZhsHoGfZ5vlVHKT/AAL+QxDWpQZBkTaMT5IfVU/8I7+gxMwHyxS04kfJTemKKleBEz8scUa0GP8AnDGrkwQbA+vlhdUymn4hgbDqjPpAgE9j7Tjl82BcW/DEVRlgAi/qfywz/wCma5oLWWlrpsNXSQWA89NjHsDgrS7M42LPpEiZiT+vr643SUsLbee2JV4eCBcXGHHD/C9apTDIFRD9p2jUPMWJI+QxkpxirbOjBydIVUlUC8n2H5euCalIBipAkGDBBgjcT/zh9wzgFOjU1V6qsqjXCK3Tp6tQeYm20HCTiZprWYLKLIEONBkgEjS1xvscLhlU38WMnjcPyORSi4MD12/4wSrWtB9ew+eGnBeCVkpfSeU1S00lB0ncy0QWEDqAEE7W3wjFYNLTq1EtqOxLGZ7iDM74YpWxbSSOa+fMQsi97/y/niRqwEX+f++FtepeZvuYAxG56Z+WDugFGxpV4qTTXYlWK/I3H3HViNeJ38vT3wFwmgCtXWiuVCsoNU09terSApLsekQCN++BmqFWIAIHYHsva/8AW2NU1dGcHVjwcQDmIwVzGUydpF8V9a5BmdvP54LXiaiQwsd4MQcHYuj0jwrxMNqWRMT7+2LIKm029cePZHiBpsrITYyATN8WzI+LmcagfQjyPtibLj8j8cr0XNmvIB/XHdMzitcP8TNMOSVPtY/LFkSsggalnym/3YRKLQ1dgHGc8KaCbSYk2ExMfgcQ8MzmkAHYif5/zwk4/wCIg9RVVIWWDtEmLAEeW5OJXziIBqmNWkQpPafL0N8Kv6L4w+OxnnuIVAzMjqFhYU3vsfTcjviZXva52MeffC3IcQoVDpV9TBgCsaSk92BEi8j5YeLRCNa94N9jjWrATjE7y9QaRHz98Sgedr41XqKolmCgCZJi2K9mfHOVNqb8wzEbBtvhYjq3gBZk4zwK7Yw8R1lXK1yduU4HuVMDGY87zHil82KyaKistNmKF9KgQbMACBG8gmTA743hsOjJKjrK0V5VODJ0L+WO2pLpmbjf098OeFovIpdJ/dpcL/dHfEbcLU7lr/8AbOC961TQn+O4vTsRlQNvLHNUCYYAj1w7rcNJWzt80MR+f3YW1MoRvvMDyOMjkTdByxtA+S4elVlpyEBN3Isojc3Fu247Yv7VeoabaVAEdgNo9LdsVrhPCluzhHAkATIv3ZdvafXDChRCkgWAsDMj0G9hgMjthQVI7q+HaNWvrYgKwJenHxPbvMBTeRjXF67KNVgfhA/h9QNp8sMKagXuQY3O/wA9sFVkdlZVqcod2JBIUC+kdu94xLlXueSjFJY3Yq4ZwNyjHpSo32qksQnmEBEGZ3M3wfwfglLJB6jPqdjLVXABv9lReB+eI+IcWGTakiodLdOpjEtEre5nebXnfA+Z4gSperU6FuVUAD2EyZO2+HwTjGhM5c5NkHF+OMRUYipShGCVxTLinIN1SdTVPh6R6xijcW4acswpakYKvQadxp2X2kAWBMeeDs/XNVtdW5mY3CiZhfQCwtgKtQDGQfuxXFUTvYsroQJxGzyIxPmqgX4iB7wP68sa4dkHzNXTQ0mIklukFjCgmDuRa3bDGYlssHgvgtEvTeu6l2V6i02IOmmp06iO5JPfaB3Nq9xx6ddDUpJy1VoQKbaTckyftFlgD1wfX4TyHotTq08xWRmLpSswWFmmQGaVWHliLllgWuHkqKopWDDAB1IEmJESANp8vzxG+Sny8HoYeEoOC7aOuA+HczmKBqU0UrqZV1uFNRluQgO5kEXi4OGfEfBdZUJV6VVoboplixKwGAJWCQbRIvgfh2TY8pKuaNGllnNSk9Mqram1apLKQDGrcGSY74VZzwawzRqUM9UWvyxVVgeYTqO2teXaZJ6b+V8N/kK6slfpWu0c5tHpEc2lUpllDrzOkkdrTI+cEWkYl4ZndEzEuZgH12/GMCeIOK1atUtmNJYAjpBEzudJPT7TbANBHp1g7QQpB3kT/wA4q5cokvBxZan4zyqR6Za8ath399r/AHYdUuKVgKfLpka4gn4Da4tcG43i3Y4p2RUVai6/h3Ptax/xGPkMWbNZ8PAaowJJIIYBVGzdHrbb+GMKnFtaGwmou2c5igGHXqB6gATGmTIt5X/DBOb8P6gznVRX+NXGnadIWJKsbmCDIwT4e4tRrVlpEENoLKxRQjAdp1khu9xfztixcSziMjJF13nt/KY/PC3huNXscs/yuiuZbhKLVGmRUQgcvXqMksSzkLJELPqT6Yc8Fz1UVaiUXGYYSrXhFY3PMe4BG+kS19sVOrmKjhQiHQhhjeau0q1TcCFW19/eXv8AbLIqqghwQq01EHaYQWBHt64XwUVTC5ObvwE8WyxzNc0tB5oTTURausAN2O1rd4OE/E8jy8wz1KResApYK63UdILBjZBa4K/a+dg4Hwr6LrzeahSARTQxrGu7cxxYsbCItBMmYFOzHG3ZnqCoQ9Ytqmw0dhsSAReI8hieOJeX2VSzOuMYp0DcRyLqjEvTJ0kEpUnsbGw1d9rCcbwHUzNF8rTKsCdN4Zj1ENPTGnT8MEHz3xrD8S1sny9poufCsxU5NMC0U1OxFoHfBa6m73/LE3A6SChSsZNNb7/ZHbBYoqvYT/XbE/tbHLIkgTLZeTuD27dt7TjVfKBjFp84mPlOIlyzUwArgmZ2I++/ngnJCNKAzUuQNYkkbk/3Zi/rhEpyj42PaT6eg7LZSlRpskS7iTMbi/c9sBcoGCO4kYziGXZqqgNCAyY7kk/18ziStmwFB3Zpi2w2m/4Y2E5PRPKCS5EWZ4nylCgy7bd47mx3jC3LcV1EhjMwe5v7jczecSDS0sblQYE3/DbYHv2wBw/LERo1C+otFr+RIvO1vvGGptSo1KLjfkL49myaLMBTJpgFQxiDPTBie219sSDODNppU6ECKzEyJfZhBvY2HzxDxXKU2paagJ1SAATq1KIGmLyZiIM+eFH9s01IvbqBPaKZCkSNoNpkzhitvQCUapmcRy7UzcWI3/IjC7nwffvttiVuKLUrAqeliiyZ0hWMA+wBmfQ4WCnVdkp0lDVCJF495PYet8Vq6JaVjFfEYy1FuUnOzVRWeyqRSpqVWXZj07s0BTPTcAXGpeNTVLHPoEpVVlGRWDoyyNSOt5v2gTb7U4ZeHOG1srUcvUQOgPMUMhCJv1FlMaoGw7d9sJOP+J+ZUZJBRvrAQGUNqPxIzAFl2ExBOJ+VtqO/7HcFFXLv6Os1wKhka+Wq5esdYBZ2prUUtP2lLM4IPcAkSdsZw/NisSpgEsCh8tRIM/13x3xrJirQy+YNV0q6WFZ3ezxpuFgBfiO1rNPqu8LZepzqNnZC4+t5bBSu4Ib4TvuDg0/i02dFfNNLyWSnla3w5Zl5xTUpe41KZAA2ExA+XngzNfs6q5k06306hzWQPoFBwCGAnr5rMRPcD5Y4yDnnoVG/SIMdMGAPI2wNxriNXNMQtYg0AxXQNILEy7AhrEqQ8EndhaDifC3Jao9D/wBGKhlrrXZSOOZpw1NyUbmA6WBJkKQJIgGbjfzxJkKhdFa2xkGw7/phVmn1/C0oAQszcSb77mx+eGXCV1jQB1Xgdjf874uh8UeTkfJ6HWWzIKFhIsZjyG8TucXrjnhbhr6eaHpk6lWotRpXZu8qTsQGF+2xx55Q0UlepmNIVCEVdRQvUYEwSLhQBJPeYwXklzFYK4otTVk+rK1S+qnSIB6GBbSC4Ek27DCc1yap1QWOHFU1sMfgDZWpzFYPS1Mq1Gp6CJEAuI0/EBt79sMOGUc4nD01BTrOoVCwYtzCWMAglyOlQo07HE3AuNaaNQOFqCpch1LIFXzUEA7z27eWGnFsyaRRuWrU0UFurVygRCslNrpTOn7LtECVElgqc5L8RuOr2VugVOo3Lf8AcadP94hQACeyifInD7w8zLmBmLmlTYKzEdmEMZmOmxMbDAHFcjTqPzQArGDJPS/+Nex+0GBvJB2Bw14ZQOXpaADVNTXUqwIuyKCQvZAqqAvlFyZwt5VW+xjx0ceMeLPzqnO6UViFVgYgfC25AJvcb942wiq1EIQimk6IIa+o3llMxf5e2LAnHateglBaBqkb1dehqdMQWE2vptqDRB7xireIctUypcFYE2p1GDOoOx1iAw7XExcyb45q/IcZ8dV0G8tfoNesuUp02p1eVKrE6lBZlBjSJcC03n55garxAnIqksEbW2gkEAHTpBMAmSpbc9vIYzFccikiSeJ43TLrwipTGXpEPLCmsj3UWHtjeYzNgRt7Yp9IOKSdUMFWO5HSGHta+JRxF1ZletS0p8RHUR6QIk/djE6Cex2cyB1MwAAmZgAe/lthnQ41ro6U5elVBDIC2qDBvsB64SZbOVk0sKLL1hWq1ARvH2e8TtfAmcqfR6hU1zXNX4yEFPSO4IDMOo3PaBthWRKaaGRlxouDUmZOsCRBBFrTsR95nAGaQec9hHp2wyoPUqUaNYgSwkob7Cx9QRfa04EekL6RHpO0euF44cEDklykxTVeDH+0eZ1Wg3/DEH9qheliREBTqv3tAHt374LzNJtKu+lFAJK6zAgTd4uR7Rf1wl4jUUuVGuSJKskaRE2PdT6xhlJgpsm4dw/6U9QK/KMFRUI1lXIMBVkCYuSZPtthZxfwg2V5dFgKqFuagViQ5gpUU6gIVSabn0Bt5Q5PxSQiGjS5SqXANQggh1AeEBmRCXPpgbh/GubUUVXZtUo1Utc6gFB9InUQP4cMqgLtnWUNPL061TLAZmotMRUZgykarty9wqL3YydRjT31wDiZo16YvpeslG8fAzqsa9o7n+pR8FyBFYiqpRlDIeWYIOzDuNO8zEQD5YsNXw3ma1BzSylUhliZUsQbAgFha87YGWTi+NDYQtc7os/iKorKtakEblo6gLpHSw6hEiwgWNrY7XhacQoZdM5TZNKLpFNpKW6QeksmoeRG25whz+f5ddudTKCpDlSNQWpA1wtpUtuPPDmj4rr1y4LhEQKNofqBMqeoaum9oA88Rvmo6ZQ4qbVDOn4I4dQqUq4Z10ESj1DVRjeAeZJsbgKReJBjDNvEtFyy5hToMBCNRGmN2AA0tM7el8VpK5qsKjklRZSxuZ8iTZbCSd7e2CqeWDB+aUCqA3WxWxsCrAeljF/lhc88k6Kl6WEFc2ybJ+FaDVddPMh6XZLFgTEdQYSvus+uKlxLhLZfM0k0LNVGAKmBUYKdRjsSzW3nz7Yl4hxZGqVvoSrUGgay62okkxpgyzNe/phVx8FqgYOWWVZXsYVuqmZ/uEgE+d8Ox3F/QjNJ5O5Wv77K6OClNKWYgWKjfbcfjhjkvClVgQAJ307kevpfFi4NRNXMTy4WGZpaQqNMKq+hsB2GG3EMrmFX/wBLqeoTJVVUsR3I1dh7jffF3ufC/JF7a5/RTxzEPLqK3OJ0gQCXIFt7ECCCSQAJJIGLDwOtX0/2dTq0qpKvUqGlVZeQpIlTUVW1li1gAp3AIscJqXiKvl3+FkInqiGWexRhEX/5xa/DXjzQxHKoEtA6V5TsBJ2UQxuTEC7b4mclVzQyTd1E1xT9nnJWlSyxYkI2uqzQlQwSy1BPSST0EWgEH1rPA+OtlqwDjQNXWG2WBv5W2naD6XtvHFr5leeacq46NVQKAtyGAkmDYWAnv2wq4NwOnWZQi86tQh6lQOGOs20svwAKVlVNwVPmcJWertFD9IpRtSV+fpf6MeItllyiVKTrprEaAt1BEhgsEyCSNovAvOEuQ40aZp/WEILqy96bWYbX7T7DG/EdSvWdKNQnmUgXplul1dYMAxcG2/lhd9JOaorXoxzCJq0+1Q9yv8NTf/F6RjsSU/kgs+OWBJS6fktecr0aWXoKCB0K0liNckIWQd4NjERM+4C5pq1b6T08tWKqz9RcixZbCVkG/kB54TeGs4zxSp0TmkD6xRNglSd5IhDIkqYDEGRM4sOY4HUrmnDDJj4mATmVG+zMIQiiJG5mbi0YKVcqEwdK/op+fzrV1NVuqnVWaR1NKhGZZ7ap/vD5DGYt+a4ZlaVGqOWG0U9NE1DqCAhmJAHTMtaMZizGkl8SXJOU5cpdgGR4K9ejp1EFk+KbiVix9vPGuNeI2qMop8ukumCNKGdouV6flGDX4O9XKIwUleQGjYwouVF58/PFWr0KwRHSkr031aXUAjpIB77gsAYGFyTcg4tVssfCa1DlgV3IciGYyQxkmVJsPLBi8LouCVJNoBBBJB3Jg7CBAjYnHmtTNspJBFPuQCV23kbfhgzINUeuFeQFJLzKNCbjYENMJtILemD4yB5I9N4TxxqfLohecomzEKVA3Ie/SALzhTxf9pVCqdNFJpB1BqaX0ydWkMYADMQpEHYE4Q8JyNfMU61OmtWqyppc01jqlW08xoF4kiZiOxwTRz1bh2TZ61EqXrRQWAWpVeWwJiGiown3EecYmacdd/0NVS2tAHFuOrpZwZ0AsZg6YYhb7apMAXvOI+N08zTaoK2YgFFdzqUcyzX+G8xFiAe+GaMa1NkZzUqtCIoUyoN3e1gCegTFhUPfGuD8MylKnzMxWp1KlNhSACa6OX1AuAW9g3WAFtEThsKX7MyX0imIqOGMadY03KttcRESvmI74ccZr0qNEMiqjNTAY2YqSApAUmxO8naZjFl4hrjXU0rRcFgSupGUEQdJIJ1D4QdJIJ2gnCHhWdqGu1PKj6KGDVJWqU8gobSoWG2A2tvgpSv/AAyGt/ZBxbmJVqMVqLUzNFDyyjKwrE6GAQgMdTQdrk4vWc4+1Gor1QWRAENNRJsgNRjBksoZbC3WADfCzh1GoDV5qUxWWlqXQZXRUCglU1QjMZDQNyZsTjo8WFKkUhXEMrNqI1FxzCwtN3JkjyHlhGaW+SQ7FH48W+izeKuFtWoM6rSzCt8L1KcVaan7QqCeYBsJA9zvjzvM5xkYKtN/quhkFg4WRLR9oS1yJlY2Jx6fW8QUjkqtTKVFqHL05NOnsCFEK/lsd8eZPmgrhqkM0Eu0Td/jFjtIBA9MDG26ZmPSsc5PilOrHLgoDsQQyyDZgCRNt/fC3xHSUinTpiXrNGkABRpABJ0i5uP/ACwj4hxVVRnpDQxPxXBie0GfInAlfxMzQKi69JbTcdMwN4mTpEn0w7HhlB8ojfUerjlhwn39o9b8PcGy9HLA1lXk0zINWAoY/E5t8bG15IAAETelcVdcqCtLRmaVMNyoexoNdASLkr8FyNp74r2TYuikA8pWIRZgBoliBsN2EjuSPOXfgXN06dR61SnKl0ZDY6WTXOoQJ+IH0IwSxcdyfkk9y3rRfqGWyqU+dTFKXVYdAuplPmJA++Iwk/6mYun0RKhbMUilFiwCzszBiOqGWS2kCBInHeSqZHLVDUoKtejUEaKy3ojuKLsunlG3QYIixiwYcQzGupqfpeigNMXBK21QRaLSQLCBgPUSRR6eLpnFfwea9J6aZhqlcOqVC/UtMgTqCkyFY2OkknufKLgmQy/DUbNs5q1VDUkQjSocMwdxuQhgAH3idQhfwviGZqcRH0YIWKkAOCiwNy/xFrwfORvjj9oFc0q9X6+hW5jUUfUwLIKetlmmI+J2I/uwu82DEpNAZa5bAeEeMK+czgOerqmVVS1RGIVFb40Wf/kIRrSYCn3x6pxXxFSylJQEhmTUlILpEWF4sAO47YrH7O/Bz6Gr5tYSoytSy7J8GjVpd9WzGZiAR3nbCLxv4qWpmESP3etVmJJd+s+x0IBMd8MaTekJvRXfEniPNGpzzyzNltJAUGLAg6r7yTGEPDJpIrH92+rTMANDdUeYBOx9sE8VzvMcoSigGwJmDt6R95w7pZilS4TQcgOzc1FKxqROfUurGbOSBtspM2w11FaX0Y3KbUZPSsM4P4rdEZEtqOryJYiJm1yFGBX45mc1WXL0x11WCBT1RF5aRAVRLE/nsa9kM8hAkAeot7geWPR+AquTKVKqsczVVkp6yoCTBNjdt11X7ECL4TNxg7YeOE8mo7EXiTIhMxozDsXFAACYQuoMtedRYne22Mwrq1K3OqkMmYp1FJNQQJhQC0DaT2M7C9sZiiD0LyRcZU0Ocnx4tluW9ZYChFpAgkbSzD+G3fzwyfxqypRo06USDooloYqR0l7TLAlzqiBc+lcy+oJ9XRNR20KtNgT8dtdUkHTRkWH2oOwBOD6ebpgVHqM1WmAwDbc7SZrAfaFFWjW5N9h2wLqzrdEObBWqGXRzWGpWWwVVjr2sqTIPnfynKck06eXolmrMQik6CKVMAl6rEGAdYYk+oubGfNVeW1SpW1apYsC6zUdDZAgWyISDpA30LeGwXw/xFSy2acJTHORTSADSiwS1d2a7fGDJMSe98c9GUOsz4i+g01o0DzuUBrNOPrKjdbm+ygAAEmOo72xVeNeLRnHDLTNJ21l0JDKr0ypVw8L8KsWuL6xHxYXeK+OItQuanNJBYaaYh3JlnUNICC4DtOqbC1+zm1NCs7iUSiK709RFN6jMEVAAAtj8ekdRIH2YwtwT20HF8X2MMxVRstT+hpWeoytTNyEmfikAzqFhebHacIBwhWy1SrVrvTGso6hGjSF6ZAIDMWaLzHYC+FacQzedqjXWqBWjWVYqq0iQGK0xAKAEn5YufirwfRp16aZfN1adFgTUOqYCgXRVgNqFoMDY9oxzTi6sKLT3Vi7xCuWWo2Xy7nMVOUAXYlmetRBCkgCdaAssQZA7QMS8O4c+VD89GRatMUxU0nrdhAJAlgxJ0gRpFrjbDHOcUSis0aSJzDKAEF20WNSpUAkkzNrAEdzas8EzdN8y2aeG5C76Y51Vj0iSSYkajJJ0z5zhii5R2C5cH/YyrZxlcB6To9enrcam6H0laSvUbsFLkg7GoBeJwJmeKIzFCTrUAMmkqym0iDt92IaGbGZ5iu66qgWX0agzDVqJ/hLliT2BvhXlq1Ws5ou7sNqa1DqZG0yNJJkC0QDEHA8U3+g/caX2NuFPl9dStUrU0NNTCElC5Gyg9wTAK97iMLVzWqlodtUjTsLDcn1k/wA8ALkQrALUBlVYFZAhri28zbfEyhpCtM9u8ny/2w6MEnYiWV1RGELsqsx6mlhb4RJ9+0eVxiJqOp38h8vYT/PDPKM9PmVLIwAUcwFSBeSqsBP2fuOI+E0+cXu0JpLuRqI1HSCQNySR5esDGt/QCj9h+VzzOoSFVaaWNo+7tA7+uDeAOiIiOWE9QkGIJn8Bhdw2gFarUValRF0qtoOtp6oJ26fluSMWbwf4Vy+aoVqT1GpZhVBZmEaCxqBQFBA0LoktudX2QAMKckNp+BynFUzFE0cjl6tUA/XZgtTCiBP7wsBF5tMAzFxNd43khSdRJK2PQyXAjVoIdlJGwkjtIGO8rpFMCoquyqQFD6gGRipgkbHTrBG4Iwo4xxKqs1qTct1kkKijWCOqRESR3jARVuqDacVdl9/Z8lNa+XKPDvlnUl5VnqDQVKKTcMNZ+/fDnw14WojimZzKgkoCp1EEJVchiKUKCBpNyST1QO+KfnXUPk+cs02oEPDEgOOWQwJG6kKRa2rth9wPxCco4WqdWXIP1g+JJbUGqKJJWS0v21SfPCoydWg5wLP438RnKUC6gtUIIRf4nMKvuATJ+XnjwniWY00whRWJOmSklgArSf8Ay/PHtXFQtVUcMCpcPqBnUBMX7gAmB5nHl3ihEUOXAsaZFrzBAAG5JiLYZidOxU42qIOF8BIyTZ2pl1eHD01fWgemCo1BgYEuxgOOsAxYGc434mbNUxSqxLQaBhYgG4UrGkiYKGfQ4Jek30F6eYK5bLFERCEk/VuajFEmajGYZjYFokmRik1M5RYsmXoVXBIE1Kkk3hSURdAPa8++G8VJ2YpOCr7HHh3hdWtnqFGlZmqLJ06gFVgzFltIAG1twJE49a8bZWnl0HLepqM61aqxDbRNI9BJO5InbEvgTgdPJZQ56sic+qgZtI08tYEUlufcnuT5RjzriFRszxBKAb6upmC+sgmVTWwAvuEUD3jC5pZJUFjk8a5Im4vxZam40VCg9jAIt5d7HzxrCDheVLpzCuksGe/cHaPTtjMHjgoKkbmyvLLkxxwzM666OUNcUVg8xyUFSFNOxM1NETo2Ei4gDCnieezFbM01YupVg397pYMWgiC0ydont5MKNTl0g/MpIqamI0a723hhLGR+WBstw+o9Qs3TXAEpUDq+lQo1EFRtI6dyDN5vnTsy7VFw4Nl4QV2qURV0Bwj1dMAAsklROuUJM7lmxTeE13yeQUilNWsWfYdFJBAZ9Qtqczp8kO+rDvwtx79/lyiVEKh05iKVDyQzQqyJDQAWPvc4ccGydTPZ2oqU6KaKGh6m+kTFOFggE9aiLwDcWwUYSUXJsVLLHnwRWKXBBxMnMUkGXoUSPpFSoQVIhSRTCga3sSRI+Mec4cf/AOYZ6tSvlkIb4Uq5gzTHboAKqRuQD3OLvwXhDHNmmwdaWVVRoVjytQgqAYEn4WiLXkXBL7iPGadAE1ayyNySBH+UEmfTCZTrUdhxt7Z4PxDJVspmeXmgtBoKoVBKHVaVZQQN9jG9wLYc8eqMQ+thIKpRWmdbnYN0AWfSgiZA388deMeKDNVUeGWmDzmZosFICsw9fKZ+/BnAf2ZVc2lPMiv9Hlm0TTMxN30yCS5EghxaDOGOquQSutFPz/G2qUNehV5jkDQJKIg6Kcm5F2fUbsWxDyZpBNlphme86qpEExsdAGgf5vWTs94eeiz0kekVptPMgqoJP8JkgiJIk9r4ErUQlNKbFWQjocAyq+sWJj5XOG3oVW7IqXB2pdSk1BEgreYN+nziQffE+QypOirKipSc6tmkMDyyV7QQwt6YlynF6dNAKSaTy5Gq5BO02Fz6YK8I+Hq1UVVoU3qKyBCVSVDKZHWSFLA7iZg7YG/s39DDwh4DpZhXdq/RRISzAEvpm8gwFF58yR2wDn+CUqbEUqrMsfu3AMj0cEX73k+2LfxTM1slkaNB6ZDUoYElFBBJDSpZnZoJMlVHqcV/LUOdmoosmYCjUXSVUfw62jaZAAuYNsIcpp8vA7jFql2JczlSaa6lNGmg0qCAWqGLimJksINyABN9sNXcVaC0lGilSOlVQkIHYAFrrNR4trMbkCJOLllODKnU/U323YXtMQL6VEnp2v33wTRoUFUaIubR29QPXz74Tk9Ra0PxY+DuQj4X4cTkhV1rfWzTcsPQDbBb+GKVazUlJ3Gs8wz87D2w7ylMNEF4MmD5g7W3ie/rg+oBYggkCdJMSfLVEAffiV5Gn2OVV0U6v4KZwFXSgHcGRERAExGC8p4No0qTaxzXI6dUdJjYAHafPFopUGIBqMRMEIg2HkzSdXrEYmXLJto1QNgP5YJ5/ALjezzvjuR5z0KFOstPUHpmqV3piDVYJ/CNJMT2CzcxYOH+EMoKVGutZ6tIuvYIRMhgWGllKm5DXAkHHKeH3/tJmdpjLNyUjTAqNoclifiWJn1A7Xk4t4GzBrPmqvKrlrClSQpoQkamM/Hb4goBIFpMDFMI/FIRPJ8tCLOZVqD1PoNVqlJVFSog2p6mIXVB3JVrgEQpJi0j8L4COI1keq5BpgFqNNQxE6ypYswAMqEiDc7xi7eDqSqrKCNWoM/wrqqFdI0ySGTTPVb7ItpbFM8V8M+iVyaHZ2RQFRaY1aHFMpLagFJknSRrBAGDxyvQuemNPG/BsolClRrUS2brAMH3FNQ3SrkMJQSRpWZgmMAfsx8OpmnatWVWp04C0uWFpFpYIVE9UBS5mwDpE746qZVM/k1Z2NDM0/8A0tVlPZbpKncaG1SDa4m2LL4f42tXLMaWlPrqikAhYVTppyPWmEwcpJKl2CoPt9C/9qfiJkXQhmQWeNo2Qn2v9wxSPDVeahYiyU6jSf4gjD7+o398NPGqfWMoI1csyO4mLt5T2HphDwDJt9aEYFvo7U03jVUZVE/Pvg8cVxOk2nSLN4N8FrmMrmczUquBTDJTprH2KYaXN95ACjYXvNsxwnCamVylVstWqU2YAVgIKVRsQQfgIWRK+d+0awcWn0BJNdguf8TAfR6i0lP0OkXUBQNTwPi/ugib7ETvjeZrZ2s7ZqqAjNTQsvLLaQCzUVckgqxubBiOnUACMVnivFRRNJVEtZ9Rv1IQVBXus9u8euGnEPE+d4vCLQTmBQtV0IAljKkybbHzgTgHFro2Lj5HPgDwhVzDGtpVcsEbS73Wq20lJl0U3uVmBBuY9Jz+bynD6KUjppJUY6tMAkn4mYKJJJhbDviREFGgMuAadGmioGMCFAAPnJM29TgatSpqKgUI2ZZYXnAsNR+A1d9K6hAHaT5wJsk+Ut9BqNCzO+JJojkOqqCLMjLpQnqbpY6yBeIG0TJt5lm+K8wtXrE1FV9NJQsC5gMwb7Rtvt9+IuH8bqjnh0Cmk+lkB5YlmYctRfSRpYCCYCk32wBTdKtFzUIDGrrCmARCEWvszOLf9oeeKcePgKcuTog4jx7mMeYgOkbBpBcAhSfaTYz+JxeMh4+rUsvSGsvVamq6CelbXabxHkMefZLl6mFSkIYWvImfvE+mOs/mdJ1TYgA3gFQdgYMDth7inpik2iTOcTVqzs7PGwVLT2gmY7C/qcKqlaQG2MkG+0yfxE4jqUyrstjDbjb0j0j8sNuD8Eaoy0m0jm6Wn4jTWJLkWFlMwSLwJE43SN2xx4F8IVOJO51mnRQBalSLf4U/7kSY7agT6+zjxHTpZelTy1Nbr9UnwJTSSFLEDvGwuTPlig8W46dK0Ms1NMqkhEpgBgsTqYzva7bk+U2T5FXrAKdaUVACqpMkDYLsAvrBntGJsqc9IfjSjtlg4v4bXiuZL9VWqgVWdCEpBASYq2ZkaGJVUliJnTIOJON8HTh3LNNqTaFmsIFIKPhVlpDU7qD1MCSYFp1RgapxhqKaFYKg2SYH3D4j74rNOs2brqtSpNIVNd+0Aamv3IAX7saoVH5bo33KncdFk4bxWqyVWV+gkctWB1JTMw28lXvEj7J7zAP/AFGzHltWK6d1ZNJOmwiSLWNwTuPmYMzRRl5ZVSw0kkz0glpj0m3uMQcSpUKwKOA8bEG49jb7sSXFuqKpN9pjDK8X0K7WJLQg30k3M+ZMjyt3w24bVFYK1RgtP4rtAKgw2kxEk2A23+fn/Fsq2XpBaCOACXdiQw2AvtCwAPvw4/Z1lKtdXqVaj/RqDQKXxLUdvrCq6j0qo0sbEHUvlg/YU9inm4DPh3i7MUnoCtTGiovLsNCmobB1eSxpglVYaRp1C5xmY8c1qnNNGhU0UQW5hQhUW92BYbAW1Dz2wyyLUKtZMzQdREQr0xWuCTUklwdUEAECBv3jAubzi0FSlUzAqgPz2ikyvVrXvWEsugkiFtBVQBFsMljhFXQOOcpvj9h/D15uf1QaVQZMErALU6lQqCNJMCCoIgnv5YWeKauazVQqtRuqnBpa3CSgh2IBjQZFiLXwuzHGOXqJagGqVtOmqSIpBTuSsFgwB33bteRKvGszQrM6VVd1DoQVEaXFgNjIEX2tt5d7ck7erO5xv4u6LzwPwrUo5Wi2XqCnWp0+o6GVKhaCQTJFz3Edrdwr43wxKtEZinTNJqVNhVosCdL09AJUzGoo4ZT3CDzsF4V8YVnpGgtOjpSJqqWA1T8CqQRI9DYEYW+JPFGupRYua1OlUjSh1CWMOxABlgBCgxEG97FHDPi5ASyx58RxxFKdFahR5W/1jQLN9oxMCxE99J88L/BmdYa6dEqXeCLCVIEEgzpFrfLHfiiiK9WnkDq1VCajpQgtMTSpXOksKaGSWUTf0PFD9inXpGfUqRYCkXbtIIFRRbz77wJwuCVNzfYzJJ6jHwA+JKCZVHLOpZrmWDsT6xMb9/nGD+C5CmlNagJmqaZZ2gG0tB8ttgcZnv2UUMsNdSrUzFwuhKYpjUOqGGpmYMp/iFxJkG0y5UqyldAPMDMhkhFRG7jf4wbDtF98NuK1EVtrY94qQmXqbQaRADH4pG4EW/4vjMJ83xA5jLu6gCQ1/wCJV1CQPI7j3E4zHYU6NydnlvEVWoy6Y1KSp9hOLL4GzYpU6lGWasX1KiPywV0iSWC6iJ9Rik50/WMQCtzsfUyfnjeR4g9F9dNtJuCfMHD5K1QhOme+8FzISGJGsfCo+FSO5m5a8T27eeFOd42q56tzXQDQCATuGFQhVk3awMGNPkbEVPgPjFKg0u4oO3mJU+x/X/fD/K1hV+ka6aVFfenU2cjqUE3i8XvviSWK+ylTroq/EqPNq6ubUo0WUVSzwvNKqVLCmR+8J6VkGxbvvVKqwgBUCbn+v62xceLRTBDqtSlRQU7MwCk6ioLA6w02BtMfLFGLltIJkC+0G/nijFtWImlZ1VeRAJkbXwdxXPCs/MWmV2kTADRFo/O2ATVgCMd06hsoDlpJPT5wBH3fjhzFpeCNHJJ8zY/K38sXDhFaguVVts1UZk1PLKFC6ehQfhI39ZmwEVnL8NcMxcNTWDdhe/kO5wzyGRaqBUA0UfgSYlhPUZPn67nASVhpqPYbk8rUzDv1aaRHwqAGCnYDsXbtP4TghuGrqYU6kFdVnQOembBwyHpgg2sfPBP9prTprTy0cys8c0tYeWldJ6FHV228zjjinECMqaVIFEI0IpnUbD49QBnb0knGcWjfc8oW8TNdFu4dWUsN5gbgAz74iyrDQI2i/qffFmz1wENgJCk2AAOmZnePbY4quXrr9kyPTb5emMb1o3t7GWXPeNv6+/8AXEtDNXF7dzhXWzBK+n9ffjKfEgpIIk+Qj9CMAlYblRZs5xtSxJYKpUBtS6gY7zb8u2LTmM62X4a1Rh9aUblhrTrPTYxFiCZvf0GKFlcxlmaGVKZFxzFkWOwZbEk7Axi5cH8WczpZZR61SkpK7AIr6ijTJcs/U2wSbzZbuDqKC/NbZTq3Aa1MtyzUhh0qWTrYCDfSYtfzwNlfESDlgam01VJZqjsVAM2RpgL8Vo+H0wb/AGm9Oq1B6q6lMJUJKh1MRAhgp7G9sC5cZPUFJV2Y9ZSLC2rTAtIJA3ubzht6tgNVpfoccTyxZHWAVMjrHS07HUNmHa0euF1VMtWQUamrK5oJpblrq16QY1AHTLLeCQR5+Z39q5haIZaTPVJbSEpv0qTYao7DuRgQKyKEYctgwY6F+1MgkbsPPzvj0MzWamvo8z00X6e01qy2KAtNBR0KgA09ZXyEm0k7k3F4woyPg1q1Ovm6hK0qKnkoh0ioyGWdv+2psJMk7HuU6cYBp1CPgYFaqztfTrXyIO47i9iL+h+FPE6HLDLOfrxCpAhXRT0BDtMGI7kk98ebKeWPxkeoseJ/KC35KFxHhNZaqVE5q5qkrV9KwGLgrzGYwSSV5Z0zB27k49JzvGguh6kFlps7aTSI1FZ6NUAjY3MjUMDeLuGL9KoszvozNbTUQtpBOlYTVeASurRsSkfaOK5R4k2YXOVIOmpmK4UqEIKolGmjAEQZ0m6iJBwufyX6GR7v7Lhx+q71KmVUxVCUatJh3qaWkW7fUgf5yO+Kv4gq64NAlQyvq5guZCahTP2Y1aQxFoMCNmvifibJxEMt9VNiBMSyaKiCf8rD3Iwq49VVnDo0jlmoGa/xkEXPa2O4+QbfQoySFFZBdNLnygQdx5gkD1xmBMi6larzLMhA9BE7eu/y9MZimKpCX2UbNKpLASDqa52Jk7eQwGMEZ6uS7doJH4/hO+BjgwQjJoSSQJ7X2/5GLPwbxwaQKVVneKi3g7AsvcD0PyxXjmQi6R5fj64igaGFiem/t/UYyr7N6HvivjKVdCIwcKsyDPU0CNW5VQJAbYsb4r6tv6iMbK+3y3+7HCDzMY1RSVIxu3ZNk6QYy3wrAjzwecyezGffcjAeQrhTadX2vIj9ME0V1sArKSb2PYYCQyMqQyp5pi6lWMk7AiI7zIPvg/LZ0y1NxqUGbjpmOwvb08yNsL8vSKG5Hlcx5G49sDnPBFjQepoX4RE37/164FXZzSa2Pny85gtUYfwAaQQluw8v598CcVzAqFShDKqmD2MlRa5wLkOGVKtMnUAGJDseoEqY9zt598azXBc1l9BOjQ5hX3UnePvA22wXJXtme1JRtLQ9zuXFSz/WBTIUgaVPeAALm1zJgYQ56iFYwAB5f1/W2N1spXZhqfmMGA0o3TJBO8gEWvubYmqcJWkHp130VmUcpUIKX1DqbfeNtpO8iOtIBpi5qnYHtviOlUpyFaN9vn5d58sOeH5bKKGestWooMbhAY3hQZPzJ32xYeE+JcurFFy6UVFwYEyd7gWn574Fviug4rk6EvDuHMwlaLASfsN1HvcgfecM6vBKQIkiWALEU1Bifs1DPfe3zGDeK0Uc0alHMPUo1r8u8KA2k9WoggkEBCJsfbCjxRXqatdKUCySbDb4ZF+1vW0zAjITjL8jMmOcegnOUwjBqeTSsVga6jajG1l9I7C+F7+NM1JVKi043QUxTjylfi/HC7gvin6wcwhVtbSDtPexvJkn/lvmuK06lOXCVBEgOur8d8OeOFWmI9yd00QUuMZk6ajsrrN2L/kNXT92Bs5xtmdQqy5cSEFyB1RG8W3m4nbC+pl0ZiygpOxEm/p3jD7gHDsySTSy8OYBq1VIIGxClrie9tsA+MNjVyloWZDw7mlIhJFaxYSIEyYneRMNtt6Td6vhleUlGmF0r0szjUdIB2HlN49sNuG8O5ehqxV6p3aTAFwIG0xInAfiPjXJkgaiW0KvcnYADff+WIcmV5JUj0vT4uKtif8A6pzIf6MaoqrTJNN3QlqbKkKVaQxgFrEk33AwJkeM0KdNKPLJoUwVVhdwCxct7nUenC6u5pVQWAZlMtB2n4gDtMWwrrUZ9PLzjsMUqKaJJz26Ll4u8SUalelWy0sKZkagVsAumSRuSu3vhLxvOzoCStNqQdUtIRmYopjy2j0wjIhSxHbv3w34+wpEXX6uhQUAnsFZv/2GDcUloGLd2yA58SUQSQFBiD27/wBd8ZiOhwJ2QVKsqFOpVB/Ejt7XO+N4Lkn0BTRV8z8b/wCNvzOOaPdh9n8ztibMZVy7QjXY30nuTeYiMdVstUA0hWII7Kd8GYC7+vrjFEmBcnsLn7sHZfJMzRDKAJJKx9098ORk4pMAAZiJ3juIxjdHLYhbK1E+NHT/ABKR+cY6y9AM3VMBfOJPYTGJ6WWZWdlp2IKrIggxMgekb+uIsnkHbVOpYgywN9+3c3n5Y5HB/BsuHJBYKAAbC5799o/nhvl8uFB0aWZhAZwDB87AXO2+K5y3bSukqLC6z7zh5lc25ADAwbmYBPp6fd3wDWwk9bMyXh81H0tpLN9pVIJ7kk9pHfDUeCQtUNqSogGkSD8ZE3BMXEmR5HG+G1lNUyQOj4tocdxM/wA8FVaYbMqaua2GpHUCQRbS5AiCGO2ETcrpFGNx/wCjoZHRcLDidMSq7EaXX+G4MEHbFY4pn3+kSaXKqyGZJ1U3YABXQWj1F+3qMWunxihVUnW6EEaTVQBrmAw02Im5EKV3IjCjO1qlXUgFAoGs5PUdIIlZ+ENM/IeWBxqS/JDM0otVFk+Tqa6QqaVQkQzFRIG8SdvaPLCziGWrFFqOy6KZk6zJEkeQn10ncbYfZXJrThkqqW0gSWBE94B2G20fDgPjebJApt1cwSX1axI2gi4veGHzONg25aFTSUSu1q6T0mSfMfeN5HthfmKjOY1H0ExB84nfDKs51GxP2QNE27mY/HANfKuoOkHtsLjfa39WxbSoi8lkqeJqdZaAqqUXLoqoqGdZ6tJAAtpEi+5Y4j8RsOSFUNLdR6kPSBtpUm8wcVihTq7APB3kHvuZOHnC6LNSdGRAd0doDDzEx/V8TvEr5Faztx4A/BPDL16TVAdKghVM21T1SPIAgnGlRhUdKi9aMVYatiDcee/cdoxJkeMZhKVOmmqmlPUSALEvuWU/H7XjtgNcmy0wAkEwNUzF943+WGpu3YiSi0kuy2eGjqqiowsiwvfrtHbYTPpvi1cU1vTmkypsGYXJBsQpOzEmzdoNj2TcCoUEpJTUpbcltN5ub94v6mMMK9ZVXStWmVWyqrwBffbeNp2xBktyLIJRiOKWYE80vZBJJ7x/z+OK1xnNijSbNOZqiaOWp92qmDUcDuFkL5zPpibxB4iphKKKYIaSVl9IVYABAnUSTJwty1cc/Jhyuull2ZmmQKtRtTEsZBfeb98DDG0uTGSyKuKA8v4PrckOdYc2C6D38ye+IaPhWsycwuigEypBmxibbzi8Zvj1JtQIpmxEl7n54WU+IMgmgaYUXGqosRN+mJiNrzfHQzZX2jJYsa6ZRMwml+W+nYyAZkEbj0w5yGZL1SX6iVEubkkAKvbYKoHywy8Q8TNZBLLf/wBliGBm86wJVvUYr+SZqTALIgi82kA9/wDncYqTc47WyZpQlplkKdDkmZU/K2Mxps2jITqUSptPeMZheGLSdjMrTe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eg;base64,/9j/4AAQSkZJRgABAQAAAQABAAD/2wCEAAkGBhQSERUUExQWFRUWGCAaGBgYGB8aHRoaHiEdHR0gGxogHyYgHxokIhwcHy8gIycpLC0tGh8xNTAqNScrLSkBCQoKDgwOGg8PGiwlHyQsLCwsLCksLCwtLCwsLCwsLCksLCwsKSwsLCwsLCwsKSwsLCwpKSwsLCwpLCwsLCwpKf/AABEIAMAA6AMBIgACEQEDEQH/xAAbAAACAgMBAAAAAAAAAAAAAAAEBQMGAAECB//EAEQQAAIBAgQEBAIHBQcDBAMBAAECEQMhAAQSMQUTIkEGUWFxMoEUI0KRobHRBzNSwfAVYnKCk+HxFmOSJENTVIPC0hf/xAAZAQADAQEBAAAAAAAAAAAAAAACAwQBAAX/xAAnEQACAgICAQQCAwEBAAAAAAAAAQIRAyESMUEEEyJRMnEUYYFCBf/aAAwDAQACEQMRAD8A6yGQpmnTIUXQTKqbx7YlORpAiEX5oP0xmWqfUpI+wI+4YhNQT7HBpimiZaFIRNOmfTSBjqtRp3ilTEzJ0g+XpgOrmdiDOIuaTMb9zjQdjShlqfelTnb4B+X+2JM3lqYUfVIDq3CqARH+HvhQmbt3j3/lgxswrAAsBe0nvjTTehAP3agz1Si97eWOBlFI6Up7/wAK/piQ0pOwn/fywO+aULH5RjqOsK0U0KKqrO5mmpN5MHpOMWmtyUp9hGhfn9m5wsGZ6gf6HywR9LmdhOMo6xoKdIn90ne2hdwDaw88FLRpFR9UgMb8tP0wgyyAsNwY7fp/vhtRYW7+ZMdsFoy2FLw+nc8pDb/41t+FscU+D0qjBdFNTMfAtzBgbdzH345avuRMDb9IxAcyJJDQwNj5EXGCoDkztOG0iAeWn/gP0xHU4fSH/tp/4j9MHZzMKGkQA41j/Ne3znAdXMiRtfB0gLY04PlaCW5dK/8AFTWflIw+y/C6IMGhRPvTQfdbFTUiYnb1/I4a8MzpBIJnTtPlhc8f0Nhk8MtH9iZaJ+j0f9Jf0xy3A8vvyKP+mv8A/OCcjV1JP34IjEDbTKKsW0+BZfvl6P8ApL+mJP7Cy/8A9ej/AKS/pg3Vjc4xts5aAP8Ap/LTPIpf6a/pjZ4Dl/8A69H/AE1/TByjGavn7Yy2FQsbw3l+1Cj/AKa/pjQ8NZfvRpf6S/phpiIZgSR8vnjeToJWAL4coT+4on/8a/pjR4Plo1ciltP7tLWnywa7FtrY5FP78Y5MNK+xDxvg9AUKxFCl00ngimo+yY7b98Zg/jJIy1ee9J7/AOVsZhsHoGfZ5vlVHKT/AAL+QxDWpQZBkTaMT5IfVU/8I7+gxMwHyxS04kfJTemKKleBEz8scUa0GP8AnDGrkwQbA+vlhdUymn4hgbDqjPpAgE9j7Tjl82BcW/DEVRlgAi/qfywz/wCma5oLWWlrpsNXSQWA89NjHsDgrS7M42LPpEiZiT+vr643SUsLbee2JV4eCBcXGHHD/C9apTDIFRD9p2jUPMWJI+QxkpxirbOjBydIVUlUC8n2H5euCalIBipAkGDBBgjcT/zh9wzgFOjU1V6qsqjXCK3Tp6tQeYm20HCTiZprWYLKLIEONBkgEjS1xvscLhlU38WMnjcPyORSi4MD12/4wSrWtB9ew+eGnBeCVkpfSeU1S00lB0ncy0QWEDqAEE7W3wjFYNLTq1EtqOxLGZ7iDM74YpWxbSSOa+fMQsi97/y/niRqwEX+f++FtepeZvuYAxG56Z+WDugFGxpV4qTTXYlWK/I3H3HViNeJ38vT3wFwmgCtXWiuVCsoNU09terSApLsekQCN++BmqFWIAIHYHsva/8AW2NU1dGcHVjwcQDmIwVzGUydpF8V9a5BmdvP54LXiaiQwsd4MQcHYuj0jwrxMNqWRMT7+2LIKm029cePZHiBpsrITYyATN8WzI+LmcagfQjyPtibLj8j8cr0XNmvIB/XHdMzitcP8TNMOSVPtY/LFkSsggalnym/3YRKLQ1dgHGc8KaCbSYk2ExMfgcQ8MzmkAHYif5/zwk4/wCIg9RVVIWWDtEmLAEeW5OJXziIBqmNWkQpPafL0N8Kv6L4w+OxnnuIVAzMjqFhYU3vsfTcjviZXva52MeffC3IcQoVDpV9TBgCsaSk92BEi8j5YeLRCNa94N9jjWrATjE7y9QaRHz98Sgedr41XqKolmCgCZJi2K9mfHOVNqb8wzEbBtvhYjq3gBZk4zwK7Yw8R1lXK1yduU4HuVMDGY87zHil82KyaKistNmKF9KgQbMACBG8gmTA743hsOjJKjrK0V5VODJ0L+WO2pLpmbjf098OeFovIpdJ/dpcL/dHfEbcLU7lr/8AbOC961TQn+O4vTsRlQNvLHNUCYYAj1w7rcNJWzt80MR+f3YW1MoRvvMDyOMjkTdByxtA+S4elVlpyEBN3Isojc3Fu247Yv7VeoabaVAEdgNo9LdsVrhPCluzhHAkATIv3ZdvafXDChRCkgWAsDMj0G9hgMjthQVI7q+HaNWvrYgKwJenHxPbvMBTeRjXF67KNVgfhA/h9QNp8sMKagXuQY3O/wA9sFVkdlZVqcod2JBIUC+kdu94xLlXueSjFJY3Yq4ZwNyjHpSo32qksQnmEBEGZ3M3wfwfglLJB6jPqdjLVXABv9lReB+eI+IcWGTakiodLdOpjEtEre5nebXnfA+Z4gSperU6FuVUAD2EyZO2+HwTjGhM5c5NkHF+OMRUYipShGCVxTLinIN1SdTVPh6R6xijcW4acswpakYKvQadxp2X2kAWBMeeDs/XNVtdW5mY3CiZhfQCwtgKtQDGQfuxXFUTvYsroQJxGzyIxPmqgX4iB7wP68sa4dkHzNXTQ0mIklukFjCgmDuRa3bDGYlssHgvgtEvTeu6l2V6i02IOmmp06iO5JPfaB3Nq9xx6ddDUpJy1VoQKbaTckyftFlgD1wfX4TyHotTq08xWRmLpSswWFmmQGaVWHliLllgWuHkqKopWDDAB1IEmJESANp8vzxG+Sny8HoYeEoOC7aOuA+HczmKBqU0UrqZV1uFNRluQgO5kEXi4OGfEfBdZUJV6VVoboplixKwGAJWCQbRIvgfh2TY8pKuaNGllnNSk9Mqram1apLKQDGrcGSY74VZzwawzRqUM9UWvyxVVgeYTqO2teXaZJ6b+V8N/kK6slfpWu0c5tHpEc2lUpllDrzOkkdrTI+cEWkYl4ZndEzEuZgH12/GMCeIOK1atUtmNJYAjpBEzudJPT7TbANBHp1g7QQpB3kT/wA4q5cokvBxZan4zyqR6Za8ath399r/AHYdUuKVgKfLpka4gn4Da4tcG43i3Y4p2RUVai6/h3Ptax/xGPkMWbNZ8PAaowJJIIYBVGzdHrbb+GMKnFtaGwmou2c5igGHXqB6gATGmTIt5X/DBOb8P6gznVRX+NXGnadIWJKsbmCDIwT4e4tRrVlpEENoLKxRQjAdp1khu9xfztixcSziMjJF13nt/KY/PC3huNXscs/yuiuZbhKLVGmRUQgcvXqMksSzkLJELPqT6Yc8Fz1UVaiUXGYYSrXhFY3PMe4BG+kS19sVOrmKjhQiHQhhjeau0q1TcCFW19/eXv8AbLIqqghwQq01EHaYQWBHt64XwUVTC5ObvwE8WyxzNc0tB5oTTURausAN2O1rd4OE/E8jy8wz1KResApYK63UdILBjZBa4K/a+dg4Hwr6LrzeahSARTQxrGu7cxxYsbCItBMmYFOzHG3ZnqCoQ9Ytqmw0dhsSAReI8hieOJeX2VSzOuMYp0DcRyLqjEvTJ0kEpUnsbGw1d9rCcbwHUzNF8rTKsCdN4Zj1ENPTGnT8MEHz3xrD8S1sny9poufCsxU5NMC0U1OxFoHfBa6m73/LE3A6SChSsZNNb7/ZHbBYoqvYT/XbE/tbHLIkgTLZeTuD27dt7TjVfKBjFp84mPlOIlyzUwArgmZ2I++/ngnJCNKAzUuQNYkkbk/3Zi/rhEpyj42PaT6eg7LZSlRpskS7iTMbi/c9sBcoGCO4kYziGXZqqgNCAyY7kk/18ziStmwFB3Zpi2w2m/4Y2E5PRPKCS5EWZ4nylCgy7bd47mx3jC3LcV1EhjMwe5v7jczecSDS0sblQYE3/DbYHv2wBw/LERo1C+otFr+RIvO1vvGGptSo1KLjfkL49myaLMBTJpgFQxiDPTBie219sSDODNppU6ECKzEyJfZhBvY2HzxDxXKU2paagJ1SAATq1KIGmLyZiIM+eFH9s01IvbqBPaKZCkSNoNpkzhitvQCUapmcRy7UzcWI3/IjC7nwffvttiVuKLUrAqeliiyZ0hWMA+wBmfQ4WCnVdkp0lDVCJF495PYet8Vq6JaVjFfEYy1FuUnOzVRWeyqRSpqVWXZj07s0BTPTcAXGpeNTVLHPoEpVVlGRWDoyyNSOt5v2gTb7U4ZeHOG1srUcvUQOgPMUMhCJv1FlMaoGw7d9sJOP+J+ZUZJBRvrAQGUNqPxIzAFl2ExBOJ+VtqO/7HcFFXLv6Os1wKhka+Wq5esdYBZ2prUUtP2lLM4IPcAkSdsZw/NisSpgEsCh8tRIM/13x3xrJirQy+YNV0q6WFZ3ezxpuFgBfiO1rNPqu8LZepzqNnZC4+t5bBSu4Ib4TvuDg0/i02dFfNNLyWSnla3w5Zl5xTUpe41KZAA2ExA+XngzNfs6q5k06306hzWQPoFBwCGAnr5rMRPcD5Y4yDnnoVG/SIMdMGAPI2wNxriNXNMQtYg0AxXQNILEy7AhrEqQ8EndhaDifC3Jao9D/wBGKhlrrXZSOOZpw1NyUbmA6WBJkKQJIgGbjfzxJkKhdFa2xkGw7/phVmn1/C0oAQszcSb77mx+eGXCV1jQB1Xgdjf874uh8UeTkfJ6HWWzIKFhIsZjyG8TucXrjnhbhr6eaHpk6lWotRpXZu8qTsQGF+2xx55Q0UlepmNIVCEVdRQvUYEwSLhQBJPeYwXklzFYK4otTVk+rK1S+qnSIB6GBbSC4Ek27DCc1yap1QWOHFU1sMfgDZWpzFYPS1Mq1Gp6CJEAuI0/EBt79sMOGUc4nD01BTrOoVCwYtzCWMAglyOlQo07HE3AuNaaNQOFqCpch1LIFXzUEA7z27eWGnFsyaRRuWrU0UFurVygRCslNrpTOn7LtECVElgqc5L8RuOr2VugVOo3Lf8AcadP94hQACeyifInD7w8zLmBmLmlTYKzEdmEMZmOmxMbDAHFcjTqPzQArGDJPS/+Nex+0GBvJB2Bw14ZQOXpaADVNTXUqwIuyKCQvZAqqAvlFyZwt5VW+xjx0ceMeLPzqnO6UViFVgYgfC25AJvcb942wiq1EIQimk6IIa+o3llMxf5e2LAnHateglBaBqkb1dehqdMQWE2vptqDRB7xireIctUypcFYE2p1GDOoOx1iAw7XExcyb45q/IcZ8dV0G8tfoNesuUp02p1eVKrE6lBZlBjSJcC03n55garxAnIqksEbW2gkEAHTpBMAmSpbc9vIYzFccikiSeJ43TLrwipTGXpEPLCmsj3UWHtjeYzNgRt7Yp9IOKSdUMFWO5HSGHta+JRxF1ZletS0p8RHUR6QIk/djE6Cex2cyB1MwAAmZgAe/lthnQ41ro6U5elVBDIC2qDBvsB64SZbOVk0sKLL1hWq1ARvH2e8TtfAmcqfR6hU1zXNX4yEFPSO4IDMOo3PaBthWRKaaGRlxouDUmZOsCRBBFrTsR95nAGaQec9hHp2wyoPUqUaNYgSwkob7Cx9QRfa04EekL6RHpO0euF44cEDklykxTVeDH+0eZ1Wg3/DEH9qheliREBTqv3tAHt374LzNJtKu+lFAJK6zAgTd4uR7Rf1wl4jUUuVGuSJKskaRE2PdT6xhlJgpsm4dw/6U9QK/KMFRUI1lXIMBVkCYuSZPtthZxfwg2V5dFgKqFuagViQ5gpUU6gIVSabn0Bt5Q5PxSQiGjS5SqXANQggh1AeEBmRCXPpgbh/GubUUVXZtUo1Utc6gFB9InUQP4cMqgLtnWUNPL061TLAZmotMRUZgykarty9wqL3YydRjT31wDiZo16YvpeslG8fAzqsa9o7n+pR8FyBFYiqpRlDIeWYIOzDuNO8zEQD5YsNXw3ma1BzSylUhliZUsQbAgFha87YGWTi+NDYQtc7os/iKorKtakEblo6gLpHSw6hEiwgWNrY7XhacQoZdM5TZNKLpFNpKW6QeksmoeRG25whz+f5ddudTKCpDlSNQWpA1wtpUtuPPDmj4rr1y4LhEQKNofqBMqeoaum9oA88Rvmo6ZQ4qbVDOn4I4dQqUq4Z10ESj1DVRjeAeZJsbgKReJBjDNvEtFyy5hToMBCNRGmN2AA0tM7el8VpK5qsKjklRZSxuZ8iTZbCSd7e2CqeWDB+aUCqA3WxWxsCrAeljF/lhc88k6Kl6WEFc2ybJ+FaDVddPMh6XZLFgTEdQYSvus+uKlxLhLZfM0k0LNVGAKmBUYKdRjsSzW3nz7Yl4hxZGqVvoSrUGgay62okkxpgyzNe/phVx8FqgYOWWVZXsYVuqmZ/uEgE+d8Ox3F/QjNJ5O5Wv77K6OClNKWYgWKjfbcfjhjkvClVgQAJ307kevpfFi4NRNXMTy4WGZpaQqNMKq+hsB2GG3EMrmFX/wBLqeoTJVVUsR3I1dh7jffF3ufC/JF7a5/RTxzEPLqK3OJ0gQCXIFt7ECCCSQAJJIGLDwOtX0/2dTq0qpKvUqGlVZeQpIlTUVW1li1gAp3AIscJqXiKvl3+FkInqiGWexRhEX/5xa/DXjzQxHKoEtA6V5TsBJ2UQxuTEC7b4mclVzQyTd1E1xT9nnJWlSyxYkI2uqzQlQwSy1BPSST0EWgEH1rPA+OtlqwDjQNXWG2WBv5W2naD6XtvHFr5leeacq46NVQKAtyGAkmDYWAnv2wq4NwOnWZQi86tQh6lQOGOs20svwAKVlVNwVPmcJWertFD9IpRtSV+fpf6MeItllyiVKTrprEaAt1BEhgsEyCSNovAvOEuQ40aZp/WEILqy96bWYbX7T7DG/EdSvWdKNQnmUgXplul1dYMAxcG2/lhd9JOaorXoxzCJq0+1Q9yv8NTf/F6RjsSU/kgs+OWBJS6fktecr0aWXoKCB0K0liNckIWQd4NjERM+4C5pq1b6T08tWKqz9RcixZbCVkG/kB54TeGs4zxSp0TmkD6xRNglSd5IhDIkqYDEGRM4sOY4HUrmnDDJj4mATmVG+zMIQiiJG5mbi0YKVcqEwdK/op+fzrV1NVuqnVWaR1NKhGZZ7ap/vD5DGYt+a4ZlaVGqOWG0U9NE1DqCAhmJAHTMtaMZizGkl8SXJOU5cpdgGR4K9ejp1EFk+KbiVix9vPGuNeI2qMop8ukumCNKGdouV6flGDX4O9XKIwUleQGjYwouVF58/PFWr0KwRHSkr031aXUAjpIB77gsAYGFyTcg4tVssfCa1DlgV3IciGYyQxkmVJsPLBi8LouCVJNoBBBJB3Jg7CBAjYnHmtTNspJBFPuQCV23kbfhgzINUeuFeQFJLzKNCbjYENMJtILemD4yB5I9N4TxxqfLohecomzEKVA3Ie/SALzhTxf9pVCqdNFJpB1BqaX0ydWkMYADMQpEHYE4Q8JyNfMU61OmtWqyppc01jqlW08xoF4kiZiOxwTRz1bh2TZ61EqXrRQWAWpVeWwJiGiown3EecYmacdd/0NVS2tAHFuOrpZwZ0AsZg6YYhb7apMAXvOI+N08zTaoK2YgFFdzqUcyzX+G8xFiAe+GaMa1NkZzUqtCIoUyoN3e1gCegTFhUPfGuD8MylKnzMxWp1KlNhSACa6OX1AuAW9g3WAFtEThsKX7MyX0imIqOGMadY03KttcRESvmI74ccZr0qNEMiqjNTAY2YqSApAUmxO8naZjFl4hrjXU0rRcFgSupGUEQdJIJ1D4QdJIJ2gnCHhWdqGu1PKj6KGDVJWqU8gobSoWG2A2tvgpSv/AAyGt/ZBxbmJVqMVqLUzNFDyyjKwrE6GAQgMdTQdrk4vWc4+1Gor1QWRAENNRJsgNRjBksoZbC3WADfCzh1GoDV5qUxWWlqXQZXRUCglU1QjMZDQNyZsTjo8WFKkUhXEMrNqI1FxzCwtN3JkjyHlhGaW+SQ7FH48W+izeKuFtWoM6rSzCt8L1KcVaan7QqCeYBsJA9zvjzvM5xkYKtN/quhkFg4WRLR9oS1yJlY2Jx6fW8QUjkqtTKVFqHL05NOnsCFEK/lsd8eZPmgrhqkM0Eu0Td/jFjtIBA9MDG26ZmPSsc5PilOrHLgoDsQQyyDZgCRNt/fC3xHSUinTpiXrNGkABRpABJ0i5uP/ACwj4hxVVRnpDQxPxXBie0GfInAlfxMzQKi69JbTcdMwN4mTpEn0w7HhlB8ojfUerjlhwn39o9b8PcGy9HLA1lXk0zINWAoY/E5t8bG15IAAETelcVdcqCtLRmaVMNyoexoNdASLkr8FyNp74r2TYuikA8pWIRZgBoliBsN2EjuSPOXfgXN06dR61SnKl0ZDY6WTXOoQJ+IH0IwSxcdyfkk9y3rRfqGWyqU+dTFKXVYdAuplPmJA++Iwk/6mYun0RKhbMUilFiwCzszBiOqGWS2kCBInHeSqZHLVDUoKtejUEaKy3ojuKLsunlG3QYIixiwYcQzGupqfpeigNMXBK21QRaLSQLCBgPUSRR6eLpnFfwea9J6aZhqlcOqVC/UtMgTqCkyFY2OkknufKLgmQy/DUbNs5q1VDUkQjSocMwdxuQhgAH3idQhfwviGZqcRH0YIWKkAOCiwNy/xFrwfORvjj9oFc0q9X6+hW5jUUfUwLIKetlmmI+J2I/uwu82DEpNAZa5bAeEeMK+czgOerqmVVS1RGIVFb40Wf/kIRrSYCn3x6pxXxFSylJQEhmTUlILpEWF4sAO47YrH7O/Bz6Gr5tYSoytSy7J8GjVpd9WzGZiAR3nbCLxv4qWpmESP3etVmJJd+s+x0IBMd8MaTekJvRXfEniPNGpzzyzNltJAUGLAg6r7yTGEPDJpIrH92+rTMANDdUeYBOx9sE8VzvMcoSigGwJmDt6R95w7pZilS4TQcgOzc1FKxqROfUurGbOSBtspM2w11FaX0Y3KbUZPSsM4P4rdEZEtqOryJYiJm1yFGBX45mc1WXL0x11WCBT1RF5aRAVRLE/nsa9kM8hAkAeot7geWPR+AquTKVKqsczVVkp6yoCTBNjdt11X7ECL4TNxg7YeOE8mo7EXiTIhMxozDsXFAACYQuoMtedRYne22Mwrq1K3OqkMmYp1FJNQQJhQC0DaT2M7C9sZiiD0LyRcZU0Ocnx4tluW9ZYChFpAgkbSzD+G3fzwyfxqypRo06USDooloYqR0l7TLAlzqiBc+lcy+oJ9XRNR20KtNgT8dtdUkHTRkWH2oOwBOD6ebpgVHqM1WmAwDbc7SZrAfaFFWjW5N9h2wLqzrdEObBWqGXRzWGpWWwVVjr2sqTIPnfynKck06eXolmrMQik6CKVMAl6rEGAdYYk+oubGfNVeW1SpW1apYsC6zUdDZAgWyISDpA30LeGwXw/xFSy2acJTHORTSADSiwS1d2a7fGDJMSe98c9GUOsz4i+g01o0DzuUBrNOPrKjdbm+ygAAEmOo72xVeNeLRnHDLTNJ21l0JDKr0ypVw8L8KsWuL6xHxYXeK+OItQuanNJBYaaYh3JlnUNICC4DtOqbC1+zm1NCs7iUSiK709RFN6jMEVAAAtj8ekdRIH2YwtwT20HF8X2MMxVRstT+hpWeoytTNyEmfikAzqFhebHacIBwhWy1SrVrvTGso6hGjSF6ZAIDMWaLzHYC+FacQzedqjXWqBWjWVYqq0iQGK0xAKAEn5YufirwfRp16aZfN1adFgTUOqYCgXRVgNqFoMDY9oxzTi6sKLT3Vi7xCuWWo2Xy7nMVOUAXYlmetRBCkgCdaAssQZA7QMS8O4c+VD89GRatMUxU0nrdhAJAlgxJ0gRpFrjbDHOcUSis0aSJzDKAEF20WNSpUAkkzNrAEdzas8EzdN8y2aeG5C76Y51Vj0iSSYkajJJ0z5zhii5R2C5cH/YyrZxlcB6To9enrcam6H0laSvUbsFLkg7GoBeJwJmeKIzFCTrUAMmkqym0iDt92IaGbGZ5iu66qgWX0agzDVqJ/hLliT2BvhXlq1Ws5ou7sNqa1DqZG0yNJJkC0QDEHA8U3+g/caX2NuFPl9dStUrU0NNTCElC5Gyg9wTAK97iMLVzWqlodtUjTsLDcn1k/wA8ALkQrALUBlVYFZAhri28zbfEyhpCtM9u8ny/2w6MEnYiWV1RGELsqsx6mlhb4RJ9+0eVxiJqOp38h8vYT/PDPKM9PmVLIwAUcwFSBeSqsBP2fuOI+E0+cXu0JpLuRqI1HSCQNySR5esDGt/QCj9h+VzzOoSFVaaWNo+7tA7+uDeAOiIiOWE9QkGIJn8Bhdw2gFarUValRF0qtoOtp6oJ26fluSMWbwf4Vy+aoVqT1GpZhVBZmEaCxqBQFBA0LoktudX2QAMKckNp+BynFUzFE0cjl6tUA/XZgtTCiBP7wsBF5tMAzFxNd43khSdRJK2PQyXAjVoIdlJGwkjtIGO8rpFMCoquyqQFD6gGRipgkbHTrBG4Iwo4xxKqs1qTct1kkKijWCOqRESR3jARVuqDacVdl9/Z8lNa+XKPDvlnUl5VnqDQVKKTcMNZ+/fDnw14WojimZzKgkoCp1EEJVchiKUKCBpNyST1QO+KfnXUPk+cs02oEPDEgOOWQwJG6kKRa2rth9wPxCco4WqdWXIP1g+JJbUGqKJJWS0v21SfPCoydWg5wLP438RnKUC6gtUIIRf4nMKvuATJ+XnjwniWY00whRWJOmSklgArSf8Ay/PHtXFQtVUcMCpcPqBnUBMX7gAmB5nHl3ihEUOXAsaZFrzBAAG5JiLYZidOxU42qIOF8BIyTZ2pl1eHD01fWgemCo1BgYEuxgOOsAxYGc434mbNUxSqxLQaBhYgG4UrGkiYKGfQ4Jek30F6eYK5bLFERCEk/VuajFEmajGYZjYFokmRik1M5RYsmXoVXBIE1Kkk3hSURdAPa8++G8VJ2YpOCr7HHh3hdWtnqFGlZmqLJ06gFVgzFltIAG1twJE49a8bZWnl0HLepqM61aqxDbRNI9BJO5InbEvgTgdPJZQ56sic+qgZtI08tYEUlufcnuT5RjzriFRszxBKAb6upmC+sgmVTWwAvuEUD3jC5pZJUFjk8a5Im4vxZam40VCg9jAIt5d7HzxrCDheVLpzCuksGe/cHaPTtjMHjgoKkbmyvLLkxxwzM666OUNcUVg8xyUFSFNOxM1NETo2Ei4gDCnieezFbM01YupVg397pYMWgiC0ydont5MKNTl0g/MpIqamI0a723hhLGR+WBstw+o9Qs3TXAEpUDq+lQo1EFRtI6dyDN5vnTsy7VFw4Nl4QV2qURV0Bwj1dMAAsklROuUJM7lmxTeE13yeQUilNWsWfYdFJBAZ9Qtqczp8kO+rDvwtx79/lyiVEKh05iKVDyQzQqyJDQAWPvc4ccGydTPZ2oqU6KaKGh6m+kTFOFggE9aiLwDcWwUYSUXJsVLLHnwRWKXBBxMnMUkGXoUSPpFSoQVIhSRTCga3sSRI+Mec4cf/AOYZ6tSvlkIb4Uq5gzTHboAKqRuQD3OLvwXhDHNmmwdaWVVRoVjytQgqAYEn4WiLXkXBL7iPGadAE1ayyNySBH+UEmfTCZTrUdhxt7Z4PxDJVspmeXmgtBoKoVBKHVaVZQQN9jG9wLYc8eqMQ+thIKpRWmdbnYN0AWfSgiZA388deMeKDNVUeGWmDzmZosFICsw9fKZ+/BnAf2ZVc2lPMiv9Hlm0TTMxN30yCS5EghxaDOGOquQSutFPz/G2qUNehV5jkDQJKIg6Kcm5F2fUbsWxDyZpBNlphme86qpEExsdAGgf5vWTs94eeiz0kekVptPMgqoJP8JkgiJIk9r4ErUQlNKbFWQjocAyq+sWJj5XOG3oVW7IqXB2pdSk1BEgreYN+nziQffE+QypOirKipSc6tmkMDyyV7QQwt6YlynF6dNAKSaTy5Gq5BO02Fz6YK8I+Hq1UVVoU3qKyBCVSVDKZHWSFLA7iZg7YG/s39DDwh4DpZhXdq/RRISzAEvpm8gwFF58yR2wDn+CUqbEUqrMsfu3AMj0cEX73k+2LfxTM1slkaNB6ZDUoYElFBBJDSpZnZoJMlVHqcV/LUOdmoosmYCjUXSVUfw62jaZAAuYNsIcpp8vA7jFql2JczlSaa6lNGmg0qCAWqGLimJksINyABN9sNXcVaC0lGilSOlVQkIHYAFrrNR4trMbkCJOLllODKnU/U323YXtMQL6VEnp2v33wTRoUFUaIubR29QPXz74Tk9Ra0PxY+DuQj4X4cTkhV1rfWzTcsPQDbBb+GKVazUlJ3Gs8wz87D2w7ylMNEF4MmD5g7W3ie/rg+oBYggkCdJMSfLVEAffiV5Gn2OVV0U6v4KZwFXSgHcGRERAExGC8p4No0qTaxzXI6dUdJjYAHafPFopUGIBqMRMEIg2HkzSdXrEYmXLJto1QNgP5YJ5/ALjezzvjuR5z0KFOstPUHpmqV3piDVYJ/CNJMT2CzcxYOH+EMoKVGutZ6tIuvYIRMhgWGllKm5DXAkHHKeH3/tJmdpjLNyUjTAqNoclifiWJn1A7Xk4t4GzBrPmqvKrlrClSQpoQkamM/Hb4goBIFpMDFMI/FIRPJ8tCLOZVqD1PoNVqlJVFSog2p6mIXVB3JVrgEQpJi0j8L4COI1keq5BpgFqNNQxE6ypYswAMqEiDc7xi7eDqSqrKCNWoM/wrqqFdI0ySGTTPVb7ItpbFM8V8M+iVyaHZ2RQFRaY1aHFMpLagFJknSRrBAGDxyvQuemNPG/BsolClRrUS2brAMH3FNQ3SrkMJQSRpWZgmMAfsx8OpmnatWVWp04C0uWFpFpYIVE9UBS5mwDpE746qZVM/k1Z2NDM0/8A0tVlPZbpKncaG1SDa4m2LL4f42tXLMaWlPrqikAhYVTppyPWmEwcpJKl2CoPt9C/9qfiJkXQhmQWeNo2Qn2v9wxSPDVeahYiyU6jSf4gjD7+o398NPGqfWMoI1csyO4mLt5T2HphDwDJt9aEYFvo7U03jVUZVE/Pvg8cVxOk2nSLN4N8FrmMrmczUquBTDJTprH2KYaXN95ACjYXvNsxwnCamVylVstWqU2YAVgIKVRsQQfgIWRK+d+0awcWn0BJNdguf8TAfR6i0lP0OkXUBQNTwPi/ugib7ETvjeZrZ2s7ZqqAjNTQsvLLaQCzUVckgqxubBiOnUACMVnivFRRNJVEtZ9Rv1IQVBXus9u8euGnEPE+d4vCLQTmBQtV0IAljKkybbHzgTgHFro2Lj5HPgDwhVzDGtpVcsEbS73Wq20lJl0U3uVmBBuY9Jz+bynD6KUjppJUY6tMAkn4mYKJJJhbDviREFGgMuAadGmioGMCFAAPnJM29TgatSpqKgUI2ZZYXnAsNR+A1d9K6hAHaT5wJsk+Ut9BqNCzO+JJojkOqqCLMjLpQnqbpY6yBeIG0TJt5lm+K8wtXrE1FV9NJQsC5gMwb7Rtvt9+IuH8bqjnh0Cmk+lkB5YlmYctRfSRpYCCYCk32wBTdKtFzUIDGrrCmARCEWvszOLf9oeeKcePgKcuTog4jx7mMeYgOkbBpBcAhSfaTYz+JxeMh4+rUsvSGsvVamq6CelbXabxHkMefZLl6mFSkIYWvImfvE+mOs/mdJ1TYgA3gFQdgYMDth7inpik2iTOcTVqzs7PGwVLT2gmY7C/qcKqlaQG2MkG+0yfxE4jqUyrstjDbjb0j0j8sNuD8Eaoy0m0jm6Wn4jTWJLkWFlMwSLwJE43SN2xx4F8IVOJO51mnRQBalSLf4U/7kSY7agT6+zjxHTpZelTy1Nbr9UnwJTSSFLEDvGwuTPlig8W46dK0Ms1NMqkhEpgBgsTqYzva7bk+U2T5FXrAKdaUVACqpMkDYLsAvrBntGJsqc9IfjSjtlg4v4bXiuZL9VWqgVWdCEpBASYq2ZkaGJVUliJnTIOJON8HTh3LNNqTaFmsIFIKPhVlpDU7qD1MCSYFp1RgapxhqKaFYKg2SYH3D4j74rNOs2brqtSpNIVNd+0Aamv3IAX7saoVH5bo33KncdFk4bxWqyVWV+gkctWB1JTMw28lXvEj7J7zAP/AFGzHltWK6d1ZNJOmwiSLWNwTuPmYMzRRl5ZVSw0kkz0glpj0m3uMQcSpUKwKOA8bEG49jb7sSXFuqKpN9pjDK8X0K7WJLQg30k3M+ZMjyt3w24bVFYK1RgtP4rtAKgw2kxEk2A23+fn/Fsq2XpBaCOACXdiQw2AvtCwAPvw4/Z1lKtdXqVaj/RqDQKXxLUdvrCq6j0qo0sbEHUvlg/YU9inm4DPh3i7MUnoCtTGiovLsNCmobB1eSxpglVYaRp1C5xmY8c1qnNNGhU0UQW5hQhUW92BYbAW1Dz2wyyLUKtZMzQdREQr0xWuCTUklwdUEAECBv3jAubzi0FSlUzAqgPz2ikyvVrXvWEsugkiFtBVQBFsMljhFXQOOcpvj9h/D15uf1QaVQZMErALU6lQqCNJMCCoIgnv5YWeKauazVQqtRuqnBpa3CSgh2IBjQZFiLXwuzHGOXqJagGqVtOmqSIpBTuSsFgwB33bteRKvGszQrM6VVd1DoQVEaXFgNjIEX2tt5d7ck7erO5xv4u6LzwPwrUo5Wi2XqCnWp0+o6GVKhaCQTJFz3Edrdwr43wxKtEZinTNJqVNhVosCdL09AJUzGoo4ZT3CDzsF4V8YVnpGgtOjpSJqqWA1T8CqQRI9DYEYW+JPFGupRYua1OlUjSh1CWMOxABlgBCgxEG97FHDPi5ASyx58RxxFKdFahR5W/1jQLN9oxMCxE99J88L/BmdYa6dEqXeCLCVIEEgzpFrfLHfiiiK9WnkDq1VCajpQgtMTSpXOksKaGSWUTf0PFD9inXpGfUqRYCkXbtIIFRRbz77wJwuCVNzfYzJJ6jHwA+JKCZVHLOpZrmWDsT6xMb9/nGD+C5CmlNagJmqaZZ2gG0tB8ttgcZnv2UUMsNdSrUzFwuhKYpjUOqGGpmYMp/iFxJkG0y5UqyldAPMDMhkhFRG7jf4wbDtF98NuK1EVtrY94qQmXqbQaRADH4pG4EW/4vjMJ83xA5jLu6gCQ1/wCJV1CQPI7j3E4zHYU6NydnlvEVWoy6Y1KSp9hOLL4GzYpU6lGWasX1KiPywV0iSWC6iJ9Rik50/WMQCtzsfUyfnjeR4g9F9dNtJuCfMHD5K1QhOme+8FzISGJGsfCo+FSO5m5a8T27eeFOd42q56tzXQDQCATuGFQhVk3awMGNPkbEVPgPjFKg0u4oO3mJU+x/X/fD/K1hV+ka6aVFfenU2cjqUE3i8XvviSWK+ylTroq/EqPNq6ubUo0WUVSzwvNKqVLCmR+8J6VkGxbvvVKqwgBUCbn+v62xceLRTBDqtSlRQU7MwCk6ioLA6w02BtMfLFGLltIJkC+0G/nijFtWImlZ1VeRAJkbXwdxXPCs/MWmV2kTADRFo/O2ATVgCMd06hsoDlpJPT5wBH3fjhzFpeCNHJJ8zY/K38sXDhFaguVVts1UZk1PLKFC6ehQfhI39ZmwEVnL8NcMxcNTWDdhe/kO5wzyGRaqBUA0UfgSYlhPUZPn67nASVhpqPYbk8rUzDv1aaRHwqAGCnYDsXbtP4TghuGrqYU6kFdVnQOembBwyHpgg2sfPBP9prTprTy0cys8c0tYeWldJ6FHV228zjjinECMqaVIFEI0IpnUbD49QBnb0knGcWjfc8oW8TNdFu4dWUsN5gbgAz74iyrDQI2i/qffFmz1wENgJCk2AAOmZnePbY4quXrr9kyPTb5emMb1o3t7GWXPeNv6+/8AXEtDNXF7dzhXWzBK+n9ffjKfEgpIIk+Qj9CMAlYblRZs5xtSxJYKpUBtS6gY7zb8u2LTmM62X4a1Rh9aUblhrTrPTYxFiCZvf0GKFlcxlmaGVKZFxzFkWOwZbEk7Axi5cH8WczpZZR61SkpK7AIr6ijTJcs/U2wSbzZbuDqKC/NbZTq3Aa1MtyzUhh0qWTrYCDfSYtfzwNlfESDlgam01VJZqjsVAM2RpgL8Vo+H0wb/AGm9Oq1B6q6lMJUJKh1MRAhgp7G9sC5cZPUFJV2Y9ZSLC2rTAtIJA3ubzht6tgNVpfoccTyxZHWAVMjrHS07HUNmHa0euF1VMtWQUamrK5oJpblrq16QY1AHTLLeCQR5+Z39q5haIZaTPVJbSEpv0qTYao7DuRgQKyKEYctgwY6F+1MgkbsPPzvj0MzWamvo8z00X6e01qy2KAtNBR0KgA09ZXyEm0k7k3F4woyPg1q1Ovm6hK0qKnkoh0ioyGWdv+2psJMk7HuU6cYBp1CPgYFaqztfTrXyIO47i9iL+h+FPE6HLDLOfrxCpAhXRT0BDtMGI7kk98ebKeWPxkeoseJ/KC35KFxHhNZaqVE5q5qkrV9KwGLgrzGYwSSV5Z0zB27k49JzvGguh6kFlps7aTSI1FZ6NUAjY3MjUMDeLuGL9KoszvozNbTUQtpBOlYTVeASurRsSkfaOK5R4k2YXOVIOmpmK4UqEIKolGmjAEQZ0m6iJBwufyX6GR7v7Lhx+q71KmVUxVCUatJh3qaWkW7fUgf5yO+Kv4gq64NAlQyvq5guZCahTP2Y1aQxFoMCNmvifibJxEMt9VNiBMSyaKiCf8rD3Iwq49VVnDo0jlmoGa/xkEXPa2O4+QbfQoySFFZBdNLnygQdx5gkD1xmBMi6larzLMhA9BE7eu/y9MZimKpCX2UbNKpLASDqa52Jk7eQwGMEZ6uS7doJH4/hO+BjgwQjJoSSQJ7X2/5GLPwbxwaQKVVneKi3g7AsvcD0PyxXjmQi6R5fj64igaGFiem/t/UYyr7N6HvivjKVdCIwcKsyDPU0CNW5VQJAbYsb4r6tv6iMbK+3y3+7HCDzMY1RSVIxu3ZNk6QYy3wrAjzwecyezGffcjAeQrhTadX2vIj9ME0V1sArKSb2PYYCQyMqQyp5pi6lWMk7AiI7zIPvg/LZ0y1NxqUGbjpmOwvb08yNsL8vSKG5Hlcx5G49sDnPBFjQepoX4RE37/164FXZzSa2Pny85gtUYfwAaQQluw8v598CcVzAqFShDKqmD2MlRa5wLkOGVKtMnUAGJDseoEqY9zt598azXBc1l9BOjQ5hX3UnePvA22wXJXtme1JRtLQ9zuXFSz/WBTIUgaVPeAALm1zJgYQ56iFYwAB5f1/W2N1spXZhqfmMGA0o3TJBO8gEWvubYmqcJWkHp130VmUcpUIKX1DqbfeNtpO8iOtIBpi5qnYHtviOlUpyFaN9vn5d58sOeH5bKKGestWooMbhAY3hQZPzJ32xYeE+JcurFFy6UVFwYEyd7gWn574Fviug4rk6EvDuHMwlaLASfsN1HvcgfecM6vBKQIkiWALEU1Bifs1DPfe3zGDeK0Uc0alHMPUo1r8u8KA2k9WoggkEBCJsfbCjxRXqatdKUCySbDb4ZF+1vW0zAjITjL8jMmOcegnOUwjBqeTSsVga6jajG1l9I7C+F7+NM1JVKi043QUxTjylfi/HC7gvin6wcwhVtbSDtPexvJkn/lvmuK06lOXCVBEgOur8d8OeOFWmI9yd00QUuMZk6ajsrrN2L/kNXT92Bs5xtmdQqy5cSEFyB1RG8W3m4nbC+pl0ZiygpOxEm/p3jD7gHDsySTSy8OYBq1VIIGxClrie9tsA+MNjVyloWZDw7mlIhJFaxYSIEyYneRMNtt6Td6vhleUlGmF0r0szjUdIB2HlN49sNuG8O5ehqxV6p3aTAFwIG0xInAfiPjXJkgaiW0KvcnYADff+WIcmV5JUj0vT4uKtif8A6pzIf6MaoqrTJNN3QlqbKkKVaQxgFrEk33AwJkeM0KdNKPLJoUwVVhdwCxct7nUenC6u5pVQWAZlMtB2n4gDtMWwrrUZ9PLzjsMUqKaJJz26Ll4u8SUalelWy0sKZkagVsAumSRuSu3vhLxvOzoCStNqQdUtIRmYopjy2j0wjIhSxHbv3w34+wpEXX6uhQUAnsFZv/2GDcUloGLd2yA58SUQSQFBiD27/wBd8ZiOhwJ2QVKsqFOpVB/Ejt7XO+N4Lkn0BTRV8z8b/wCNvzOOaPdh9n8ztibMZVy7QjXY30nuTeYiMdVstUA0hWII7Kd8GYC7+vrjFEmBcnsLn7sHZfJMzRDKAJJKx9098ORk4pMAAZiJ3juIxjdHLYhbK1E+NHT/ABKR+cY6y9AM3VMBfOJPYTGJ6WWZWdlp2IKrIggxMgekb+uIsnkHbVOpYgywN9+3c3n5Y5HB/BsuHJBYKAAbC5799o/nhvl8uFB0aWZhAZwDB87AXO2+K5y3bSukqLC6z7zh5lc25ADAwbmYBPp6fd3wDWwk9bMyXh81H0tpLN9pVIJ7kk9pHfDUeCQtUNqSogGkSD8ZE3BMXEmR5HG+G1lNUyQOj4tocdxM/wA8FVaYbMqaua2GpHUCQRbS5AiCGO2ETcrpFGNx/wCjoZHRcLDidMSq7EaXX+G4MEHbFY4pn3+kSaXKqyGZJ1U3YABXQWj1F+3qMWunxihVUnW6EEaTVQBrmAw02Im5EKV3IjCjO1qlXUgFAoGs5PUdIIlZ+ENM/IeWBxqS/JDM0otVFk+Tqa6QqaVQkQzFRIG8SdvaPLCziGWrFFqOy6KZk6zJEkeQn10ncbYfZXJrThkqqW0gSWBE94B2G20fDgPjebJApt1cwSX1axI2gi4veGHzONg25aFTSUSu1q6T0mSfMfeN5HthfmKjOY1H0ExB84nfDKs51GxP2QNE27mY/HANfKuoOkHtsLjfa39WxbSoi8lkqeJqdZaAqqUXLoqoqGdZ6tJAAtpEi+5Y4j8RsOSFUNLdR6kPSBtpUm8wcVihTq7APB3kHvuZOHnC6LNSdGRAd0doDDzEx/V8TvEr5Faztx4A/BPDL16TVAdKghVM21T1SPIAgnGlRhUdKi9aMVYatiDcee/cdoxJkeMZhKVOmmqmlPUSALEvuWU/H7XjtgNcmy0wAkEwNUzF943+WGpu3YiSi0kuy2eGjqqiowsiwvfrtHbYTPpvi1cU1vTmkypsGYXJBsQpOzEmzdoNj2TcCoUEpJTUpbcltN5ub94v6mMMK9ZVXStWmVWyqrwBffbeNp2xBktyLIJRiOKWYE80vZBJJ7x/z+OK1xnNijSbNOZqiaOWp92qmDUcDuFkL5zPpibxB4iphKKKYIaSVl9IVYABAnUSTJwty1cc/Jhyuull2ZmmQKtRtTEsZBfeb98DDG0uTGSyKuKA8v4PrckOdYc2C6D38ye+IaPhWsycwuigEypBmxibbzi8Zvj1JtQIpmxEl7n54WU+IMgmgaYUXGqosRN+mJiNrzfHQzZX2jJYsa6ZRMwml+W+nYyAZkEbj0w5yGZL1SX6iVEubkkAKvbYKoHywy8Q8TNZBLLf/wBliGBm86wJVvUYr+SZqTALIgi82kA9/wDncYqTc47WyZpQlplkKdDkmZU/K2Mxps2jITqUSptPeMZheGLSdjMrTe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QSERUUExQWFRUWGCAaGBgYGB8aHRoaHiEdHR0gGxogHyYgHxokIhwcHy8gIycpLC0tGh8xNTAqNScrLSkBCQoKDgwOGg8PGiwlHyQsLCwsLCksLCwtLCwsLCwsLCksLCwsKSwsLCwsLCwsKSwsLCwpKSwsLCwpLCwsLCwpKf/AABEIAMAA6AMBIgACEQEDEQH/xAAbAAACAgMBAAAAAAAAAAAAAAAEBQMGAAECB//EAEQQAAIBAgQEBAIHBQcDBAMBAAECEQMhAAQSMQUTIkEGUWFxMoEUI0KRobHRBzNSwfAVYnKCk+HxFmOSJENTVIPC0hf/xAAZAQADAQEBAAAAAAAAAAAAAAACAwQBAAX/xAAnEQACAgICAQQCAwEBAAAAAAAAAQIRAyESMUEEEyJRMnEUYYFCBf/aAAwDAQACEQMRAD8A6yGQpmnTIUXQTKqbx7YlORpAiEX5oP0xmWqfUpI+wI+4YhNQT7HBpimiZaFIRNOmfTSBjqtRp3ilTEzJ0g+XpgOrmdiDOIuaTMb9zjQdjShlqfelTnb4B+X+2JM3lqYUfVIDq3CqARH+HvhQmbt3j3/lgxswrAAsBe0nvjTTehAP3agz1Si97eWOBlFI6Up7/wAK/piQ0pOwn/fywO+aULH5RjqOsK0U0KKqrO5mmpN5MHpOMWmtyUp9hGhfn9m5wsGZ6gf6HywR9LmdhOMo6xoKdIn90ne2hdwDaw88FLRpFR9UgMb8tP0wgyyAsNwY7fp/vhtRYW7+ZMdsFoy2FLw+nc8pDb/41t+FscU+D0qjBdFNTMfAtzBgbdzH345avuRMDb9IxAcyJJDQwNj5EXGCoDkztOG0iAeWn/gP0xHU4fSH/tp/4j9MHZzMKGkQA41j/Ne3znAdXMiRtfB0gLY04PlaCW5dK/8AFTWflIw+y/C6IMGhRPvTQfdbFTUiYnb1/I4a8MzpBIJnTtPlhc8f0Nhk8MtH9iZaJ+j0f9Jf0xy3A8vvyKP+mv8A/OCcjV1JP34IjEDbTKKsW0+BZfvl6P8ApL+mJP7Cy/8A9ej/AKS/pg3Vjc4xts5aAP8Ap/LTPIpf6a/pjZ4Dl/8A69H/AE1/TByjGavn7Yy2FQsbw3l+1Cj/AKa/pjQ8NZfvRpf6S/phpiIZgSR8vnjeToJWAL4coT+4on/8a/pjR4Plo1ciltP7tLWnywa7FtrY5FP78Y5MNK+xDxvg9AUKxFCl00ngimo+yY7b98Zg/jJIy1ee9J7/AOVsZhsHoGfZ5vlVHKT/AAL+QxDWpQZBkTaMT5IfVU/8I7+gxMwHyxS04kfJTemKKleBEz8scUa0GP8AnDGrkwQbA+vlhdUymn4hgbDqjPpAgE9j7Tjl82BcW/DEVRlgAi/qfywz/wCma5oLWWlrpsNXSQWA89NjHsDgrS7M42LPpEiZiT+vr643SUsLbee2JV4eCBcXGHHD/C9apTDIFRD9p2jUPMWJI+QxkpxirbOjBydIVUlUC8n2H5euCalIBipAkGDBBgjcT/zh9wzgFOjU1V6qsqjXCK3Tp6tQeYm20HCTiZprWYLKLIEONBkgEjS1xvscLhlU38WMnjcPyORSi4MD12/4wSrWtB9ew+eGnBeCVkpfSeU1S00lB0ncy0QWEDqAEE7W3wjFYNLTq1EtqOxLGZ7iDM74YpWxbSSOa+fMQsi97/y/niRqwEX+f++FtepeZvuYAxG56Z+WDugFGxpV4qTTXYlWK/I3H3HViNeJ38vT3wFwmgCtXWiuVCsoNU09terSApLsekQCN++BmqFWIAIHYHsva/8AW2NU1dGcHVjwcQDmIwVzGUydpF8V9a5BmdvP54LXiaiQwsd4MQcHYuj0jwrxMNqWRMT7+2LIKm029cePZHiBpsrITYyATN8WzI+LmcagfQjyPtibLj8j8cr0XNmvIB/XHdMzitcP8TNMOSVPtY/LFkSsggalnym/3YRKLQ1dgHGc8KaCbSYk2ExMfgcQ8MzmkAHYif5/zwk4/wCIg9RVVIWWDtEmLAEeW5OJXziIBqmNWkQpPafL0N8Kv6L4w+OxnnuIVAzMjqFhYU3vsfTcjviZXva52MeffC3IcQoVDpV9TBgCsaSk92BEi8j5YeLRCNa94N9jjWrATjE7y9QaRHz98Sgedr41XqKolmCgCZJi2K9mfHOVNqb8wzEbBtvhYjq3gBZk4zwK7Yw8R1lXK1yduU4HuVMDGY87zHil82KyaKistNmKF9KgQbMACBG8gmTA743hsOjJKjrK0V5VODJ0L+WO2pLpmbjf098OeFovIpdJ/dpcL/dHfEbcLU7lr/8AbOC961TQn+O4vTsRlQNvLHNUCYYAj1w7rcNJWzt80MR+f3YW1MoRvvMDyOMjkTdByxtA+S4elVlpyEBN3Isojc3Fu247Yv7VeoabaVAEdgNo9LdsVrhPCluzhHAkATIv3ZdvafXDChRCkgWAsDMj0G9hgMjthQVI7q+HaNWvrYgKwJenHxPbvMBTeRjXF67KNVgfhA/h9QNp8sMKagXuQY3O/wA9sFVkdlZVqcod2JBIUC+kdu94xLlXueSjFJY3Yq4ZwNyjHpSo32qksQnmEBEGZ3M3wfwfglLJB6jPqdjLVXABv9lReB+eI+IcWGTakiodLdOpjEtEre5nebXnfA+Z4gSperU6FuVUAD2EyZO2+HwTjGhM5c5NkHF+OMRUYipShGCVxTLinIN1SdTVPh6R6xijcW4acswpakYKvQadxp2X2kAWBMeeDs/XNVtdW5mY3CiZhfQCwtgKtQDGQfuxXFUTvYsroQJxGzyIxPmqgX4iB7wP68sa4dkHzNXTQ0mIklukFjCgmDuRa3bDGYlssHgvgtEvTeu6l2V6i02IOmmp06iO5JPfaB3Nq9xx6ddDUpJy1VoQKbaTckyftFlgD1wfX4TyHotTq08xWRmLpSswWFmmQGaVWHliLllgWuHkqKopWDDAB1IEmJESANp8vzxG+Sny8HoYeEoOC7aOuA+HczmKBqU0UrqZV1uFNRluQgO5kEXi4OGfEfBdZUJV6VVoboplixKwGAJWCQbRIvgfh2TY8pKuaNGllnNSk9Mqram1apLKQDGrcGSY74VZzwawzRqUM9UWvyxVVgeYTqO2teXaZJ6b+V8N/kK6slfpWu0c5tHpEc2lUpllDrzOkkdrTI+cEWkYl4ZndEzEuZgH12/GMCeIOK1atUtmNJYAjpBEzudJPT7TbANBHp1g7QQpB3kT/wA4q5cokvBxZan4zyqR6Za8ath399r/AHYdUuKVgKfLpka4gn4Da4tcG43i3Y4p2RUVai6/h3Ptax/xGPkMWbNZ8PAaowJJIIYBVGzdHrbb+GMKnFtaGwmou2c5igGHXqB6gATGmTIt5X/DBOb8P6gznVRX+NXGnadIWJKsbmCDIwT4e4tRrVlpEENoLKxRQjAdp1khu9xfztixcSziMjJF13nt/KY/PC3huNXscs/yuiuZbhKLVGmRUQgcvXqMksSzkLJELPqT6Yc8Fz1UVaiUXGYYSrXhFY3PMe4BG+kS19sVOrmKjhQiHQhhjeau0q1TcCFW19/eXv8AbLIqqghwQq01EHaYQWBHt64XwUVTC5ObvwE8WyxzNc0tB5oTTURausAN2O1rd4OE/E8jy8wz1KResApYK63UdILBjZBa4K/a+dg4Hwr6LrzeahSARTQxrGu7cxxYsbCItBMmYFOzHG3ZnqCoQ9Ytqmw0dhsSAReI8hieOJeX2VSzOuMYp0DcRyLqjEvTJ0kEpUnsbGw1d9rCcbwHUzNF8rTKsCdN4Zj1ENPTGnT8MEHz3xrD8S1sny9poufCsxU5NMC0U1OxFoHfBa6m73/LE3A6SChSsZNNb7/ZHbBYoqvYT/XbE/tbHLIkgTLZeTuD27dt7TjVfKBjFp84mPlOIlyzUwArgmZ2I++/ngnJCNKAzUuQNYkkbk/3Zi/rhEpyj42PaT6eg7LZSlRpskS7iTMbi/c9sBcoGCO4kYziGXZqqgNCAyY7kk/18ziStmwFB3Zpi2w2m/4Y2E5PRPKCS5EWZ4nylCgy7bd47mx3jC3LcV1EhjMwe5v7jczecSDS0sblQYE3/DbYHv2wBw/LERo1C+otFr+RIvO1vvGGptSo1KLjfkL49myaLMBTJpgFQxiDPTBie219sSDODNppU6ECKzEyJfZhBvY2HzxDxXKU2paagJ1SAATq1KIGmLyZiIM+eFH9s01IvbqBPaKZCkSNoNpkzhitvQCUapmcRy7UzcWI3/IjC7nwffvttiVuKLUrAqeliiyZ0hWMA+wBmfQ4WCnVdkp0lDVCJF495PYet8Vq6JaVjFfEYy1FuUnOzVRWeyqRSpqVWXZj07s0BTPTcAXGpeNTVLHPoEpVVlGRWDoyyNSOt5v2gTb7U4ZeHOG1srUcvUQOgPMUMhCJv1FlMaoGw7d9sJOP+J+ZUZJBRvrAQGUNqPxIzAFl2ExBOJ+VtqO/7HcFFXLv6Os1wKhka+Wq5esdYBZ2prUUtP2lLM4IPcAkSdsZw/NisSpgEsCh8tRIM/13x3xrJirQy+YNV0q6WFZ3ezxpuFgBfiO1rNPqu8LZepzqNnZC4+t5bBSu4Ib4TvuDg0/i02dFfNNLyWSnla3w5Zl5xTUpe41KZAA2ExA+XngzNfs6q5k06306hzWQPoFBwCGAnr5rMRPcD5Y4yDnnoVG/SIMdMGAPI2wNxriNXNMQtYg0AxXQNILEy7AhrEqQ8EndhaDifC3Jao9D/wBGKhlrrXZSOOZpw1NyUbmA6WBJkKQJIgGbjfzxJkKhdFa2xkGw7/phVmn1/C0oAQszcSb77mx+eGXCV1jQB1Xgdjf874uh8UeTkfJ6HWWzIKFhIsZjyG8TucXrjnhbhr6eaHpk6lWotRpXZu8qTsQGF+2xx55Q0UlepmNIVCEVdRQvUYEwSLhQBJPeYwXklzFYK4otTVk+rK1S+qnSIB6GBbSC4Ek27DCc1yap1QWOHFU1sMfgDZWpzFYPS1Mq1Gp6CJEAuI0/EBt79sMOGUc4nD01BTrOoVCwYtzCWMAglyOlQo07HE3AuNaaNQOFqCpch1LIFXzUEA7z27eWGnFsyaRRuWrU0UFurVygRCslNrpTOn7LtECVElgqc5L8RuOr2VugVOo3Lf8AcadP94hQACeyifInD7w8zLmBmLmlTYKzEdmEMZmOmxMbDAHFcjTqPzQArGDJPS/+Nex+0GBvJB2Bw14ZQOXpaADVNTXUqwIuyKCQvZAqqAvlFyZwt5VW+xjx0ceMeLPzqnO6UViFVgYgfC25AJvcb942wiq1EIQimk6IIa+o3llMxf5e2LAnHateglBaBqkb1dehqdMQWE2vptqDRB7xireIctUypcFYE2p1GDOoOx1iAw7XExcyb45q/IcZ8dV0G8tfoNesuUp02p1eVKrE6lBZlBjSJcC03n55garxAnIqksEbW2gkEAHTpBMAmSpbc9vIYzFccikiSeJ43TLrwipTGXpEPLCmsj3UWHtjeYzNgRt7Yp9IOKSdUMFWO5HSGHta+JRxF1ZletS0p8RHUR6QIk/djE6Cex2cyB1MwAAmZgAe/lthnQ41ro6U5elVBDIC2qDBvsB64SZbOVk0sKLL1hWq1ARvH2e8TtfAmcqfR6hU1zXNX4yEFPSO4IDMOo3PaBthWRKaaGRlxouDUmZOsCRBBFrTsR95nAGaQec9hHp2wyoPUqUaNYgSwkob7Cx9QRfa04EekL6RHpO0euF44cEDklykxTVeDH+0eZ1Wg3/DEH9qheliREBTqv3tAHt374LzNJtKu+lFAJK6zAgTd4uR7Rf1wl4jUUuVGuSJKskaRE2PdT6xhlJgpsm4dw/6U9QK/KMFRUI1lXIMBVkCYuSZPtthZxfwg2V5dFgKqFuagViQ5gpUU6gIVSabn0Bt5Q5PxSQiGjS5SqXANQggh1AeEBmRCXPpgbh/GubUUVXZtUo1Utc6gFB9InUQP4cMqgLtnWUNPL061TLAZmotMRUZgykarty9wqL3YydRjT31wDiZo16YvpeslG8fAzqsa9o7n+pR8FyBFYiqpRlDIeWYIOzDuNO8zEQD5YsNXw3ma1BzSylUhliZUsQbAgFha87YGWTi+NDYQtc7os/iKorKtakEblo6gLpHSw6hEiwgWNrY7XhacQoZdM5TZNKLpFNpKW6QeksmoeRG25whz+f5ddudTKCpDlSNQWpA1wtpUtuPPDmj4rr1y4LhEQKNofqBMqeoaum9oA88Rvmo6ZQ4qbVDOn4I4dQqUq4Z10ESj1DVRjeAeZJsbgKReJBjDNvEtFyy5hToMBCNRGmN2AA0tM7el8VpK5qsKjklRZSxuZ8iTZbCSd7e2CqeWDB+aUCqA3WxWxsCrAeljF/lhc88k6Kl6WEFc2ybJ+FaDVddPMh6XZLFgTEdQYSvus+uKlxLhLZfM0k0LNVGAKmBUYKdRjsSzW3nz7Yl4hxZGqVvoSrUGgay62okkxpgyzNe/phVx8FqgYOWWVZXsYVuqmZ/uEgE+d8Ox3F/QjNJ5O5Wv77K6OClNKWYgWKjfbcfjhjkvClVgQAJ307kevpfFi4NRNXMTy4WGZpaQqNMKq+hsB2GG3EMrmFX/wBLqeoTJVVUsR3I1dh7jffF3ufC/JF7a5/RTxzEPLqK3OJ0gQCXIFt7ECCCSQAJJIGLDwOtX0/2dTq0qpKvUqGlVZeQpIlTUVW1li1gAp3AIscJqXiKvl3+FkInqiGWexRhEX/5xa/DXjzQxHKoEtA6V5TsBJ2UQxuTEC7b4mclVzQyTd1E1xT9nnJWlSyxYkI2uqzQlQwSy1BPSST0EWgEH1rPA+OtlqwDjQNXWG2WBv5W2naD6XtvHFr5leeacq46NVQKAtyGAkmDYWAnv2wq4NwOnWZQi86tQh6lQOGOs20svwAKVlVNwVPmcJWertFD9IpRtSV+fpf6MeItllyiVKTrprEaAt1BEhgsEyCSNovAvOEuQ40aZp/WEILqy96bWYbX7T7DG/EdSvWdKNQnmUgXplul1dYMAxcG2/lhd9JOaorXoxzCJq0+1Q9yv8NTf/F6RjsSU/kgs+OWBJS6fktecr0aWXoKCB0K0liNckIWQd4NjERM+4C5pq1b6T08tWKqz9RcixZbCVkG/kB54TeGs4zxSp0TmkD6xRNglSd5IhDIkqYDEGRM4sOY4HUrmnDDJj4mATmVG+zMIQiiJG5mbi0YKVcqEwdK/op+fzrV1NVuqnVWaR1NKhGZZ7ap/vD5DGYt+a4ZlaVGqOWG0U9NE1DqCAhmJAHTMtaMZizGkl8SXJOU5cpdgGR4K9ejp1EFk+KbiVix9vPGuNeI2qMop8ukumCNKGdouV6flGDX4O9XKIwUleQGjYwouVF58/PFWr0KwRHSkr031aXUAjpIB77gsAYGFyTcg4tVssfCa1DlgV3IciGYyQxkmVJsPLBi8LouCVJNoBBBJB3Jg7CBAjYnHmtTNspJBFPuQCV23kbfhgzINUeuFeQFJLzKNCbjYENMJtILemD4yB5I9N4TxxqfLohecomzEKVA3Ie/SALzhTxf9pVCqdNFJpB1BqaX0ydWkMYADMQpEHYE4Q8JyNfMU61OmtWqyppc01jqlW08xoF4kiZiOxwTRz1bh2TZ61EqXrRQWAWpVeWwJiGiown3EecYmacdd/0NVS2tAHFuOrpZwZ0AsZg6YYhb7apMAXvOI+N08zTaoK2YgFFdzqUcyzX+G8xFiAe+GaMa1NkZzUqtCIoUyoN3e1gCegTFhUPfGuD8MylKnzMxWp1KlNhSACa6OX1AuAW9g3WAFtEThsKX7MyX0imIqOGMadY03KttcRESvmI74ccZr0qNEMiqjNTAY2YqSApAUmxO8naZjFl4hrjXU0rRcFgSupGUEQdJIJ1D4QdJIJ2gnCHhWdqGu1PKj6KGDVJWqU8gobSoWG2A2tvgpSv/AAyGt/ZBxbmJVqMVqLUzNFDyyjKwrE6GAQgMdTQdrk4vWc4+1Gor1QWRAENNRJsgNRjBksoZbC3WADfCzh1GoDV5qUxWWlqXQZXRUCglU1QjMZDQNyZsTjo8WFKkUhXEMrNqI1FxzCwtN3JkjyHlhGaW+SQ7FH48W+izeKuFtWoM6rSzCt8L1KcVaan7QqCeYBsJA9zvjzvM5xkYKtN/quhkFg4WRLR9oS1yJlY2Jx6fW8QUjkqtTKVFqHL05NOnsCFEK/lsd8eZPmgrhqkM0Eu0Td/jFjtIBA9MDG26ZmPSsc5PilOrHLgoDsQQyyDZgCRNt/fC3xHSUinTpiXrNGkABRpABJ0i5uP/ACwj4hxVVRnpDQxPxXBie0GfInAlfxMzQKi69JbTcdMwN4mTpEn0w7HhlB8ojfUerjlhwn39o9b8PcGy9HLA1lXk0zINWAoY/E5t8bG15IAAETelcVdcqCtLRmaVMNyoexoNdASLkr8FyNp74r2TYuikA8pWIRZgBoliBsN2EjuSPOXfgXN06dR61SnKl0ZDY6WTXOoQJ+IH0IwSxcdyfkk9y3rRfqGWyqU+dTFKXVYdAuplPmJA++Iwk/6mYun0RKhbMUilFiwCzszBiOqGWS2kCBInHeSqZHLVDUoKtejUEaKy3ojuKLsunlG3QYIixiwYcQzGupqfpeigNMXBK21QRaLSQLCBgPUSRR6eLpnFfwea9J6aZhqlcOqVC/UtMgTqCkyFY2OkknufKLgmQy/DUbNs5q1VDUkQjSocMwdxuQhgAH3idQhfwviGZqcRH0YIWKkAOCiwNy/xFrwfORvjj9oFc0q9X6+hW5jUUfUwLIKetlmmI+J2I/uwu82DEpNAZa5bAeEeMK+czgOerqmVVS1RGIVFb40Wf/kIRrSYCn3x6pxXxFSylJQEhmTUlILpEWF4sAO47YrH7O/Bz6Gr5tYSoytSy7J8GjVpd9WzGZiAR3nbCLxv4qWpmESP3etVmJJd+s+x0IBMd8MaTekJvRXfEniPNGpzzyzNltJAUGLAg6r7yTGEPDJpIrH92+rTMANDdUeYBOx9sE8VzvMcoSigGwJmDt6R95w7pZilS4TQcgOzc1FKxqROfUurGbOSBtspM2w11FaX0Y3KbUZPSsM4P4rdEZEtqOryJYiJm1yFGBX45mc1WXL0x11WCBT1RF5aRAVRLE/nsa9kM8hAkAeot7geWPR+AquTKVKqsczVVkp6yoCTBNjdt11X7ECL4TNxg7YeOE8mo7EXiTIhMxozDsXFAACYQuoMtedRYne22Mwrq1K3OqkMmYp1FJNQQJhQC0DaT2M7C9sZiiD0LyRcZU0Ocnx4tluW9ZYChFpAgkbSzD+G3fzwyfxqypRo06USDooloYqR0l7TLAlzqiBc+lcy+oJ9XRNR20KtNgT8dtdUkHTRkWH2oOwBOD6ebpgVHqM1WmAwDbc7SZrAfaFFWjW5N9h2wLqzrdEObBWqGXRzWGpWWwVVjr2sqTIPnfynKck06eXolmrMQik6CKVMAl6rEGAdYYk+oubGfNVeW1SpW1apYsC6zUdDZAgWyISDpA30LeGwXw/xFSy2acJTHORTSADSiwS1d2a7fGDJMSe98c9GUOsz4i+g01o0DzuUBrNOPrKjdbm+ygAAEmOo72xVeNeLRnHDLTNJ21l0JDKr0ypVw8L8KsWuL6xHxYXeK+OItQuanNJBYaaYh3JlnUNICC4DtOqbC1+zm1NCs7iUSiK709RFN6jMEVAAAtj8ekdRIH2YwtwT20HF8X2MMxVRstT+hpWeoytTNyEmfikAzqFhebHacIBwhWy1SrVrvTGso6hGjSF6ZAIDMWaLzHYC+FacQzedqjXWqBWjWVYqq0iQGK0xAKAEn5YufirwfRp16aZfN1adFgTUOqYCgXRVgNqFoMDY9oxzTi6sKLT3Vi7xCuWWo2Xy7nMVOUAXYlmetRBCkgCdaAssQZA7QMS8O4c+VD89GRatMUxU0nrdhAJAlgxJ0gRpFrjbDHOcUSis0aSJzDKAEF20WNSpUAkkzNrAEdzas8EzdN8y2aeG5C76Y51Vj0iSSYkajJJ0z5zhii5R2C5cH/YyrZxlcB6To9enrcam6H0laSvUbsFLkg7GoBeJwJmeKIzFCTrUAMmkqym0iDt92IaGbGZ5iu66qgWX0agzDVqJ/hLliT2BvhXlq1Ws5ou7sNqa1DqZG0yNJJkC0QDEHA8U3+g/caX2NuFPl9dStUrU0NNTCElC5Gyg9wTAK97iMLVzWqlodtUjTsLDcn1k/wA8ALkQrALUBlVYFZAhri28zbfEyhpCtM9u8ny/2w6MEnYiWV1RGELsqsx6mlhb4RJ9+0eVxiJqOp38h8vYT/PDPKM9PmVLIwAUcwFSBeSqsBP2fuOI+E0+cXu0JpLuRqI1HSCQNySR5esDGt/QCj9h+VzzOoSFVaaWNo+7tA7+uDeAOiIiOWE9QkGIJn8Bhdw2gFarUValRF0qtoOtp6oJ26fluSMWbwf4Vy+aoVqT1GpZhVBZmEaCxqBQFBA0LoktudX2QAMKckNp+BynFUzFE0cjl6tUA/XZgtTCiBP7wsBF5tMAzFxNd43khSdRJK2PQyXAjVoIdlJGwkjtIGO8rpFMCoquyqQFD6gGRipgkbHTrBG4Iwo4xxKqs1qTct1kkKijWCOqRESR3jARVuqDacVdl9/Z8lNa+XKPDvlnUl5VnqDQVKKTcMNZ+/fDnw14WojimZzKgkoCp1EEJVchiKUKCBpNyST1QO+KfnXUPk+cs02oEPDEgOOWQwJG6kKRa2rth9wPxCco4WqdWXIP1g+JJbUGqKJJWS0v21SfPCoydWg5wLP438RnKUC6gtUIIRf4nMKvuATJ+XnjwniWY00whRWJOmSklgArSf8Ay/PHtXFQtVUcMCpcPqBnUBMX7gAmB5nHl3ihEUOXAsaZFrzBAAG5JiLYZidOxU42qIOF8BIyTZ2pl1eHD01fWgemCo1BgYEuxgOOsAxYGc434mbNUxSqxLQaBhYgG4UrGkiYKGfQ4Jek30F6eYK5bLFERCEk/VuajFEmajGYZjYFokmRik1M5RYsmXoVXBIE1Kkk3hSURdAPa8++G8VJ2YpOCr7HHh3hdWtnqFGlZmqLJ06gFVgzFltIAG1twJE49a8bZWnl0HLepqM61aqxDbRNI9BJO5InbEvgTgdPJZQ56sic+qgZtI08tYEUlufcnuT5RjzriFRszxBKAb6upmC+sgmVTWwAvuEUD3jC5pZJUFjk8a5Im4vxZam40VCg9jAIt5d7HzxrCDheVLpzCuksGe/cHaPTtjMHjgoKkbmyvLLkxxwzM666OUNcUVg8xyUFSFNOxM1NETo2Ei4gDCnieezFbM01YupVg397pYMWgiC0ydont5MKNTl0g/MpIqamI0a723hhLGR+WBstw+o9Qs3TXAEpUDq+lQo1EFRtI6dyDN5vnTsy7VFw4Nl4QV2qURV0Bwj1dMAAsklROuUJM7lmxTeE13yeQUilNWsWfYdFJBAZ9Qtqczp8kO+rDvwtx79/lyiVEKh05iKVDyQzQqyJDQAWPvc4ccGydTPZ2oqU6KaKGh6m+kTFOFggE9aiLwDcWwUYSUXJsVLLHnwRWKXBBxMnMUkGXoUSPpFSoQVIhSRTCga3sSRI+Mec4cf/AOYZ6tSvlkIb4Uq5gzTHboAKqRuQD3OLvwXhDHNmmwdaWVVRoVjytQgqAYEn4WiLXkXBL7iPGadAE1ayyNySBH+UEmfTCZTrUdhxt7Z4PxDJVspmeXmgtBoKoVBKHVaVZQQN9jG9wLYc8eqMQ+thIKpRWmdbnYN0AWfSgiZA388deMeKDNVUeGWmDzmZosFICsw9fKZ+/BnAf2ZVc2lPMiv9Hlm0TTMxN30yCS5EghxaDOGOquQSutFPz/G2qUNehV5jkDQJKIg6Kcm5F2fUbsWxDyZpBNlphme86qpEExsdAGgf5vWTs94eeiz0kekVptPMgqoJP8JkgiJIk9r4ErUQlNKbFWQjocAyq+sWJj5XOG3oVW7IqXB2pdSk1BEgreYN+nziQffE+QypOirKipSc6tmkMDyyV7QQwt6YlynF6dNAKSaTy5Gq5BO02Fz6YK8I+Hq1UVVoU3qKyBCVSVDKZHWSFLA7iZg7YG/s39DDwh4DpZhXdq/RRISzAEvpm8gwFF58yR2wDn+CUqbEUqrMsfu3AMj0cEX73k+2LfxTM1slkaNB6ZDUoYElFBBJDSpZnZoJMlVHqcV/LUOdmoosmYCjUXSVUfw62jaZAAuYNsIcpp8vA7jFql2JczlSaa6lNGmg0qCAWqGLimJksINyABN9sNXcVaC0lGilSOlVQkIHYAFrrNR4trMbkCJOLllODKnU/U323YXtMQL6VEnp2v33wTRoUFUaIubR29QPXz74Tk9Ra0PxY+DuQj4X4cTkhV1rfWzTcsPQDbBb+GKVazUlJ3Gs8wz87D2w7ylMNEF4MmD5g7W3ie/rg+oBYggkCdJMSfLVEAffiV5Gn2OVV0U6v4KZwFXSgHcGRERAExGC8p4No0qTaxzXI6dUdJjYAHafPFopUGIBqMRMEIg2HkzSdXrEYmXLJto1QNgP5YJ5/ALjezzvjuR5z0KFOstPUHpmqV3piDVYJ/CNJMT2CzcxYOH+EMoKVGutZ6tIuvYIRMhgWGllKm5DXAkHHKeH3/tJmdpjLNyUjTAqNoclifiWJn1A7Xk4t4GzBrPmqvKrlrClSQpoQkamM/Hb4goBIFpMDFMI/FIRPJ8tCLOZVqD1PoNVqlJVFSog2p6mIXVB3JVrgEQpJi0j8L4COI1keq5BpgFqNNQxE6ypYswAMqEiDc7xi7eDqSqrKCNWoM/wrqqFdI0ySGTTPVb7ItpbFM8V8M+iVyaHZ2RQFRaY1aHFMpLagFJknSRrBAGDxyvQuemNPG/BsolClRrUS2brAMH3FNQ3SrkMJQSRpWZgmMAfsx8OpmnatWVWp04C0uWFpFpYIVE9UBS5mwDpE746qZVM/k1Z2NDM0/8A0tVlPZbpKncaG1SDa4m2LL4f42tXLMaWlPrqikAhYVTppyPWmEwcpJKl2CoPt9C/9qfiJkXQhmQWeNo2Qn2v9wxSPDVeahYiyU6jSf4gjD7+o398NPGqfWMoI1csyO4mLt5T2HphDwDJt9aEYFvo7U03jVUZVE/Pvg8cVxOk2nSLN4N8FrmMrmczUquBTDJTprH2KYaXN95ACjYXvNsxwnCamVylVstWqU2YAVgIKVRsQQfgIWRK+d+0awcWn0BJNdguf8TAfR6i0lP0OkXUBQNTwPi/ugib7ETvjeZrZ2s7ZqqAjNTQsvLLaQCzUVckgqxubBiOnUACMVnivFRRNJVEtZ9Rv1IQVBXus9u8euGnEPE+d4vCLQTmBQtV0IAljKkybbHzgTgHFro2Lj5HPgDwhVzDGtpVcsEbS73Wq20lJl0U3uVmBBuY9Jz+bynD6KUjppJUY6tMAkn4mYKJJJhbDviREFGgMuAadGmioGMCFAAPnJM29TgatSpqKgUI2ZZYXnAsNR+A1d9K6hAHaT5wJsk+Ut9BqNCzO+JJojkOqqCLMjLpQnqbpY6yBeIG0TJt5lm+K8wtXrE1FV9NJQsC5gMwb7Rtvt9+IuH8bqjnh0Cmk+lkB5YlmYctRfSRpYCCYCk32wBTdKtFzUIDGrrCmARCEWvszOLf9oeeKcePgKcuTog4jx7mMeYgOkbBpBcAhSfaTYz+JxeMh4+rUsvSGsvVamq6CelbXabxHkMefZLl6mFSkIYWvImfvE+mOs/mdJ1TYgA3gFQdgYMDth7inpik2iTOcTVqzs7PGwVLT2gmY7C/qcKqlaQG2MkG+0yfxE4jqUyrstjDbjb0j0j8sNuD8Eaoy0m0jm6Wn4jTWJLkWFlMwSLwJE43SN2xx4F8IVOJO51mnRQBalSLf4U/7kSY7agT6+zjxHTpZelTy1Nbr9UnwJTSSFLEDvGwuTPlig8W46dK0Ms1NMqkhEpgBgsTqYzva7bk+U2T5FXrAKdaUVACqpMkDYLsAvrBntGJsqc9IfjSjtlg4v4bXiuZL9VWqgVWdCEpBASYq2ZkaGJVUliJnTIOJON8HTh3LNNqTaFmsIFIKPhVlpDU7qD1MCSYFp1RgapxhqKaFYKg2SYH3D4j74rNOs2brqtSpNIVNd+0Aamv3IAX7saoVH5bo33KncdFk4bxWqyVWV+gkctWB1JTMw28lXvEj7J7zAP/AFGzHltWK6d1ZNJOmwiSLWNwTuPmYMzRRl5ZVSw0kkz0glpj0m3uMQcSpUKwKOA8bEG49jb7sSXFuqKpN9pjDK8X0K7WJLQg30k3M+ZMjyt3w24bVFYK1RgtP4rtAKgw2kxEk2A23+fn/Fsq2XpBaCOACXdiQw2AvtCwAPvw4/Z1lKtdXqVaj/RqDQKXxLUdvrCq6j0qo0sbEHUvlg/YU9inm4DPh3i7MUnoCtTGiovLsNCmobB1eSxpglVYaRp1C5xmY8c1qnNNGhU0UQW5hQhUW92BYbAW1Dz2wyyLUKtZMzQdREQr0xWuCTUklwdUEAECBv3jAubzi0FSlUzAqgPz2ikyvVrXvWEsugkiFtBVQBFsMljhFXQOOcpvj9h/D15uf1QaVQZMErALU6lQqCNJMCCoIgnv5YWeKauazVQqtRuqnBpa3CSgh2IBjQZFiLXwuzHGOXqJagGqVtOmqSIpBTuSsFgwB33bteRKvGszQrM6VVd1DoQVEaXFgNjIEX2tt5d7ck7erO5xv4u6LzwPwrUo5Wi2XqCnWp0+o6GVKhaCQTJFz3Edrdwr43wxKtEZinTNJqVNhVosCdL09AJUzGoo4ZT3CDzsF4V8YVnpGgtOjpSJqqWA1T8CqQRI9DYEYW+JPFGupRYua1OlUjSh1CWMOxABlgBCgxEG97FHDPi5ASyx58RxxFKdFahR5W/1jQLN9oxMCxE99J88L/BmdYa6dEqXeCLCVIEEgzpFrfLHfiiiK9WnkDq1VCajpQgtMTSpXOksKaGSWUTf0PFD9inXpGfUqRYCkXbtIIFRRbz77wJwuCVNzfYzJJ6jHwA+JKCZVHLOpZrmWDsT6xMb9/nGD+C5CmlNagJmqaZZ2gG0tB8ttgcZnv2UUMsNdSrUzFwuhKYpjUOqGGpmYMp/iFxJkG0y5UqyldAPMDMhkhFRG7jf4wbDtF98NuK1EVtrY94qQmXqbQaRADH4pG4EW/4vjMJ83xA5jLu6gCQ1/wCJV1CQPI7j3E4zHYU6NydnlvEVWoy6Y1KSp9hOLL4GzYpU6lGWasX1KiPywV0iSWC6iJ9Rik50/WMQCtzsfUyfnjeR4g9F9dNtJuCfMHD5K1QhOme+8FzISGJGsfCo+FSO5m5a8T27eeFOd42q56tzXQDQCATuGFQhVk3awMGNPkbEVPgPjFKg0u4oO3mJU+x/X/fD/K1hV+ka6aVFfenU2cjqUE3i8XvviSWK+ylTroq/EqPNq6ubUo0WUVSzwvNKqVLCmR+8J6VkGxbvvVKqwgBUCbn+v62xceLRTBDqtSlRQU7MwCk6ioLA6w02BtMfLFGLltIJkC+0G/nijFtWImlZ1VeRAJkbXwdxXPCs/MWmV2kTADRFo/O2ATVgCMd06hsoDlpJPT5wBH3fjhzFpeCNHJJ8zY/K38sXDhFaguVVts1UZk1PLKFC6ehQfhI39ZmwEVnL8NcMxcNTWDdhe/kO5wzyGRaqBUA0UfgSYlhPUZPn67nASVhpqPYbk8rUzDv1aaRHwqAGCnYDsXbtP4TghuGrqYU6kFdVnQOembBwyHpgg2sfPBP9prTprTy0cys8c0tYeWldJ6FHV228zjjinECMqaVIFEI0IpnUbD49QBnb0knGcWjfc8oW8TNdFu4dWUsN5gbgAz74iyrDQI2i/qffFmz1wENgJCk2AAOmZnePbY4quXrr9kyPTb5emMb1o3t7GWXPeNv6+/8AXEtDNXF7dzhXWzBK+n9ffjKfEgpIIk+Qj9CMAlYblRZs5xtSxJYKpUBtS6gY7zb8u2LTmM62X4a1Rh9aUblhrTrPTYxFiCZvf0GKFlcxlmaGVKZFxzFkWOwZbEk7Axi5cH8WczpZZR61SkpK7AIr6ijTJcs/U2wSbzZbuDqKC/NbZTq3Aa1MtyzUhh0qWTrYCDfSYtfzwNlfESDlgam01VJZqjsVAM2RpgL8Vo+H0wb/AGm9Oq1B6q6lMJUJKh1MRAhgp7G9sC5cZPUFJV2Y9ZSLC2rTAtIJA3ubzht6tgNVpfoccTyxZHWAVMjrHS07HUNmHa0euF1VMtWQUamrK5oJpblrq16QY1AHTLLeCQR5+Z39q5haIZaTPVJbSEpv0qTYao7DuRgQKyKEYctgwY6F+1MgkbsPPzvj0MzWamvo8z00X6e01qy2KAtNBR0KgA09ZXyEm0k7k3F4woyPg1q1Ovm6hK0qKnkoh0ioyGWdv+2psJMk7HuU6cYBp1CPgYFaqztfTrXyIO47i9iL+h+FPE6HLDLOfrxCpAhXRT0BDtMGI7kk98ebKeWPxkeoseJ/KC35KFxHhNZaqVE5q5qkrV9KwGLgrzGYwSSV5Z0zB27k49JzvGguh6kFlps7aTSI1FZ6NUAjY3MjUMDeLuGL9KoszvozNbTUQtpBOlYTVeASurRsSkfaOK5R4k2YXOVIOmpmK4UqEIKolGmjAEQZ0m6iJBwufyX6GR7v7Lhx+q71KmVUxVCUatJh3qaWkW7fUgf5yO+Kv4gq64NAlQyvq5guZCahTP2Y1aQxFoMCNmvifibJxEMt9VNiBMSyaKiCf8rD3Iwq49VVnDo0jlmoGa/xkEXPa2O4+QbfQoySFFZBdNLnygQdx5gkD1xmBMi6larzLMhA9BE7eu/y9MZimKpCX2UbNKpLASDqa52Jk7eQwGMEZ6uS7doJH4/hO+BjgwQjJoSSQJ7X2/5GLPwbxwaQKVVneKi3g7AsvcD0PyxXjmQi6R5fj64igaGFiem/t/UYyr7N6HvivjKVdCIwcKsyDPU0CNW5VQJAbYsb4r6tv6iMbK+3y3+7HCDzMY1RSVIxu3ZNk6QYy3wrAjzwecyezGffcjAeQrhTadX2vIj9ME0V1sArKSb2PYYCQyMqQyp5pi6lWMk7AiI7zIPvg/LZ0y1NxqUGbjpmOwvb08yNsL8vSKG5Hlcx5G49sDnPBFjQepoX4RE37/164FXZzSa2Pny85gtUYfwAaQQluw8v598CcVzAqFShDKqmD2MlRa5wLkOGVKtMnUAGJDseoEqY9zt598azXBc1l9BOjQ5hX3UnePvA22wXJXtme1JRtLQ9zuXFSz/WBTIUgaVPeAALm1zJgYQ56iFYwAB5f1/W2N1spXZhqfmMGA0o3TJBO8gEWvubYmqcJWkHp130VmUcpUIKX1DqbfeNtpO8iOtIBpi5qnYHtviOlUpyFaN9vn5d58sOeH5bKKGestWooMbhAY3hQZPzJ32xYeE+JcurFFy6UVFwYEyd7gWn574Fviug4rk6EvDuHMwlaLASfsN1HvcgfecM6vBKQIkiWALEU1Bifs1DPfe3zGDeK0Uc0alHMPUo1r8u8KA2k9WoggkEBCJsfbCjxRXqatdKUCySbDb4ZF+1vW0zAjITjL8jMmOcegnOUwjBqeTSsVga6jajG1l9I7C+F7+NM1JVKi043QUxTjylfi/HC7gvin6wcwhVtbSDtPexvJkn/lvmuK06lOXCVBEgOur8d8OeOFWmI9yd00QUuMZk6ajsrrN2L/kNXT92Bs5xtmdQqy5cSEFyB1RG8W3m4nbC+pl0ZiygpOxEm/p3jD7gHDsySTSy8OYBq1VIIGxClrie9tsA+MNjVyloWZDw7mlIhJFaxYSIEyYneRMNtt6Td6vhleUlGmF0r0szjUdIB2HlN49sNuG8O5ehqxV6p3aTAFwIG0xInAfiPjXJkgaiW0KvcnYADff+WIcmV5JUj0vT4uKtif8A6pzIf6MaoqrTJNN3QlqbKkKVaQxgFrEk33AwJkeM0KdNKPLJoUwVVhdwCxct7nUenC6u5pVQWAZlMtB2n4gDtMWwrrUZ9PLzjsMUqKaJJz26Ll4u8SUalelWy0sKZkagVsAumSRuSu3vhLxvOzoCStNqQdUtIRmYopjy2j0wjIhSxHbv3w34+wpEXX6uhQUAnsFZv/2GDcUloGLd2yA58SUQSQFBiD27/wBd8ZiOhwJ2QVKsqFOpVB/Ejt7XO+N4Lkn0BTRV8z8b/wCNvzOOaPdh9n8ztibMZVy7QjXY30nuTeYiMdVstUA0hWII7Kd8GYC7+vrjFEmBcnsLn7sHZfJMzRDKAJJKx9098ORk4pMAAZiJ3juIxjdHLYhbK1E+NHT/ABKR+cY6y9AM3VMBfOJPYTGJ6WWZWdlp2IKrIggxMgekb+uIsnkHbVOpYgywN9+3c3n5Y5HB/BsuHJBYKAAbC5799o/nhvl8uFB0aWZhAZwDB87AXO2+K5y3bSukqLC6z7zh5lc25ADAwbmYBPp6fd3wDWwk9bMyXh81H0tpLN9pVIJ7kk9pHfDUeCQtUNqSogGkSD8ZE3BMXEmR5HG+G1lNUyQOj4tocdxM/wA8FVaYbMqaua2GpHUCQRbS5AiCGO2ETcrpFGNx/wCjoZHRcLDidMSq7EaXX+G4MEHbFY4pn3+kSaXKqyGZJ1U3YABXQWj1F+3qMWunxihVUnW6EEaTVQBrmAw02Im5EKV3IjCjO1qlXUgFAoGs5PUdIIlZ+ENM/IeWBxqS/JDM0otVFk+Tqa6QqaVQkQzFRIG8SdvaPLCziGWrFFqOy6KZk6zJEkeQn10ncbYfZXJrThkqqW0gSWBE94B2G20fDgPjebJApt1cwSX1axI2gi4veGHzONg25aFTSUSu1q6T0mSfMfeN5HthfmKjOY1H0ExB84nfDKs51GxP2QNE27mY/HANfKuoOkHtsLjfa39WxbSoi8lkqeJqdZaAqqUXLoqoqGdZ6tJAAtpEi+5Y4j8RsOSFUNLdR6kPSBtpUm8wcVihTq7APB3kHvuZOHnC6LNSdGRAd0doDDzEx/V8TvEr5Faztx4A/BPDL16TVAdKghVM21T1SPIAgnGlRhUdKi9aMVYatiDcee/cdoxJkeMZhKVOmmqmlPUSALEvuWU/H7XjtgNcmy0wAkEwNUzF943+WGpu3YiSi0kuy2eGjqqiowsiwvfrtHbYTPpvi1cU1vTmkypsGYXJBsQpOzEmzdoNj2TcCoUEpJTUpbcltN5ub94v6mMMK9ZVXStWmVWyqrwBffbeNp2xBktyLIJRiOKWYE80vZBJJ7x/z+OK1xnNijSbNOZqiaOWp92qmDUcDuFkL5zPpibxB4iphKKKYIaSVl9IVYABAnUSTJwty1cc/Jhyuull2ZmmQKtRtTEsZBfeb98DDG0uTGSyKuKA8v4PrckOdYc2C6D38ye+IaPhWsycwuigEypBmxibbzi8Zvj1JtQIpmxEl7n54WU+IMgmgaYUXGqosRN+mJiNrzfHQzZX2jJYsa6ZRMwml+W+nYyAZkEbj0w5yGZL1SX6iVEubkkAKvbYKoHywy8Q8TNZBLLf/wBliGBm86wJVvUYr+SZqTALIgi82kA9/wDncYqTc47WyZpQlplkKdDkmZU/K2Mxps2jITqUSptPeMZheGLSdjMrTe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http://upload.wikimedia.org/wikipedia/commons/f/f9/QueenAnnesWarAfter.svg">
            <a:hlinkClick r:id="rId2"/>
          </p:cNvPr>
          <p:cNvSpPr>
            <a:spLocks noChangeAspect="1" noChangeArrowheads="1"/>
          </p:cNvSpPr>
          <p:nvPr/>
        </p:nvSpPr>
        <p:spPr bwMode="auto">
          <a:xfrm>
            <a:off x="155575" y="-1608138"/>
            <a:ext cx="4714875" cy="336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http://upload.wikimedia.org/wikipedia/commons/f/f9/QueenAnnesWarAfter.svg">
            <a:hlinkClick r:id="rId2"/>
          </p:cNvPr>
          <p:cNvSpPr>
            <a:spLocks noChangeAspect="1" noChangeArrowheads="1"/>
          </p:cNvSpPr>
          <p:nvPr/>
        </p:nvSpPr>
        <p:spPr bwMode="auto">
          <a:xfrm>
            <a:off x="155575" y="-1608138"/>
            <a:ext cx="4714875" cy="336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0" name="AutoShape 16" descr="http://upload.wikimedia.org/wikipedia/commons/f/f9/QueenAnnesWarAfter.svg">
            <a:hlinkClick r:id="rId2"/>
          </p:cNvPr>
          <p:cNvSpPr>
            <a:spLocks noChangeAspect="1" noChangeArrowheads="1"/>
          </p:cNvSpPr>
          <p:nvPr/>
        </p:nvSpPr>
        <p:spPr bwMode="auto">
          <a:xfrm>
            <a:off x="155575" y="-1608138"/>
            <a:ext cx="4714875" cy="336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 name="AutoShape 16" descr="http://upload.wikimedia.org/wikipedia/commons/f/f9/QueenAnnesWarAfter.svg">
            <a:hlinkClick r:id="rId2"/>
          </p:cNvPr>
          <p:cNvSpPr>
            <a:spLocks noChangeAspect="1" noChangeArrowheads="1"/>
          </p:cNvSpPr>
          <p:nvPr/>
        </p:nvSpPr>
        <p:spPr bwMode="auto">
          <a:xfrm>
            <a:off x="0" y="-1681163"/>
            <a:ext cx="4714875" cy="336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data:image/jpeg;base64,/9j/4AAQSkZJRgABAQAAAQABAAD/2wCEAAkGBhQSERUUExQWFRUWGCAaGBgYGB8aHRoaHiEdHR0gGxogHyYgHxokIhwcHy8gIycpLC0tGh8xNTAqNScrLSkBCQoKDgwOGg8PGiwlHyQsLCwsLCksLCwtLCwsLCwsLCksLCwsKSwsLCwsLCwsKSwsLCwpKSwsLCwpLCwsLCwpKf/AABEIAMAA6AMBIgACEQEDEQH/xAAbAAACAgMBAAAAAAAAAAAAAAAEBQMGAAECB//EAEQQAAIBAgQEBAIHBQcDBAMBAAECEQMhAAQSMQUTIkEGUWFxMoEUI0KRobHRBzNSwfAVYnKCk+HxFmOSJENTVIPC0hf/xAAZAQADAQEBAAAAAAAAAAAAAAACAwQBAAX/xAAnEQACAgICAQQCAwEBAAAAAAAAAQIRAyESMUEEEyJRMnEUYYFCBf/aAAwDAQACEQMRAD8A6yGQpmnTIUXQTKqbx7YlORpAiEX5oP0xmWqfUpI+wI+4YhNQT7HBpimiZaFIRNOmfTSBjqtRp3ilTEzJ0g+XpgOrmdiDOIuaTMb9zjQdjShlqfelTnb4B+X+2JM3lqYUfVIDq3CqARH+HvhQmbt3j3/lgxswrAAsBe0nvjTTehAP3agz1Si97eWOBlFI6Up7/wAK/piQ0pOwn/fywO+aULH5RjqOsK0U0KKqrO5mmpN5MHpOMWmtyUp9hGhfn9m5wsGZ6gf6HywR9LmdhOMo6xoKdIn90ne2hdwDaw88FLRpFR9UgMb8tP0wgyyAsNwY7fp/vhtRYW7+ZMdsFoy2FLw+nc8pDb/41t+FscU+D0qjBdFNTMfAtzBgbdzH345avuRMDb9IxAcyJJDQwNj5EXGCoDkztOG0iAeWn/gP0xHU4fSH/tp/4j9MHZzMKGkQA41j/Ne3znAdXMiRtfB0gLY04PlaCW5dK/8AFTWflIw+y/C6IMGhRPvTQfdbFTUiYnb1/I4a8MzpBIJnTtPlhc8f0Nhk8MtH9iZaJ+j0f9Jf0xy3A8vvyKP+mv8A/OCcjV1JP34IjEDbTKKsW0+BZfvl6P8ApL+mJP7Cy/8A9ej/AKS/pg3Vjc4xts5aAP8Ap/LTPIpf6a/pjZ4Dl/8A69H/AE1/TByjGavn7Yy2FQsbw3l+1Cj/AKa/pjQ8NZfvRpf6S/phpiIZgSR8vnjeToJWAL4coT+4on/8a/pjR4Plo1ciltP7tLWnywa7FtrY5FP78Y5MNK+xDxvg9AUKxFCl00ngimo+yY7b98Zg/jJIy1ee9J7/AOVsZhsHoGfZ5vlVHKT/AAL+QxDWpQZBkTaMT5IfVU/8I7+gxMwHyxS04kfJTemKKleBEz8scUa0GP8AnDGrkwQbA+vlhdUymn4hgbDqjPpAgE9j7Tjl82BcW/DEVRlgAi/qfywz/wCma5oLWWlrpsNXSQWA89NjHsDgrS7M42LPpEiZiT+vr643SUsLbee2JV4eCBcXGHHD/C9apTDIFRD9p2jUPMWJI+QxkpxirbOjBydIVUlUC8n2H5euCalIBipAkGDBBgjcT/zh9wzgFOjU1V6qsqjXCK3Tp6tQeYm20HCTiZprWYLKLIEONBkgEjS1xvscLhlU38WMnjcPyORSi4MD12/4wSrWtB9ew+eGnBeCVkpfSeU1S00lB0ncy0QWEDqAEE7W3wjFYNLTq1EtqOxLGZ7iDM74YpWxbSSOa+fMQsi97/y/niRqwEX+f++FtepeZvuYAxG56Z+WDugFGxpV4qTTXYlWK/I3H3HViNeJ38vT3wFwmgCtXWiuVCsoNU09terSApLsekQCN++BmqFWIAIHYHsva/8AW2NU1dGcHVjwcQDmIwVzGUydpF8V9a5BmdvP54LXiaiQwsd4MQcHYuj0jwrxMNqWRMT7+2LIKm029cePZHiBpsrITYyATN8WzI+LmcagfQjyPtibLj8j8cr0XNmvIB/XHdMzitcP8TNMOSVPtY/LFkSsggalnym/3YRKLQ1dgHGc8KaCbSYk2ExMfgcQ8MzmkAHYif5/zwk4/wCIg9RVVIWWDtEmLAEeW5OJXziIBqmNWkQpPafL0N8Kv6L4w+OxnnuIVAzMjqFhYU3vsfTcjviZXva52MeffC3IcQoVDpV9TBgCsaSk92BEi8j5YeLRCNa94N9jjWrATjE7y9QaRHz98Sgedr41XqKolmCgCZJi2K9mfHOVNqb8wzEbBtvhYjq3gBZk4zwK7Yw8R1lXK1yduU4HuVMDGY87zHil82KyaKistNmKF9KgQbMACBG8gmTA743hsOjJKjrK0V5VODJ0L+WO2pLpmbjf098OeFovIpdJ/dpcL/dHfEbcLU7lr/8AbOC961TQn+O4vTsRlQNvLHNUCYYAj1w7rcNJWzt80MR+f3YW1MoRvvMDyOMjkTdByxtA+S4elVlpyEBN3Isojc3Fu247Yv7VeoabaVAEdgNo9LdsVrhPCluzhHAkATIv3ZdvafXDChRCkgWAsDMj0G9hgMjthQVI7q+HaNWvrYgKwJenHxPbvMBTeRjXF67KNVgfhA/h9QNp8sMKagXuQY3O/wA9sFVkdlZVqcod2JBIUC+kdu94xLlXueSjFJY3Yq4ZwNyjHpSo32qksQnmEBEGZ3M3wfwfglLJB6jPqdjLVXABv9lReB+eI+IcWGTakiodLdOpjEtEre5nebXnfA+Z4gSperU6FuVUAD2EyZO2+HwTjGhM5c5NkHF+OMRUYipShGCVxTLinIN1SdTVPh6R6xijcW4acswpakYKvQadxp2X2kAWBMeeDs/XNVtdW5mY3CiZhfQCwtgKtQDGQfuxXFUTvYsroQJxGzyIxPmqgX4iB7wP68sa4dkHzNXTQ0mIklukFjCgmDuRa3bDGYlssHgvgtEvTeu6l2V6i02IOmmp06iO5JPfaB3Nq9xx6ddDUpJy1VoQKbaTckyftFlgD1wfX4TyHotTq08xWRmLpSswWFmmQGaVWHliLllgWuHkqKopWDDAB1IEmJESANp8vzxG+Sny8HoYeEoOC7aOuA+HczmKBqU0UrqZV1uFNRluQgO5kEXi4OGfEfBdZUJV6VVoboplixKwGAJWCQbRIvgfh2TY8pKuaNGllnNSk9Mqram1apLKQDGrcGSY74VZzwawzRqUM9UWvyxVVgeYTqO2teXaZJ6b+V8N/kK6slfpWu0c5tHpEc2lUpllDrzOkkdrTI+cEWkYl4ZndEzEuZgH12/GMCeIOK1atUtmNJYAjpBEzudJPT7TbANBHp1g7QQpB3kT/wA4q5cokvBxZan4zyqR6Za8ath399r/AHYdUuKVgKfLpka4gn4Da4tcG43i3Y4p2RUVai6/h3Ptax/xGPkMWbNZ8PAaowJJIIYBVGzdHrbb+GMKnFtaGwmou2c5igGHXqB6gATGmTIt5X/DBOb8P6gznVRX+NXGnadIWJKsbmCDIwT4e4tRrVlpEENoLKxRQjAdp1khu9xfztixcSziMjJF13nt/KY/PC3huNXscs/yuiuZbhKLVGmRUQgcvXqMksSzkLJELPqT6Yc8Fz1UVaiUXGYYSrXhFY3PMe4BG+kS19sVOrmKjhQiHQhhjeau0q1TcCFW19/eXv8AbLIqqghwQq01EHaYQWBHt64XwUVTC5ObvwE8WyxzNc0tB5oTTURausAN2O1rd4OE/E8jy8wz1KResApYK63UdILBjZBa4K/a+dg4Hwr6LrzeahSARTQxrGu7cxxYsbCItBMmYFOzHG3ZnqCoQ9Ytqmw0dhsSAReI8hieOJeX2VSzOuMYp0DcRyLqjEvTJ0kEpUnsbGw1d9rCcbwHUzNF8rTKsCdN4Zj1ENPTGnT8MEHz3xrD8S1sny9poufCsxU5NMC0U1OxFoHfBa6m73/LE3A6SChSsZNNb7/ZHbBYoqvYT/XbE/tbHLIkgTLZeTuD27dt7TjVfKBjFp84mPlOIlyzUwArgmZ2I++/ngnJCNKAzUuQNYkkbk/3Zi/rhEpyj42PaT6eg7LZSlRpskS7iTMbi/c9sBcoGCO4kYziGXZqqgNCAyY7kk/18ziStmwFB3Zpi2w2m/4Y2E5PRPKCS5EWZ4nylCgy7bd47mx3jC3LcV1EhjMwe5v7jczecSDS0sblQYE3/DbYHv2wBw/LERo1C+otFr+RIvO1vvGGptSo1KLjfkL49myaLMBTJpgFQxiDPTBie219sSDODNppU6ECKzEyJfZhBvY2HzxDxXKU2paagJ1SAATq1KIGmLyZiIM+eFH9s01IvbqBPaKZCkSNoNpkzhitvQCUapmcRy7UzcWI3/IjC7nwffvttiVuKLUrAqeliiyZ0hWMA+wBmfQ4WCnVdkp0lDVCJF495PYet8Vq6JaVjFfEYy1FuUnOzVRWeyqRSpqVWXZj07s0BTPTcAXGpeNTVLHPoEpVVlGRWDoyyNSOt5v2gTb7U4ZeHOG1srUcvUQOgPMUMhCJv1FlMaoGw7d9sJOP+J+ZUZJBRvrAQGUNqPxIzAFl2ExBOJ+VtqO/7HcFFXLv6Os1wKhka+Wq5esdYBZ2prUUtP2lLM4IPcAkSdsZw/NisSpgEsCh8tRIM/13x3xrJirQy+YNV0q6WFZ3ezxpuFgBfiO1rNPqu8LZepzqNnZC4+t5bBSu4Ib4TvuDg0/i02dFfNNLyWSnla3w5Zl5xTUpe41KZAA2ExA+XngzNfs6q5k06306hzWQPoFBwCGAnr5rMRPcD5Y4yDnnoVG/SIMdMGAPI2wNxriNXNMQtYg0AxXQNILEy7AhrEqQ8EndhaDifC3Jao9D/wBGKhlrrXZSOOZpw1NyUbmA6WBJkKQJIgGbjfzxJkKhdFa2xkGw7/phVmn1/C0oAQszcSb77mx+eGXCV1jQB1Xgdjf874uh8UeTkfJ6HWWzIKFhIsZjyG8TucXrjnhbhr6eaHpk6lWotRpXZu8qTsQGF+2xx55Q0UlepmNIVCEVdRQvUYEwSLhQBJPeYwXklzFYK4otTVk+rK1S+qnSIB6GBbSC4Ek27DCc1yap1QWOHFU1sMfgDZWpzFYPS1Mq1Gp6CJEAuI0/EBt79sMOGUc4nD01BTrOoVCwYtzCWMAglyOlQo07HE3AuNaaNQOFqCpch1LIFXzUEA7z27eWGnFsyaRRuWrU0UFurVygRCslNrpTOn7LtECVElgqc5L8RuOr2VugVOo3Lf8AcadP94hQACeyifInD7w8zLmBmLmlTYKzEdmEMZmOmxMbDAHFcjTqPzQArGDJPS/+Nex+0GBvJB2Bw14ZQOXpaADVNTXUqwIuyKCQvZAqqAvlFyZwt5VW+xjx0ceMeLPzqnO6UViFVgYgfC25AJvcb942wiq1EIQimk6IIa+o3llMxf5e2LAnHateglBaBqkb1dehqdMQWE2vptqDRB7xireIctUypcFYE2p1GDOoOx1iAw7XExcyb45q/IcZ8dV0G8tfoNesuUp02p1eVKrE6lBZlBjSJcC03n55garxAnIqksEbW2gkEAHTpBMAmSpbc9vIYzFccikiSeJ43TLrwipTGXpEPLCmsj3UWHtjeYzNgRt7Yp9IOKSdUMFWO5HSGHta+JRxF1ZletS0p8RHUR6QIk/djE6Cex2cyB1MwAAmZgAe/lthnQ41ro6U5elVBDIC2qDBvsB64SZbOVk0sKLL1hWq1ARvH2e8TtfAmcqfR6hU1zXNX4yEFPSO4IDMOo3PaBthWRKaaGRlxouDUmZOsCRBBFrTsR95nAGaQec9hHp2wyoPUqUaNYgSwkob7Cx9QRfa04EekL6RHpO0euF44cEDklykxTVeDH+0eZ1Wg3/DEH9qheliREBTqv3tAHt374LzNJtKu+lFAJK6zAgTd4uR7Rf1wl4jUUuVGuSJKskaRE2PdT6xhlJgpsm4dw/6U9QK/KMFRUI1lXIMBVkCYuSZPtthZxfwg2V5dFgKqFuagViQ5gpUU6gIVSabn0Bt5Q5PxSQiGjS5SqXANQggh1AeEBmRCXPpgbh/GubUUVXZtUo1Utc6gFB9InUQP4cMqgLtnWUNPL061TLAZmotMRUZgykarty9wqL3YydRjT31wDiZo16YvpeslG8fAzqsa9o7n+pR8FyBFYiqpRlDIeWYIOzDuNO8zEQD5YsNXw3ma1BzSylUhliZUsQbAgFha87YGWTi+NDYQtc7os/iKorKtakEblo6gLpHSw6hEiwgWNrY7XhacQoZdM5TZNKLpFNpKW6QeksmoeRG25whz+f5ddudTKCpDlSNQWpA1wtpUtuPPDmj4rr1y4LhEQKNofqBMqeoaum9oA88Rvmo6ZQ4qbVDOn4I4dQqUq4Z10ESj1DVRjeAeZJsbgKReJBjDNvEtFyy5hToMBCNRGmN2AA0tM7el8VpK5qsKjklRZSxuZ8iTZbCSd7e2CqeWDB+aUCqA3WxWxsCrAeljF/lhc88k6Kl6WEFc2ybJ+FaDVddPMh6XZLFgTEdQYSvus+uKlxLhLZfM0k0LNVGAKmBUYKdRjsSzW3nz7Yl4hxZGqVvoSrUGgay62okkxpgyzNe/phVx8FqgYOWWVZXsYVuqmZ/uEgE+d8Ox3F/QjNJ5O5Wv77K6OClNKWYgWKjfbcfjhjkvClVgQAJ307kevpfFi4NRNXMTy4WGZpaQqNMKq+hsB2GG3EMrmFX/wBLqeoTJVVUsR3I1dh7jffF3ufC/JF7a5/RTxzEPLqK3OJ0gQCXIFt7ECCCSQAJJIGLDwOtX0/2dTq0qpKvUqGlVZeQpIlTUVW1li1gAp3AIscJqXiKvl3+FkInqiGWexRhEX/5xa/DXjzQxHKoEtA6V5TsBJ2UQxuTEC7b4mclVzQyTd1E1xT9nnJWlSyxYkI2uqzQlQwSy1BPSST0EWgEH1rPA+OtlqwDjQNXWG2WBv5W2naD6XtvHFr5leeacq46NVQKAtyGAkmDYWAnv2wq4NwOnWZQi86tQh6lQOGOs20svwAKVlVNwVPmcJWertFD9IpRtSV+fpf6MeItllyiVKTrprEaAt1BEhgsEyCSNovAvOEuQ40aZp/WEILqy96bWYbX7T7DG/EdSvWdKNQnmUgXplul1dYMAxcG2/lhd9JOaorXoxzCJq0+1Q9yv8NTf/F6RjsSU/kgs+OWBJS6fktecr0aWXoKCB0K0liNckIWQd4NjERM+4C5pq1b6T08tWKqz9RcixZbCVkG/kB54TeGs4zxSp0TmkD6xRNglSd5IhDIkqYDEGRM4sOY4HUrmnDDJj4mATmVG+zMIQiiJG5mbi0YKVcqEwdK/op+fzrV1NVuqnVWaR1NKhGZZ7ap/vD5DGYt+a4ZlaVGqOWG0U9NE1DqCAhmJAHTMtaMZizGkl8SXJOU5cpdgGR4K9ejp1EFk+KbiVix9vPGuNeI2qMop8ukumCNKGdouV6flGDX4O9XKIwUleQGjYwouVF58/PFWr0KwRHSkr031aXUAjpIB77gsAYGFyTcg4tVssfCa1DlgV3IciGYyQxkmVJsPLBi8LouCVJNoBBBJB3Jg7CBAjYnHmtTNspJBFPuQCV23kbfhgzINUeuFeQFJLzKNCbjYENMJtILemD4yB5I9N4TxxqfLohecomzEKVA3Ie/SALzhTxf9pVCqdNFJpB1BqaX0ydWkMYADMQpEHYE4Q8JyNfMU61OmtWqyppc01jqlW08xoF4kiZiOxwTRz1bh2TZ61EqXrRQWAWpVeWwJiGiown3EecYmacdd/0NVS2tAHFuOrpZwZ0AsZg6YYhb7apMAXvOI+N08zTaoK2YgFFdzqUcyzX+G8xFiAe+GaMa1NkZzUqtCIoUyoN3e1gCegTFhUPfGuD8MylKnzMxWp1KlNhSACa6OX1AuAW9g3WAFtEThsKX7MyX0imIqOGMadY03KttcRESvmI74ccZr0qNEMiqjNTAY2YqSApAUmxO8naZjFl4hrjXU0rRcFgSupGUEQdJIJ1D4QdJIJ2gnCHhWdqGu1PKj6KGDVJWqU8gobSoWG2A2tvgpSv/AAyGt/ZBxbmJVqMVqLUzNFDyyjKwrE6GAQgMdTQdrk4vWc4+1Gor1QWRAENNRJsgNRjBksoZbC3WADfCzh1GoDV5qUxWWlqXQZXRUCglU1QjMZDQNyZsTjo8WFKkUhXEMrNqI1FxzCwtN3JkjyHlhGaW+SQ7FH48W+izeKuFtWoM6rSzCt8L1KcVaan7QqCeYBsJA9zvjzvM5xkYKtN/quhkFg4WRLR9oS1yJlY2Jx6fW8QUjkqtTKVFqHL05NOnsCFEK/lsd8eZPmgrhqkM0Eu0Td/jFjtIBA9MDG26ZmPSsc5PilOrHLgoDsQQyyDZgCRNt/fC3xHSUinTpiXrNGkABRpABJ0i5uP/ACwj4hxVVRnpDQxPxXBie0GfInAlfxMzQKi69JbTcdMwN4mTpEn0w7HhlB8ojfUerjlhwn39o9b8PcGy9HLA1lXk0zINWAoY/E5t8bG15IAAETelcVdcqCtLRmaVMNyoexoNdASLkr8FyNp74r2TYuikA8pWIRZgBoliBsN2EjuSPOXfgXN06dR61SnKl0ZDY6WTXOoQJ+IH0IwSxcdyfkk9y3rRfqGWyqU+dTFKXVYdAuplPmJA++Iwk/6mYun0RKhbMUilFiwCzszBiOqGWS2kCBInHeSqZHLVDUoKtejUEaKy3ojuKLsunlG3QYIixiwYcQzGupqfpeigNMXBK21QRaLSQLCBgPUSRR6eLpnFfwea9J6aZhqlcOqVC/UtMgTqCkyFY2OkknufKLgmQy/DUbNs5q1VDUkQjSocMwdxuQhgAH3idQhfwviGZqcRH0YIWKkAOCiwNy/xFrwfORvjj9oFc0q9X6+hW5jUUfUwLIKetlmmI+J2I/uwu82DEpNAZa5bAeEeMK+czgOerqmVVS1RGIVFb40Wf/kIRrSYCn3x6pxXxFSylJQEhmTUlILpEWF4sAO47YrH7O/Bz6Gr5tYSoytSy7J8GjVpd9WzGZiAR3nbCLxv4qWpmESP3etVmJJd+s+x0IBMd8MaTekJvRXfEniPNGpzzyzNltJAUGLAg6r7yTGEPDJpIrH92+rTMANDdUeYBOx9sE8VzvMcoSigGwJmDt6R95w7pZilS4TQcgOzc1FKxqROfUurGbOSBtspM2w11FaX0Y3KbUZPSsM4P4rdEZEtqOryJYiJm1yFGBX45mc1WXL0x11WCBT1RF5aRAVRLE/nsa9kM8hAkAeot7geWPR+AquTKVKqsczVVkp6yoCTBNjdt11X7ECL4TNxg7YeOE8mo7EXiTIhMxozDsXFAACYQuoMtedRYne22Mwrq1K3OqkMmYp1FJNQQJhQC0DaT2M7C9sZiiD0LyRcZU0Ocnx4tluW9ZYChFpAgkbSzD+G3fzwyfxqypRo06USDooloYqR0l7TLAlzqiBc+lcy+oJ9XRNR20KtNgT8dtdUkHTRkWH2oOwBOD6ebpgVHqM1WmAwDbc7SZrAfaFFWjW5N9h2wLqzrdEObBWqGXRzWGpWWwVVjr2sqTIPnfynKck06eXolmrMQik6CKVMAl6rEGAdYYk+oubGfNVeW1SpW1apYsC6zUdDZAgWyISDpA30LeGwXw/xFSy2acJTHORTSADSiwS1d2a7fGDJMSe98c9GUOsz4i+g01o0DzuUBrNOPrKjdbm+ygAAEmOo72xVeNeLRnHDLTNJ21l0JDKr0ypVw8L8KsWuL6xHxYXeK+OItQuanNJBYaaYh3JlnUNICC4DtOqbC1+zm1NCs7iUSiK709RFN6jMEVAAAtj8ekdRIH2YwtwT20HF8X2MMxVRstT+hpWeoytTNyEmfikAzqFhebHacIBwhWy1SrVrvTGso6hGjSF6ZAIDMWaLzHYC+FacQzedqjXWqBWjWVYqq0iQGK0xAKAEn5YufirwfRp16aZfN1adFgTUOqYCgXRVgNqFoMDY9oxzTi6sKLT3Vi7xCuWWo2Xy7nMVOUAXYlmetRBCkgCdaAssQZA7QMS8O4c+VD89GRatMUxU0nrdhAJAlgxJ0gRpFrjbDHOcUSis0aSJzDKAEF20WNSpUAkkzNrAEdzas8EzdN8y2aeG5C76Y51Vj0iSSYkajJJ0z5zhii5R2C5cH/YyrZxlcB6To9enrcam6H0laSvUbsFLkg7GoBeJwJmeKIzFCTrUAMmkqym0iDt92IaGbGZ5iu66qgWX0agzDVqJ/hLliT2BvhXlq1Ws5ou7sNqa1DqZG0yNJJkC0QDEHA8U3+g/caX2NuFPl9dStUrU0NNTCElC5Gyg9wTAK97iMLVzWqlodtUjTsLDcn1k/wA8ALkQrALUBlVYFZAhri28zbfEyhpCtM9u8ny/2w6MEnYiWV1RGELsqsx6mlhb4RJ9+0eVxiJqOp38h8vYT/PDPKM9PmVLIwAUcwFSBeSqsBP2fuOI+E0+cXu0JpLuRqI1HSCQNySR5esDGt/QCj9h+VzzOoSFVaaWNo+7tA7+uDeAOiIiOWE9QkGIJn8Bhdw2gFarUValRF0qtoOtp6oJ26fluSMWbwf4Vy+aoVqT1GpZhVBZmEaCxqBQFBA0LoktudX2QAMKckNp+BynFUzFE0cjl6tUA/XZgtTCiBP7wsBF5tMAzFxNd43khSdRJK2PQyXAjVoIdlJGwkjtIGO8rpFMCoquyqQFD6gGRipgkbHTrBG4Iwo4xxKqs1qTct1kkKijWCOqRESR3jARVuqDacVdl9/Z8lNa+XKPDvlnUl5VnqDQVKKTcMNZ+/fDnw14WojimZzKgkoCp1EEJVchiKUKCBpNyST1QO+KfnXUPk+cs02oEPDEgOOWQwJG6kKRa2rth9wPxCco4WqdWXIP1g+JJbUGqKJJWS0v21SfPCoydWg5wLP438RnKUC6gtUIIRf4nMKvuATJ+XnjwniWY00whRWJOmSklgArSf8Ay/PHtXFQtVUcMCpcPqBnUBMX7gAmB5nHl3ihEUOXAsaZFrzBAAG5JiLYZidOxU42qIOF8BIyTZ2pl1eHD01fWgemCo1BgYEuxgOOsAxYGc434mbNUxSqxLQaBhYgG4UrGkiYKGfQ4Jek30F6eYK5bLFERCEk/VuajFEmajGYZjYFokmRik1M5RYsmXoVXBIE1Kkk3hSURdAPa8++G8VJ2YpOCr7HHh3hdWtnqFGlZmqLJ06gFVgzFltIAG1twJE49a8bZWnl0HLepqM61aqxDbRNI9BJO5InbEvgTgdPJZQ56sic+qgZtI08tYEUlufcnuT5RjzriFRszxBKAb6upmC+sgmVTWwAvuEUD3jC5pZJUFjk8a5Im4vxZam40VCg9jAIt5d7HzxrCDheVLpzCuksGe/cHaPTtjMHjgoKkbmyvLLkxxwzM666OUNcUVg8xyUFSFNOxM1NETo2Ei4gDCnieezFbM01YupVg397pYMWgiC0ydont5MKNTl0g/MpIqamI0a723hhLGR+WBstw+o9Qs3TXAEpUDq+lQo1EFRtI6dyDN5vnTsy7VFw4Nl4QV2qURV0Bwj1dMAAsklROuUJM7lmxTeE13yeQUilNWsWfYdFJBAZ9Qtqczp8kO+rDvwtx79/lyiVEKh05iKVDyQzQqyJDQAWPvc4ccGydTPZ2oqU6KaKGh6m+kTFOFggE9aiLwDcWwUYSUXJsVLLHnwRWKXBBxMnMUkGXoUSPpFSoQVIhSRTCga3sSRI+Mec4cf/AOYZ6tSvlkIb4Uq5gzTHboAKqRuQD3OLvwXhDHNmmwdaWVVRoVjytQgqAYEn4WiLXkXBL7iPGadAE1ayyNySBH+UEmfTCZTrUdhxt7Z4PxDJVspmeXmgtBoKoVBKHVaVZQQN9jG9wLYc8eqMQ+thIKpRWmdbnYN0AWfSgiZA388deMeKDNVUeGWmDzmZosFICsw9fKZ+/BnAf2ZVc2lPMiv9Hlm0TTMxN30yCS5EghxaDOGOquQSutFPz/G2qUNehV5jkDQJKIg6Kcm5F2fUbsWxDyZpBNlphme86qpEExsdAGgf5vWTs94eeiz0kekVptPMgqoJP8JkgiJIk9r4ErUQlNKbFWQjocAyq+sWJj5XOG3oVW7IqXB2pdSk1BEgreYN+nziQffE+QypOirKipSc6tmkMDyyV7QQwt6YlynF6dNAKSaTy5Gq5BO02Fz6YK8I+Hq1UVVoU3qKyBCVSVDKZHWSFLA7iZg7YG/s39DDwh4DpZhXdq/RRISzAEvpm8gwFF58yR2wDn+CUqbEUqrMsfu3AMj0cEX73k+2LfxTM1slkaNB6ZDUoYElFBBJDSpZnZoJMlVHqcV/LUOdmoosmYCjUXSVUfw62jaZAAuYNsIcpp8vA7jFql2JczlSaa6lNGmg0qCAWqGLimJksINyABN9sNXcVaC0lGilSOlVQkIHYAFrrNR4trMbkCJOLllODKnU/U323YXtMQL6VEnp2v33wTRoUFUaIubR29QPXz74Tk9Ra0PxY+DuQj4X4cTkhV1rfWzTcsPQDbBb+GKVazUlJ3Gs8wz87D2w7ylMNEF4MmD5g7W3ie/rg+oBYggkCdJMSfLVEAffiV5Gn2OVV0U6v4KZwFXSgHcGRERAExGC8p4No0qTaxzXI6dUdJjYAHafPFopUGIBqMRMEIg2HkzSdXrEYmXLJto1QNgP5YJ5/ALjezzvjuR5z0KFOstPUHpmqV3piDVYJ/CNJMT2CzcxYOH+EMoKVGutZ6tIuvYIRMhgWGllKm5DXAkHHKeH3/tJmdpjLNyUjTAqNoclifiWJn1A7Xk4t4GzBrPmqvKrlrClSQpoQkamM/Hb4goBIFpMDFMI/FIRPJ8tCLOZVqD1PoNVqlJVFSog2p6mIXVB3JVrgEQpJi0j8L4COI1keq5BpgFqNNQxE6ypYswAMqEiDc7xi7eDqSqrKCNWoM/wrqqFdI0ySGTTPVb7ItpbFM8V8M+iVyaHZ2RQFRaY1aHFMpLagFJknSRrBAGDxyvQuemNPG/BsolClRrUS2brAMH3FNQ3SrkMJQSRpWZgmMAfsx8OpmnatWVWp04C0uWFpFpYIVE9UBS5mwDpE746qZVM/k1Z2NDM0/8A0tVlPZbpKncaG1SDa4m2LL4f42tXLMaWlPrqikAhYVTppyPWmEwcpJKl2CoPt9C/9qfiJkXQhmQWeNo2Qn2v9wxSPDVeahYiyU6jSf4gjD7+o398NPGqfWMoI1csyO4mLt5T2HphDwDJt9aEYFvo7U03jVUZVE/Pvg8cVxOk2nSLN4N8FrmMrmczUquBTDJTprH2KYaXN95ACjYXvNsxwnCamVylVstWqU2YAVgIKVRsQQfgIWRK+d+0awcWn0BJNdguf8TAfR6i0lP0OkXUBQNTwPi/ugib7ETvjeZrZ2s7ZqqAjNTQsvLLaQCzUVckgqxubBiOnUACMVnivFRRNJVEtZ9Rv1IQVBXus9u8euGnEPE+d4vCLQTmBQtV0IAljKkybbHzgTgHFro2Lj5HPgDwhVzDGtpVcsEbS73Wq20lJl0U3uVmBBuY9Jz+bynD6KUjppJUY6tMAkn4mYKJJJhbDviREFGgMuAadGmioGMCFAAPnJM29TgatSpqKgUI2ZZYXnAsNR+A1d9K6hAHaT5wJsk+Ut9BqNCzO+JJojkOqqCLMjLpQnqbpY6yBeIG0TJt5lm+K8wtXrE1FV9NJQsC5gMwb7Rtvt9+IuH8bqjnh0Cmk+lkB5YlmYctRfSRpYCCYCk32wBTdKtFzUIDGrrCmARCEWvszOLf9oeeKcePgKcuTog4jx7mMeYgOkbBpBcAhSfaTYz+JxeMh4+rUsvSGsvVamq6CelbXabxHkMefZLl6mFSkIYWvImfvE+mOs/mdJ1TYgA3gFQdgYMDth7inpik2iTOcTVqzs7PGwVLT2gmY7C/qcKqlaQG2MkG+0yfxE4jqUyrstjDbjb0j0j8sNuD8Eaoy0m0jm6Wn4jTWJLkWFlMwSLwJE43SN2xx4F8IVOJO51mnRQBalSLf4U/7kSY7agT6+zjxHTpZelTy1Nbr9UnwJTSSFLEDvGwuTPlig8W46dK0Ms1NMqkhEpgBgsTqYzva7bk+U2T5FXrAKdaUVACqpMkDYLsAvrBntGJsqc9IfjSjtlg4v4bXiuZL9VWqgVWdCEpBASYq2ZkaGJVUliJnTIOJON8HTh3LNNqTaFmsIFIKPhVlpDU7qD1MCSYFp1RgapxhqKaFYKg2SYH3D4j74rNOs2brqtSpNIVNd+0Aamv3IAX7saoVH5bo33KncdFk4bxWqyVWV+gkctWB1JTMw28lXvEj7J7zAP/AFGzHltWK6d1ZNJOmwiSLWNwTuPmYMzRRl5ZVSw0kkz0glpj0m3uMQcSpUKwKOA8bEG49jb7sSXFuqKpN9pjDK8X0K7WJLQg30k3M+ZMjyt3w24bVFYK1RgtP4rtAKgw2kxEk2A23+fn/Fsq2XpBaCOACXdiQw2AvtCwAPvw4/Z1lKtdXqVaj/RqDQKXxLUdvrCq6j0qo0sbEHUvlg/YU9inm4DPh3i7MUnoCtTGiovLsNCmobB1eSxpglVYaRp1C5xmY8c1qnNNGhU0UQW5hQhUW92BYbAW1Dz2wyyLUKtZMzQdREQr0xWuCTUklwdUEAECBv3jAubzi0FSlUzAqgPz2ikyvVrXvWEsugkiFtBVQBFsMljhFXQOOcpvj9h/D15uf1QaVQZMErALU6lQqCNJMCCoIgnv5YWeKauazVQqtRuqnBpa3CSgh2IBjQZFiLXwuzHGOXqJagGqVtOmqSIpBTuSsFgwB33bteRKvGszQrM6VVd1DoQVEaXFgNjIEX2tt5d7ck7erO5xv4u6LzwPwrUo5Wi2XqCnWp0+o6GVKhaCQTJFz3Edrdwr43wxKtEZinTNJqVNhVosCdL09AJUzGoo4ZT3CDzsF4V8YVnpGgtOjpSJqqWA1T8CqQRI9DYEYW+JPFGupRYua1OlUjSh1CWMOxABlgBCgxEG97FHDPi5ASyx58RxxFKdFahR5W/1jQLN9oxMCxE99J88L/BmdYa6dEqXeCLCVIEEgzpFrfLHfiiiK9WnkDq1VCajpQgtMTSpXOksKaGSWUTf0PFD9inXpGfUqRYCkXbtIIFRRbz77wJwuCVNzfYzJJ6jHwA+JKCZVHLOpZrmWDsT6xMb9/nGD+C5CmlNagJmqaZZ2gG0tB8ttgcZnv2UUMsNdSrUzFwuhKYpjUOqGGpmYMp/iFxJkG0y5UqyldAPMDMhkhFRG7jf4wbDtF98NuK1EVtrY94qQmXqbQaRADH4pG4EW/4vjMJ83xA5jLu6gCQ1/wCJV1CQPI7j3E4zHYU6NydnlvEVWoy6Y1KSp9hOLL4GzYpU6lGWasX1KiPywV0iSWC6iJ9Rik50/WMQCtzsfUyfnjeR4g9F9dNtJuCfMHD5K1QhOme+8FzISGJGsfCo+FSO5m5a8T27eeFOd42q56tzXQDQCATuGFQhVk3awMGNPkbEVPgPjFKg0u4oO3mJU+x/X/fD/K1hV+ka6aVFfenU2cjqUE3i8XvviSWK+ylTroq/EqPNq6ubUo0WUVSzwvNKqVLCmR+8J6VkGxbvvVKqwgBUCbn+v62xceLRTBDqtSlRQU7MwCk6ioLA6w02BtMfLFGLltIJkC+0G/nijFtWImlZ1VeRAJkbXwdxXPCs/MWmV2kTADRFo/O2ATVgCMd06hsoDlpJPT5wBH3fjhzFpeCNHJJ8zY/K38sXDhFaguVVts1UZk1PLKFC6ehQfhI39ZmwEVnL8NcMxcNTWDdhe/kO5wzyGRaqBUA0UfgSYlhPUZPn67nASVhpqPYbk8rUzDv1aaRHwqAGCnYDsXbtP4TghuGrqYU6kFdVnQOembBwyHpgg2sfPBP9prTprTy0cys8c0tYeWldJ6FHV228zjjinECMqaVIFEI0IpnUbD49QBnb0knGcWjfc8oW8TNdFu4dWUsN5gbgAz74iyrDQI2i/qffFmz1wENgJCk2AAOmZnePbY4quXrr9kyPTb5emMb1o3t7GWXPeNv6+/8AXEtDNXF7dzhXWzBK+n9ffjKfEgpIIk+Qj9CMAlYblRZs5xtSxJYKpUBtS6gY7zb8u2LTmM62X4a1Rh9aUblhrTrPTYxFiCZvf0GKFlcxlmaGVKZFxzFkWOwZbEk7Axi5cH8WczpZZR61SkpK7AIr6ijTJcs/U2wSbzZbuDqKC/NbZTq3Aa1MtyzUhh0qWTrYCDfSYtfzwNlfESDlgam01VJZqjsVAM2RpgL8Vo+H0wb/AGm9Oq1B6q6lMJUJKh1MRAhgp7G9sC5cZPUFJV2Y9ZSLC2rTAtIJA3ubzht6tgNVpfoccTyxZHWAVMjrHS07HUNmHa0euF1VMtWQUamrK5oJpblrq16QY1AHTLLeCQR5+Z39q5haIZaTPVJbSEpv0qTYao7DuRgQKyKEYctgwY6F+1MgkbsPPzvj0MzWamvo8z00X6e01qy2KAtNBR0KgA09ZXyEm0k7k3F4woyPg1q1Ovm6hK0qKnkoh0ioyGWdv+2psJMk7HuU6cYBp1CPgYFaqztfTrXyIO47i9iL+h+FPE6HLDLOfrxCpAhXRT0BDtMGI7kk98ebKeWPxkeoseJ/KC35KFxHhNZaqVE5q5qkrV9KwGLgrzGYwSSV5Z0zB27k49JzvGguh6kFlps7aTSI1FZ6NUAjY3MjUMDeLuGL9KoszvozNbTUQtpBOlYTVeASurRsSkfaOK5R4k2YXOVIOmpmK4UqEIKolGmjAEQZ0m6iJBwufyX6GR7v7Lhx+q71KmVUxVCUatJh3qaWkW7fUgf5yO+Kv4gq64NAlQyvq5guZCahTP2Y1aQxFoMCNmvifibJxEMt9VNiBMSyaKiCf8rD3Iwq49VVnDo0jlmoGa/xkEXPa2O4+QbfQoySFFZBdNLnygQdx5gkD1xmBMi6larzLMhA9BE7eu/y9MZimKpCX2UbNKpLASDqa52Jk7eQwGMEZ6uS7doJH4/hO+BjgwQjJoSSQJ7X2/5GLPwbxwaQKVVneKi3g7AsvcD0PyxXjmQi6R5fj64igaGFiem/t/UYyr7N6HvivjKVdCIwcKsyDPU0CNW5VQJAbYsb4r6tv6iMbK+3y3+7HCDzMY1RSVIxu3ZNk6QYy3wrAjzwecyezGffcjAeQrhTadX2vIj9ME0V1sArKSb2PYYCQyMqQyp5pi6lWMk7AiI7zIPvg/LZ0y1NxqUGbjpmOwvb08yNsL8vSKG5Hlcx5G49sDnPBFjQepoX4RE37/164FXZzSa2Pny85gtUYfwAaQQluw8v598CcVzAqFShDKqmD2MlRa5wLkOGVKtMnUAGJDseoEqY9zt598azXBc1l9BOjQ5hX3UnePvA22wXJXtme1JRtLQ9zuXFSz/WBTIUgaVPeAALm1zJgYQ56iFYwAB5f1/W2N1spXZhqfmMGA0o3TJBO8gEWvubYmqcJWkHp130VmUcpUIKX1DqbfeNtpO8iOtIBpi5qnYHtviOlUpyFaN9vn5d58sOeH5bKKGestWooMbhAY3hQZPzJ32xYeE+JcurFFy6UVFwYEyd7gWn574Fviug4rk6EvDuHMwlaLASfsN1HvcgfecM6vBKQIkiWALEU1Bifs1DPfe3zGDeK0Uc0alHMPUo1r8u8KA2k9WoggkEBCJsfbCjxRXqatdKUCySbDb4ZF+1vW0zAjITjL8jMmOcegnOUwjBqeTSsVga6jajG1l9I7C+F7+NM1JVKi043QUxTjylfi/HC7gvin6wcwhVtbSDtPexvJkn/lvmuK06lOXCVBEgOur8d8OeOFWmI9yd00QUuMZk6ajsrrN2L/kNXT92Bs5xtmdQqy5cSEFyB1RG8W3m4nbC+pl0ZiygpOxEm/p3jD7gHDsySTSy8OYBq1VIIGxClrie9tsA+MNjVyloWZDw7mlIhJFaxYSIEyYneRMNtt6Td6vhleUlGmF0r0szjUdIB2HlN49sNuG8O5ehqxV6p3aTAFwIG0xInAfiPjXJkgaiW0KvcnYADff+WIcmV5JUj0vT4uKtif8A6pzIf6MaoqrTJNN3QlqbKkKVaQxgFrEk33AwJkeM0KdNKPLJoUwVVhdwCxct7nUenC6u5pVQWAZlMtB2n4gDtMWwrrUZ9PLzjsMUqKaJJz26Ll4u8SUalelWy0sKZkagVsAumSRuSu3vhLxvOzoCStNqQdUtIRmYopjy2j0wjIhSxHbv3w34+wpEXX6uhQUAnsFZv/2GDcUloGLd2yA58SUQSQFBiD27/wBd8ZiOhwJ2QVKsqFOpVB/Ejt7XO+N4Lkn0BTRV8z8b/wCNvzOOaPdh9n8ztibMZVy7QjXY30nuTeYiMdVstUA0hWII7Kd8GYC7+vrjFEmBcnsLn7sHZfJMzRDKAJJKx9098ORk4pMAAZiJ3juIxjdHLYhbK1E+NHT/ABKR+cY6y9AM3VMBfOJPYTGJ6WWZWdlp2IKrIggxMgekb+uIsnkHbVOpYgywN9+3c3n5Y5HB/BsuHJBYKAAbC5799o/nhvl8uFB0aWZhAZwDB87AXO2+K5y3bSukqLC6z7zh5lc25ADAwbmYBPp6fd3wDWwk9bMyXh81H0tpLN9pVIJ7kk9pHfDUeCQtUNqSogGkSD8ZE3BMXEmR5HG+G1lNUyQOj4tocdxM/wA8FVaYbMqaua2GpHUCQRbS5AiCGO2ETcrpFGNx/wCjoZHRcLDidMSq7EaXX+G4MEHbFY4pn3+kSaXKqyGZJ1U3YABXQWj1F+3qMWunxihVUnW6EEaTVQBrmAw02Im5EKV3IjCjO1qlXUgFAoGs5PUdIIlZ+ENM/IeWBxqS/JDM0otVFk+Tqa6QqaVQkQzFRIG8SdvaPLCziGWrFFqOy6KZk6zJEkeQn10ncbYfZXJrThkqqW0gSWBE94B2G20fDgPjebJApt1cwSX1axI2gi4veGHzONg25aFTSUSu1q6T0mSfMfeN5HthfmKjOY1H0ExB84nfDKs51GxP2QNE27mY/HANfKuoOkHtsLjfa39WxbSoi8lkqeJqdZaAqqUXLoqoqGdZ6tJAAtpEi+5Y4j8RsOSFUNLdR6kPSBtpUm8wcVihTq7APB3kHvuZOHnC6LNSdGRAd0doDDzEx/V8TvEr5Faztx4A/BPDL16TVAdKghVM21T1SPIAgnGlRhUdKi9aMVYatiDcee/cdoxJkeMZhKVOmmqmlPUSALEvuWU/H7XjtgNcmy0wAkEwNUzF943+WGpu3YiSi0kuy2eGjqqiowsiwvfrtHbYTPpvi1cU1vTmkypsGYXJBsQpOzEmzdoNj2TcCoUEpJTUpbcltN5ub94v6mMMK9ZVXStWmVWyqrwBffbeNp2xBktyLIJRiOKWYE80vZBJJ7x/z+OK1xnNijSbNOZqiaOWp92qmDUcDuFkL5zPpibxB4iphKKKYIaSVl9IVYABAnUSTJwty1cc/Jhyuull2ZmmQKtRtTEsZBfeb98DDG0uTGSyKuKA8v4PrckOdYc2C6D38ye+IaPhWsycwuigEypBmxibbzi8Zvj1JtQIpmxEl7n54WU+IMgmgaYUXGqosRN+mJiNrzfHQzZX2jJYsa6ZRMwml+W+nYyAZkEbj0w5yGZL1SX6iVEubkkAKvbYKoHywy8Q8TNZBLLf/wBliGBm86wJVvUYr+SZqTALIgi82kA9/wDncYqTc47WyZpQlplkKdDkmZU/K2Mxps2jITqUSptPeMZheGLSdjMrTe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6" name="AutoShape 22" descr="data:image/jpeg;base64,/9j/4AAQSkZJRgABAQAAAQABAAD/2wCEAAkGBhQSERUUExQWFRUWGCAaGBgYGB8aHRoaHiEdHR0gGxogHyYgHxokIhwcHy8gIycpLC0tGh8xNTAqNScrLSkBCQoKDgwOGg8PGiwlHyQsLCwsLCksLCwtLCwsLCwsLCksLCwsKSwsLCwsLCwsKSwsLCwpKSwsLCwpLCwsLCwpKf/AABEIAMAA6AMBIgACEQEDEQH/xAAbAAACAgMBAAAAAAAAAAAAAAAEBQMGAAECB//EAEQQAAIBAgQEBAIHBQcDBAMBAAECEQMhAAQSMQUTIkEGUWFxMoEUI0KRobHRBzNSwfAVYnKCk+HxFmOSJENTVIPC0hf/xAAZAQADAQEBAAAAAAAAAAAAAAACAwQBAAX/xAAnEQACAgICAQQCAwEBAAAAAAAAAQIRAyESMUEEEyJRMnEUYYFCBf/aAAwDAQACEQMRAD8A6yGQpmnTIUXQTKqbx7YlORpAiEX5oP0xmWqfUpI+wI+4YhNQT7HBpimiZaFIRNOmfTSBjqtRp3ilTEzJ0g+XpgOrmdiDOIuaTMb9zjQdjShlqfelTnb4B+X+2JM3lqYUfVIDq3CqARH+HvhQmbt3j3/lgxswrAAsBe0nvjTTehAP3agz1Si97eWOBlFI6Up7/wAK/piQ0pOwn/fywO+aULH5RjqOsK0U0KKqrO5mmpN5MHpOMWmtyUp9hGhfn9m5wsGZ6gf6HywR9LmdhOMo6xoKdIn90ne2hdwDaw88FLRpFR9UgMb8tP0wgyyAsNwY7fp/vhtRYW7+ZMdsFoy2FLw+nc8pDb/41t+FscU+D0qjBdFNTMfAtzBgbdzH345avuRMDb9IxAcyJJDQwNj5EXGCoDkztOG0iAeWn/gP0xHU4fSH/tp/4j9MHZzMKGkQA41j/Ne3znAdXMiRtfB0gLY04PlaCW5dK/8AFTWflIw+y/C6IMGhRPvTQfdbFTUiYnb1/I4a8MzpBIJnTtPlhc8f0Nhk8MtH9iZaJ+j0f9Jf0xy3A8vvyKP+mv8A/OCcjV1JP34IjEDbTKKsW0+BZfvl6P8ApL+mJP7Cy/8A9ej/AKS/pg3Vjc4xts5aAP8Ap/LTPIpf6a/pjZ4Dl/8A69H/AE1/TByjGavn7Yy2FQsbw3l+1Cj/AKa/pjQ8NZfvRpf6S/phpiIZgSR8vnjeToJWAL4coT+4on/8a/pjR4Plo1ciltP7tLWnywa7FtrY5FP78Y5MNK+xDxvg9AUKxFCl00ngimo+yY7b98Zg/jJIy1ee9J7/AOVsZhsHoGfZ5vlVHKT/AAL+QxDWpQZBkTaMT5IfVU/8I7+gxMwHyxS04kfJTemKKleBEz8scUa0GP8AnDGrkwQbA+vlhdUymn4hgbDqjPpAgE9j7Tjl82BcW/DEVRlgAi/qfywz/wCma5oLWWlrpsNXSQWA89NjHsDgrS7M42LPpEiZiT+vr643SUsLbee2JV4eCBcXGHHD/C9apTDIFRD9p2jUPMWJI+QxkpxirbOjBydIVUlUC8n2H5euCalIBipAkGDBBgjcT/zh9wzgFOjU1V6qsqjXCK3Tp6tQeYm20HCTiZprWYLKLIEONBkgEjS1xvscLhlU38WMnjcPyORSi4MD12/4wSrWtB9ew+eGnBeCVkpfSeU1S00lB0ncy0QWEDqAEE7W3wjFYNLTq1EtqOxLGZ7iDM74YpWxbSSOa+fMQsi97/y/niRqwEX+f++FtepeZvuYAxG56Z+WDugFGxpV4qTTXYlWK/I3H3HViNeJ38vT3wFwmgCtXWiuVCsoNU09terSApLsekQCN++BmqFWIAIHYHsva/8AW2NU1dGcHVjwcQDmIwVzGUydpF8V9a5BmdvP54LXiaiQwsd4MQcHYuj0jwrxMNqWRMT7+2LIKm029cePZHiBpsrITYyATN8WzI+LmcagfQjyPtibLj8j8cr0XNmvIB/XHdMzitcP8TNMOSVPtY/LFkSsggalnym/3YRKLQ1dgHGc8KaCbSYk2ExMfgcQ8MzmkAHYif5/zwk4/wCIg9RVVIWWDtEmLAEeW5OJXziIBqmNWkQpPafL0N8Kv6L4w+OxnnuIVAzMjqFhYU3vsfTcjviZXva52MeffC3IcQoVDpV9TBgCsaSk92BEi8j5YeLRCNa94N9jjWrATjE7y9QaRHz98Sgedr41XqKolmCgCZJi2K9mfHOVNqb8wzEbBtvhYjq3gBZk4zwK7Yw8R1lXK1yduU4HuVMDGY87zHil82KyaKistNmKF9KgQbMACBG8gmTA743hsOjJKjrK0V5VODJ0L+WO2pLpmbjf098OeFovIpdJ/dpcL/dHfEbcLU7lr/8AbOC961TQn+O4vTsRlQNvLHNUCYYAj1w7rcNJWzt80MR+f3YW1MoRvvMDyOMjkTdByxtA+S4elVlpyEBN3Isojc3Fu247Yv7VeoabaVAEdgNo9LdsVrhPCluzhHAkATIv3ZdvafXDChRCkgWAsDMj0G9hgMjthQVI7q+HaNWvrYgKwJenHxPbvMBTeRjXF67KNVgfhA/h9QNp8sMKagXuQY3O/wA9sFVkdlZVqcod2JBIUC+kdu94xLlXueSjFJY3Yq4ZwNyjHpSo32qksQnmEBEGZ3M3wfwfglLJB6jPqdjLVXABv9lReB+eI+IcWGTakiodLdOpjEtEre5nebXnfA+Z4gSperU6FuVUAD2EyZO2+HwTjGhM5c5NkHF+OMRUYipShGCVxTLinIN1SdTVPh6R6xijcW4acswpakYKvQadxp2X2kAWBMeeDs/XNVtdW5mY3CiZhfQCwtgKtQDGQfuxXFUTvYsroQJxGzyIxPmqgX4iB7wP68sa4dkHzNXTQ0mIklukFjCgmDuRa3bDGYlssHgvgtEvTeu6l2V6i02IOmmp06iO5JPfaB3Nq9xx6ddDUpJy1VoQKbaTckyftFlgD1wfX4TyHotTq08xWRmLpSswWFmmQGaVWHliLllgWuHkqKopWDDAB1IEmJESANp8vzxG+Sny8HoYeEoOC7aOuA+HczmKBqU0UrqZV1uFNRluQgO5kEXi4OGfEfBdZUJV6VVoboplixKwGAJWCQbRIvgfh2TY8pKuaNGllnNSk9Mqram1apLKQDGrcGSY74VZzwawzRqUM9UWvyxVVgeYTqO2teXaZJ6b+V8N/kK6slfpWu0c5tHpEc2lUpllDrzOkkdrTI+cEWkYl4ZndEzEuZgH12/GMCeIOK1atUtmNJYAjpBEzudJPT7TbANBHp1g7QQpB3kT/wA4q5cokvBxZan4zyqR6Za8ath399r/AHYdUuKVgKfLpka4gn4Da4tcG43i3Y4p2RUVai6/h3Ptax/xGPkMWbNZ8PAaowJJIIYBVGzdHrbb+GMKnFtaGwmou2c5igGHXqB6gATGmTIt5X/DBOb8P6gznVRX+NXGnadIWJKsbmCDIwT4e4tRrVlpEENoLKxRQjAdp1khu9xfztixcSziMjJF13nt/KY/PC3huNXscs/yuiuZbhKLVGmRUQgcvXqMksSzkLJELPqT6Yc8Fz1UVaiUXGYYSrXhFY3PMe4BG+kS19sVOrmKjhQiHQhhjeau0q1TcCFW19/eXv8AbLIqqghwQq01EHaYQWBHt64XwUVTC5ObvwE8WyxzNc0tB5oTTURausAN2O1rd4OE/E8jy8wz1KResApYK63UdILBjZBa4K/a+dg4Hwr6LrzeahSARTQxrGu7cxxYsbCItBMmYFOzHG3ZnqCoQ9Ytqmw0dhsSAReI8hieOJeX2VSzOuMYp0DcRyLqjEvTJ0kEpUnsbGw1d9rCcbwHUzNF8rTKsCdN4Zj1ENPTGnT8MEHz3xrD8S1sny9poufCsxU5NMC0U1OxFoHfBa6m73/LE3A6SChSsZNNb7/ZHbBYoqvYT/XbE/tbHLIkgTLZeTuD27dt7TjVfKBjFp84mPlOIlyzUwArgmZ2I++/ngnJCNKAzUuQNYkkbk/3Zi/rhEpyj42PaT6eg7LZSlRpskS7iTMbi/c9sBcoGCO4kYziGXZqqgNCAyY7kk/18ziStmwFB3Zpi2w2m/4Y2E5PRPKCS5EWZ4nylCgy7bd47mx3jC3LcV1EhjMwe5v7jczecSDS0sblQYE3/DbYHv2wBw/LERo1C+otFr+RIvO1vvGGptSo1KLjfkL49myaLMBTJpgFQxiDPTBie219sSDODNppU6ECKzEyJfZhBvY2HzxDxXKU2paagJ1SAATq1KIGmLyZiIM+eFH9s01IvbqBPaKZCkSNoNpkzhitvQCUapmcRy7UzcWI3/IjC7nwffvttiVuKLUrAqeliiyZ0hWMA+wBmfQ4WCnVdkp0lDVCJF495PYet8Vq6JaVjFfEYy1FuUnOzVRWeyqRSpqVWXZj07s0BTPTcAXGpeNTVLHPoEpVVlGRWDoyyNSOt5v2gTb7U4ZeHOG1srUcvUQOgPMUMhCJv1FlMaoGw7d9sJOP+J+ZUZJBRvrAQGUNqPxIzAFl2ExBOJ+VtqO/7HcFFXLv6Os1wKhka+Wq5esdYBZ2prUUtP2lLM4IPcAkSdsZw/NisSpgEsCh8tRIM/13x3xrJirQy+YNV0q6WFZ3ezxpuFgBfiO1rNPqu8LZepzqNnZC4+t5bBSu4Ib4TvuDg0/i02dFfNNLyWSnla3w5Zl5xTUpe41KZAA2ExA+XngzNfs6q5k06306hzWQPoFBwCGAnr5rMRPcD5Y4yDnnoVG/SIMdMGAPI2wNxriNXNMQtYg0AxXQNILEy7AhrEqQ8EndhaDifC3Jao9D/wBGKhlrrXZSOOZpw1NyUbmA6WBJkKQJIgGbjfzxJkKhdFa2xkGw7/phVmn1/C0oAQszcSb77mx+eGXCV1jQB1Xgdjf874uh8UeTkfJ6HWWzIKFhIsZjyG8TucXrjnhbhr6eaHpk6lWotRpXZu8qTsQGF+2xx55Q0UlepmNIVCEVdRQvUYEwSLhQBJPeYwXklzFYK4otTVk+rK1S+qnSIB6GBbSC4Ek27DCc1yap1QWOHFU1sMfgDZWpzFYPS1Mq1Gp6CJEAuI0/EBt79sMOGUc4nD01BTrOoVCwYtzCWMAglyOlQo07HE3AuNaaNQOFqCpch1LIFXzUEA7z27eWGnFsyaRRuWrU0UFurVygRCslNrpTOn7LtECVElgqc5L8RuOr2VugVOo3Lf8AcadP94hQACeyifInD7w8zLmBmLmlTYKzEdmEMZmOmxMbDAHFcjTqPzQArGDJPS/+Nex+0GBvJB2Bw14ZQOXpaADVNTXUqwIuyKCQvZAqqAvlFyZwt5VW+xjx0ceMeLPzqnO6UViFVgYgfC25AJvcb942wiq1EIQimk6IIa+o3llMxf5e2LAnHateglBaBqkb1dehqdMQWE2vptqDRB7xireIctUypcFYE2p1GDOoOx1iAw7XExcyb45q/IcZ8dV0G8tfoNesuUp02p1eVKrE6lBZlBjSJcC03n55garxAnIqksEbW2gkEAHTpBMAmSpbc9vIYzFccikiSeJ43TLrwipTGXpEPLCmsj3UWHtjeYzNgRt7Yp9IOKSdUMFWO5HSGHta+JRxF1ZletS0p8RHUR6QIk/djE6Cex2cyB1MwAAmZgAe/lthnQ41ro6U5elVBDIC2qDBvsB64SZbOVk0sKLL1hWq1ARvH2e8TtfAmcqfR6hU1zXNX4yEFPSO4IDMOo3PaBthWRKaaGRlxouDUmZOsCRBBFrTsR95nAGaQec9hHp2wyoPUqUaNYgSwkob7Cx9QRfa04EekL6RHpO0euF44cEDklykxTVeDH+0eZ1Wg3/DEH9qheliREBTqv3tAHt374LzNJtKu+lFAJK6zAgTd4uR7Rf1wl4jUUuVGuSJKskaRE2PdT6xhlJgpsm4dw/6U9QK/KMFRUI1lXIMBVkCYuSZPtthZxfwg2V5dFgKqFuagViQ5gpUU6gIVSabn0Bt5Q5PxSQiGjS5SqXANQggh1AeEBmRCXPpgbh/GubUUVXZtUo1Utc6gFB9InUQP4cMqgLtnWUNPL061TLAZmotMRUZgykarty9wqL3YydRjT31wDiZo16YvpeslG8fAzqsa9o7n+pR8FyBFYiqpRlDIeWYIOzDuNO8zEQD5YsNXw3ma1BzSylUhliZUsQbAgFha87YGWTi+NDYQtc7os/iKorKtakEblo6gLpHSw6hEiwgWNrY7XhacQoZdM5TZNKLpFNpKW6QeksmoeRG25whz+f5ddudTKCpDlSNQWpA1wtpUtuPPDmj4rr1y4LhEQKNofqBMqeoaum9oA88Rvmo6ZQ4qbVDOn4I4dQqUq4Z10ESj1DVRjeAeZJsbgKReJBjDNvEtFyy5hToMBCNRGmN2AA0tM7el8VpK5qsKjklRZSxuZ8iTZbCSd7e2CqeWDB+aUCqA3WxWxsCrAeljF/lhc88k6Kl6WEFc2ybJ+FaDVddPMh6XZLFgTEdQYSvus+uKlxLhLZfM0k0LNVGAKmBUYKdRjsSzW3nz7Yl4hxZGqVvoSrUGgay62okkxpgyzNe/phVx8FqgYOWWVZXsYVuqmZ/uEgE+d8Ox3F/QjNJ5O5Wv77K6OClNKWYgWKjfbcfjhjkvClVgQAJ307kevpfFi4NRNXMTy4WGZpaQqNMKq+hsB2GG3EMrmFX/wBLqeoTJVVUsR3I1dh7jffF3ufC/JF7a5/RTxzEPLqK3OJ0gQCXIFt7ECCCSQAJJIGLDwOtX0/2dTq0qpKvUqGlVZeQpIlTUVW1li1gAp3AIscJqXiKvl3+FkInqiGWexRhEX/5xa/DXjzQxHKoEtA6V5TsBJ2UQxuTEC7b4mclVzQyTd1E1xT9nnJWlSyxYkI2uqzQlQwSy1BPSST0EWgEH1rPA+OtlqwDjQNXWG2WBv5W2naD6XtvHFr5leeacq46NVQKAtyGAkmDYWAnv2wq4NwOnWZQi86tQh6lQOGOs20svwAKVlVNwVPmcJWertFD9IpRtSV+fpf6MeItllyiVKTrprEaAt1BEhgsEyCSNovAvOEuQ40aZp/WEILqy96bWYbX7T7DG/EdSvWdKNQnmUgXplul1dYMAxcG2/lhd9JOaorXoxzCJq0+1Q9yv8NTf/F6RjsSU/kgs+OWBJS6fktecr0aWXoKCB0K0liNckIWQd4NjERM+4C5pq1b6T08tWKqz9RcixZbCVkG/kB54TeGs4zxSp0TmkD6xRNglSd5IhDIkqYDEGRM4sOY4HUrmnDDJj4mATmVG+zMIQiiJG5mbi0YKVcqEwdK/op+fzrV1NVuqnVWaR1NKhGZZ7ap/vD5DGYt+a4ZlaVGqOWG0U9NE1DqCAhmJAHTMtaMZizGkl8SXJOU5cpdgGR4K9ejp1EFk+KbiVix9vPGuNeI2qMop8ukumCNKGdouV6flGDX4O9XKIwUleQGjYwouVF58/PFWr0KwRHSkr031aXUAjpIB77gsAYGFyTcg4tVssfCa1DlgV3IciGYyQxkmVJsPLBi8LouCVJNoBBBJB3Jg7CBAjYnHmtTNspJBFPuQCV23kbfhgzINUeuFeQFJLzKNCbjYENMJtILemD4yB5I9N4TxxqfLohecomzEKVA3Ie/SALzhTxf9pVCqdNFJpB1BqaX0ydWkMYADMQpEHYE4Q8JyNfMU61OmtWqyppc01jqlW08xoF4kiZiOxwTRz1bh2TZ61EqXrRQWAWpVeWwJiGiown3EecYmacdd/0NVS2tAHFuOrpZwZ0AsZg6YYhb7apMAXvOI+N08zTaoK2YgFFdzqUcyzX+G8xFiAe+GaMa1NkZzUqtCIoUyoN3e1gCegTFhUPfGuD8MylKnzMxWp1KlNhSACa6OX1AuAW9g3WAFtEThsKX7MyX0imIqOGMadY03KttcRESvmI74ccZr0qNEMiqjNTAY2YqSApAUmxO8naZjFl4hrjXU0rRcFgSupGUEQdJIJ1D4QdJIJ2gnCHhWdqGu1PKj6KGDVJWqU8gobSoWG2A2tvgpSv/AAyGt/ZBxbmJVqMVqLUzNFDyyjKwrE6GAQgMdTQdrk4vWc4+1Gor1QWRAENNRJsgNRjBksoZbC3WADfCzh1GoDV5qUxWWlqXQZXRUCglU1QjMZDQNyZsTjo8WFKkUhXEMrNqI1FxzCwtN3JkjyHlhGaW+SQ7FH48W+izeKuFtWoM6rSzCt8L1KcVaan7QqCeYBsJA9zvjzvM5xkYKtN/quhkFg4WRLR9oS1yJlY2Jx6fW8QUjkqtTKVFqHL05NOnsCFEK/lsd8eZPmgrhqkM0Eu0Td/jFjtIBA9MDG26ZmPSsc5PilOrHLgoDsQQyyDZgCRNt/fC3xHSUinTpiXrNGkABRpABJ0i5uP/ACwj4hxVVRnpDQxPxXBie0GfInAlfxMzQKi69JbTcdMwN4mTpEn0w7HhlB8ojfUerjlhwn39o9b8PcGy9HLA1lXk0zINWAoY/E5t8bG15IAAETelcVdcqCtLRmaVMNyoexoNdASLkr8FyNp74r2TYuikA8pWIRZgBoliBsN2EjuSPOXfgXN06dR61SnKl0ZDY6WTXOoQJ+IH0IwSxcdyfkk9y3rRfqGWyqU+dTFKXVYdAuplPmJA++Iwk/6mYun0RKhbMUilFiwCzszBiOqGWS2kCBInHeSqZHLVDUoKtejUEaKy3ojuKLsunlG3QYIixiwYcQzGupqfpeigNMXBK21QRaLSQLCBgPUSRR6eLpnFfwea9J6aZhqlcOqVC/UtMgTqCkyFY2OkknufKLgmQy/DUbNs5q1VDUkQjSocMwdxuQhgAH3idQhfwviGZqcRH0YIWKkAOCiwNy/xFrwfORvjj9oFc0q9X6+hW5jUUfUwLIKetlmmI+J2I/uwu82DEpNAZa5bAeEeMK+czgOerqmVVS1RGIVFb40Wf/kIRrSYCn3x6pxXxFSylJQEhmTUlILpEWF4sAO47YrH7O/Bz6Gr5tYSoytSy7J8GjVpd9WzGZiAR3nbCLxv4qWpmESP3etVmJJd+s+x0IBMd8MaTekJvRXfEniPNGpzzyzNltJAUGLAg6r7yTGEPDJpIrH92+rTMANDdUeYBOx9sE8VzvMcoSigGwJmDt6R95w7pZilS4TQcgOzc1FKxqROfUurGbOSBtspM2w11FaX0Y3KbUZPSsM4P4rdEZEtqOryJYiJm1yFGBX45mc1WXL0x11WCBT1RF5aRAVRLE/nsa9kM8hAkAeot7geWPR+AquTKVKqsczVVkp6yoCTBNjdt11X7ECL4TNxg7YeOE8mo7EXiTIhMxozDsXFAACYQuoMtedRYne22Mwrq1K3OqkMmYp1FJNQQJhQC0DaT2M7C9sZiiD0LyRcZU0Ocnx4tluW9ZYChFpAgkbSzD+G3fzwyfxqypRo06USDooloYqR0l7TLAlzqiBc+lcy+oJ9XRNR20KtNgT8dtdUkHTRkWH2oOwBOD6ebpgVHqM1WmAwDbc7SZrAfaFFWjW5N9h2wLqzrdEObBWqGXRzWGpWWwVVjr2sqTIPnfynKck06eXolmrMQik6CKVMAl6rEGAdYYk+oubGfNVeW1SpW1apYsC6zUdDZAgWyISDpA30LeGwXw/xFSy2acJTHORTSADSiwS1d2a7fGDJMSe98c9GUOsz4i+g01o0DzuUBrNOPrKjdbm+ygAAEmOo72xVeNeLRnHDLTNJ21l0JDKr0ypVw8L8KsWuL6xHxYXeK+OItQuanNJBYaaYh3JlnUNICC4DtOqbC1+zm1NCs7iUSiK709RFN6jMEVAAAtj8ekdRIH2YwtwT20HF8X2MMxVRstT+hpWeoytTNyEmfikAzqFhebHacIBwhWy1SrVrvTGso6hGjSF6ZAIDMWaLzHYC+FacQzedqjXWqBWjWVYqq0iQGK0xAKAEn5YufirwfRp16aZfN1adFgTUOqYCgXRVgNqFoMDY9oxzTi6sKLT3Vi7xCuWWo2Xy7nMVOUAXYlmetRBCkgCdaAssQZA7QMS8O4c+VD89GRatMUxU0nrdhAJAlgxJ0gRpFrjbDHOcUSis0aSJzDKAEF20WNSpUAkkzNrAEdzas8EzdN8y2aeG5C76Y51Vj0iSSYkajJJ0z5zhii5R2C5cH/YyrZxlcB6To9enrcam6H0laSvUbsFLkg7GoBeJwJmeKIzFCTrUAMmkqym0iDt92IaGbGZ5iu66qgWX0agzDVqJ/hLliT2BvhXlq1Ws5ou7sNqa1DqZG0yNJJkC0QDEHA8U3+g/caX2NuFPl9dStUrU0NNTCElC5Gyg9wTAK97iMLVzWqlodtUjTsLDcn1k/wA8ALkQrALUBlVYFZAhri28zbfEyhpCtM9u8ny/2w6MEnYiWV1RGELsqsx6mlhb4RJ9+0eVxiJqOp38h8vYT/PDPKM9PmVLIwAUcwFSBeSqsBP2fuOI+E0+cXu0JpLuRqI1HSCQNySR5esDGt/QCj9h+VzzOoSFVaaWNo+7tA7+uDeAOiIiOWE9QkGIJn8Bhdw2gFarUValRF0qtoOtp6oJ26fluSMWbwf4Vy+aoVqT1GpZhVBZmEaCxqBQFBA0LoktudX2QAMKckNp+BynFUzFE0cjl6tUA/XZgtTCiBP7wsBF5tMAzFxNd43khSdRJK2PQyXAjVoIdlJGwkjtIGO8rpFMCoquyqQFD6gGRipgkbHTrBG4Iwo4xxKqs1qTct1kkKijWCOqRESR3jARVuqDacVdl9/Z8lNa+XKPDvlnUl5VnqDQVKKTcMNZ+/fDnw14WojimZzKgkoCp1EEJVchiKUKCBpNyST1QO+KfnXUPk+cs02oEPDEgOOWQwJG6kKRa2rth9wPxCco4WqdWXIP1g+JJbUGqKJJWS0v21SfPCoydWg5wLP438RnKUC6gtUIIRf4nMKvuATJ+XnjwniWY00whRWJOmSklgArSf8Ay/PHtXFQtVUcMCpcPqBnUBMX7gAmB5nHl3ihEUOXAsaZFrzBAAG5JiLYZidOxU42qIOF8BIyTZ2pl1eHD01fWgemCo1BgYEuxgOOsAxYGc434mbNUxSqxLQaBhYgG4UrGkiYKGfQ4Jek30F6eYK5bLFERCEk/VuajFEmajGYZjYFokmRik1M5RYsmXoVXBIE1Kkk3hSURdAPa8++G8VJ2YpOCr7HHh3hdWtnqFGlZmqLJ06gFVgzFltIAG1twJE49a8bZWnl0HLepqM61aqxDbRNI9BJO5InbEvgTgdPJZQ56sic+qgZtI08tYEUlufcnuT5RjzriFRszxBKAb6upmC+sgmVTWwAvuEUD3jC5pZJUFjk8a5Im4vxZam40VCg9jAIt5d7HzxrCDheVLpzCuksGe/cHaPTtjMHjgoKkbmyvLLkxxwzM666OUNcUVg8xyUFSFNOxM1NETo2Ei4gDCnieezFbM01YupVg397pYMWgiC0ydont5MKNTl0g/MpIqamI0a723hhLGR+WBstw+o9Qs3TXAEpUDq+lQo1EFRtI6dyDN5vnTsy7VFw4Nl4QV2qURV0Bwj1dMAAsklROuUJM7lmxTeE13yeQUilNWsWfYdFJBAZ9Qtqczp8kO+rDvwtx79/lyiVEKh05iKVDyQzQqyJDQAWPvc4ccGydTPZ2oqU6KaKGh6m+kTFOFggE9aiLwDcWwUYSUXJsVLLHnwRWKXBBxMnMUkGXoUSPpFSoQVIhSRTCga3sSRI+Mec4cf/AOYZ6tSvlkIb4Uq5gzTHboAKqRuQD3OLvwXhDHNmmwdaWVVRoVjytQgqAYEn4WiLXkXBL7iPGadAE1ayyNySBH+UEmfTCZTrUdhxt7Z4PxDJVspmeXmgtBoKoVBKHVaVZQQN9jG9wLYc8eqMQ+thIKpRWmdbnYN0AWfSgiZA388deMeKDNVUeGWmDzmZosFICsw9fKZ+/BnAf2ZVc2lPMiv9Hlm0TTMxN30yCS5EghxaDOGOquQSutFPz/G2qUNehV5jkDQJKIg6Kcm5F2fUbsWxDyZpBNlphme86qpEExsdAGgf5vWTs94eeiz0kekVptPMgqoJP8JkgiJIk9r4ErUQlNKbFWQjocAyq+sWJj5XOG3oVW7IqXB2pdSk1BEgreYN+nziQffE+QypOirKipSc6tmkMDyyV7QQwt6YlynF6dNAKSaTy5Gq5BO02Fz6YK8I+Hq1UVVoU3qKyBCVSVDKZHWSFLA7iZg7YG/s39DDwh4DpZhXdq/RRISzAEvpm8gwFF58yR2wDn+CUqbEUqrMsfu3AMj0cEX73k+2LfxTM1slkaNB6ZDUoYElFBBJDSpZnZoJMlVHqcV/LUOdmoosmYCjUXSVUfw62jaZAAuYNsIcpp8vA7jFql2JczlSaa6lNGmg0qCAWqGLimJksINyABN9sNXcVaC0lGilSOlVQkIHYAFrrNR4trMbkCJOLllODKnU/U323YXtMQL6VEnp2v33wTRoUFUaIubR29QPXz74Tk9Ra0PxY+DuQj4X4cTkhV1rfWzTcsPQDbBb+GKVazUlJ3Gs8wz87D2w7ylMNEF4MmD5g7W3ie/rg+oBYggkCdJMSfLVEAffiV5Gn2OVV0U6v4KZwFXSgHcGRERAExGC8p4No0qTaxzXI6dUdJjYAHafPFopUGIBqMRMEIg2HkzSdXrEYmXLJto1QNgP5YJ5/ALjezzvjuR5z0KFOstPUHpmqV3piDVYJ/CNJMT2CzcxYOH+EMoKVGutZ6tIuvYIRMhgWGllKm5DXAkHHKeH3/tJmdpjLNyUjTAqNoclifiWJn1A7Xk4t4GzBrPmqvKrlrClSQpoQkamM/Hb4goBIFpMDFMI/FIRPJ8tCLOZVqD1PoNVqlJVFSog2p6mIXVB3JVrgEQpJi0j8L4COI1keq5BpgFqNNQxE6ypYswAMqEiDc7xi7eDqSqrKCNWoM/wrqqFdI0ySGTTPVb7ItpbFM8V8M+iVyaHZ2RQFRaY1aHFMpLagFJknSRrBAGDxyvQuemNPG/BsolClRrUS2brAMH3FNQ3SrkMJQSRpWZgmMAfsx8OpmnatWVWp04C0uWFpFpYIVE9UBS5mwDpE746qZVM/k1Z2NDM0/8A0tVlPZbpKncaG1SDa4m2LL4f42tXLMaWlPrqikAhYVTppyPWmEwcpJKl2CoPt9C/9qfiJkXQhmQWeNo2Qn2v9wxSPDVeahYiyU6jSf4gjD7+o398NPGqfWMoI1csyO4mLt5T2HphDwDJt9aEYFvo7U03jVUZVE/Pvg8cVxOk2nSLN4N8FrmMrmczUquBTDJTprH2KYaXN95ACjYXvNsxwnCamVylVstWqU2YAVgIKVRsQQfgIWRK+d+0awcWn0BJNdguf8TAfR6i0lP0OkXUBQNTwPi/ugib7ETvjeZrZ2s7ZqqAjNTQsvLLaQCzUVckgqxubBiOnUACMVnivFRRNJVEtZ9Rv1IQVBXus9u8euGnEPE+d4vCLQTmBQtV0IAljKkybbHzgTgHFro2Lj5HPgDwhVzDGtpVcsEbS73Wq20lJl0U3uVmBBuY9Jz+bynD6KUjppJUY6tMAkn4mYKJJJhbDviREFGgMuAadGmioGMCFAAPnJM29TgatSpqKgUI2ZZYXnAsNR+A1d9K6hAHaT5wJsk+Ut9BqNCzO+JJojkOqqCLMjLpQnqbpY6yBeIG0TJt5lm+K8wtXrE1FV9NJQsC5gMwb7Rtvt9+IuH8bqjnh0Cmk+lkB5YlmYctRfSRpYCCYCk32wBTdKtFzUIDGrrCmARCEWvszOLf9oeeKcePgKcuTog4jx7mMeYgOkbBpBcAhSfaTYz+JxeMh4+rUsvSGsvVamq6CelbXabxHkMefZLl6mFSkIYWvImfvE+mOs/mdJ1TYgA3gFQdgYMDth7inpik2iTOcTVqzs7PGwVLT2gmY7C/qcKqlaQG2MkG+0yfxE4jqUyrstjDbjb0j0j8sNuD8Eaoy0m0jm6Wn4jTWJLkWFlMwSLwJE43SN2xx4F8IVOJO51mnRQBalSLf4U/7kSY7agT6+zjxHTpZelTy1Nbr9UnwJTSSFLEDvGwuTPlig8W46dK0Ms1NMqkhEpgBgsTqYzva7bk+U2T5FXrAKdaUVACqpMkDYLsAvrBntGJsqc9IfjSjtlg4v4bXiuZL9VWqgVWdCEpBASYq2ZkaGJVUliJnTIOJON8HTh3LNNqTaFmsIFIKPhVlpDU7qD1MCSYFp1RgapxhqKaFYKg2SYH3D4j74rNOs2brqtSpNIVNd+0Aamv3IAX7saoVH5bo33KncdFk4bxWqyVWV+gkctWB1JTMw28lXvEj7J7zAP/AFGzHltWK6d1ZNJOmwiSLWNwTuPmYMzRRl5ZVSw0kkz0glpj0m3uMQcSpUKwKOA8bEG49jb7sSXFuqKpN9pjDK8X0K7WJLQg30k3M+ZMjyt3w24bVFYK1RgtP4rtAKgw2kxEk2A23+fn/Fsq2XpBaCOACXdiQw2AvtCwAPvw4/Z1lKtdXqVaj/RqDQKXxLUdvrCq6j0qo0sbEHUvlg/YU9inm4DPh3i7MUnoCtTGiovLsNCmobB1eSxpglVYaRp1C5xmY8c1qnNNGhU0UQW5hQhUW92BYbAW1Dz2wyyLUKtZMzQdREQr0xWuCTUklwdUEAECBv3jAubzi0FSlUzAqgPz2ikyvVrXvWEsugkiFtBVQBFsMljhFXQOOcpvj9h/D15uf1QaVQZMErALU6lQqCNJMCCoIgnv5YWeKauazVQqtRuqnBpa3CSgh2IBjQZFiLXwuzHGOXqJagGqVtOmqSIpBTuSsFgwB33bteRKvGszQrM6VVd1DoQVEaXFgNjIEX2tt5d7ck7erO5xv4u6LzwPwrUo5Wi2XqCnWp0+o6GVKhaCQTJFz3Edrdwr43wxKtEZinTNJqVNhVosCdL09AJUzGoo4ZT3CDzsF4V8YVnpGgtOjpSJqqWA1T8CqQRI9DYEYW+JPFGupRYua1OlUjSh1CWMOxABlgBCgxEG97FHDPi5ASyx58RxxFKdFahR5W/1jQLN9oxMCxE99J88L/BmdYa6dEqXeCLCVIEEgzpFrfLHfiiiK9WnkDq1VCajpQgtMTSpXOksKaGSWUTf0PFD9inXpGfUqRYCkXbtIIFRRbz77wJwuCVNzfYzJJ6jHwA+JKCZVHLOpZrmWDsT6xMb9/nGD+C5CmlNagJmqaZZ2gG0tB8ttgcZnv2UUMsNdSrUzFwuhKYpjUOqGGpmYMp/iFxJkG0y5UqyldAPMDMhkhFRG7jf4wbDtF98NuK1EVtrY94qQmXqbQaRADH4pG4EW/4vjMJ83xA5jLu6gCQ1/wCJV1CQPI7j3E4zHYU6NydnlvEVWoy6Y1KSp9hOLL4GzYpU6lGWasX1KiPywV0iSWC6iJ9Rik50/WMQCtzsfUyfnjeR4g9F9dNtJuCfMHD5K1QhOme+8FzISGJGsfCo+FSO5m5a8T27eeFOd42q56tzXQDQCATuGFQhVk3awMGNPkbEVPgPjFKg0u4oO3mJU+x/X/fD/K1hV+ka6aVFfenU2cjqUE3i8XvviSWK+ylTroq/EqPNq6ubUo0WUVSzwvNKqVLCmR+8J6VkGxbvvVKqwgBUCbn+v62xceLRTBDqtSlRQU7MwCk6ioLA6w02BtMfLFGLltIJkC+0G/nijFtWImlZ1VeRAJkbXwdxXPCs/MWmV2kTADRFo/O2ATVgCMd06hsoDlpJPT5wBH3fjhzFpeCNHJJ8zY/K38sXDhFaguVVts1UZk1PLKFC6ehQfhI39ZmwEVnL8NcMxcNTWDdhe/kO5wzyGRaqBUA0UfgSYlhPUZPn67nASVhpqPYbk8rUzDv1aaRHwqAGCnYDsXbtP4TghuGrqYU6kFdVnQOembBwyHpgg2sfPBP9prTprTy0cys8c0tYeWldJ6FHV228zjjinECMqaVIFEI0IpnUbD49QBnb0knGcWjfc8oW8TNdFu4dWUsN5gbgAz74iyrDQI2i/qffFmz1wENgJCk2AAOmZnePbY4quXrr9kyPTb5emMb1o3t7GWXPeNv6+/8AXEtDNXF7dzhXWzBK+n9ffjKfEgpIIk+Qj9CMAlYblRZs5xtSxJYKpUBtS6gY7zb8u2LTmM62X4a1Rh9aUblhrTrPTYxFiCZvf0GKFlcxlmaGVKZFxzFkWOwZbEk7Axi5cH8WczpZZR61SkpK7AIr6ijTJcs/U2wSbzZbuDqKC/NbZTq3Aa1MtyzUhh0qWTrYCDfSYtfzwNlfESDlgam01VJZqjsVAM2RpgL8Vo+H0wb/AGm9Oq1B6q6lMJUJKh1MRAhgp7G9sC5cZPUFJV2Y9ZSLC2rTAtIJA3ubzht6tgNVpfoccTyxZHWAVMjrHS07HUNmHa0euF1VMtWQUamrK5oJpblrq16QY1AHTLLeCQR5+Z39q5haIZaTPVJbSEpv0qTYao7DuRgQKyKEYctgwY6F+1MgkbsPPzvj0MzWamvo8z00X6e01qy2KAtNBR0KgA09ZXyEm0k7k3F4woyPg1q1Ovm6hK0qKnkoh0ioyGWdv+2psJMk7HuU6cYBp1CPgYFaqztfTrXyIO47i9iL+h+FPE6HLDLOfrxCpAhXRT0BDtMGI7kk98ebKeWPxkeoseJ/KC35KFxHhNZaqVE5q5qkrV9KwGLgrzGYwSSV5Z0zB27k49JzvGguh6kFlps7aTSI1FZ6NUAjY3MjUMDeLuGL9KoszvozNbTUQtpBOlYTVeASurRsSkfaOK5R4k2YXOVIOmpmK4UqEIKolGmjAEQZ0m6iJBwufyX6GR7v7Lhx+q71KmVUxVCUatJh3qaWkW7fUgf5yO+Kv4gq64NAlQyvq5guZCahTP2Y1aQxFoMCNmvifibJxEMt9VNiBMSyaKiCf8rD3Iwq49VVnDo0jlmoGa/xkEXPa2O4+QbfQoySFFZBdNLnygQdx5gkD1xmBMi6larzLMhA9BE7eu/y9MZimKpCX2UbNKpLASDqa52Jk7eQwGMEZ6uS7doJH4/hO+BjgwQjJoSSQJ7X2/5GLPwbxwaQKVVneKi3g7AsvcD0PyxXjmQi6R5fj64igaGFiem/t/UYyr7N6HvivjKVdCIwcKsyDPU0CNW5VQJAbYsb4r6tv6iMbK+3y3+7HCDzMY1RSVIxu3ZNk6QYy3wrAjzwecyezGffcjAeQrhTadX2vIj9ME0V1sArKSb2PYYCQyMqQyp5pi6lWMk7AiI7zIPvg/LZ0y1NxqUGbjpmOwvb08yNsL8vSKG5Hlcx5G49sDnPBFjQepoX4RE37/164FXZzSa2Pny85gtUYfwAaQQluw8v598CcVzAqFShDKqmD2MlRa5wLkOGVKtMnUAGJDseoEqY9zt598azXBc1l9BOjQ5hX3UnePvA22wXJXtme1JRtLQ9zuXFSz/WBTIUgaVPeAALm1zJgYQ56iFYwAB5f1/W2N1spXZhqfmMGA0o3TJBO8gEWvubYmqcJWkHp130VmUcpUIKX1DqbfeNtpO8iOtIBpi5qnYHtviOlUpyFaN9vn5d58sOeH5bKKGestWooMbhAY3hQZPzJ32xYeE+JcurFFy6UVFwYEyd7gWn574Fviug4rk6EvDuHMwlaLASfsN1HvcgfecM6vBKQIkiWALEU1Bifs1DPfe3zGDeK0Uc0alHMPUo1r8u8KA2k9WoggkEBCJsfbCjxRXqatdKUCySbDb4ZF+1vW0zAjITjL8jMmOcegnOUwjBqeTSsVga6jajG1l9I7C+F7+NM1JVKi043QUxTjylfi/HC7gvin6wcwhVtbSDtPexvJkn/lvmuK06lOXCVBEgOur8d8OeOFWmI9yd00QUuMZk6ajsrrN2L/kNXT92Bs5xtmdQqy5cSEFyB1RG8W3m4nbC+pl0ZiygpOxEm/p3jD7gHDsySTSy8OYBq1VIIGxClrie9tsA+MNjVyloWZDw7mlIhJFaxYSIEyYneRMNtt6Td6vhleUlGmF0r0szjUdIB2HlN49sNuG8O5ehqxV6p3aTAFwIG0xInAfiPjXJkgaiW0KvcnYADff+WIcmV5JUj0vT4uKtif8A6pzIf6MaoqrTJNN3QlqbKkKVaQxgFrEk33AwJkeM0KdNKPLJoUwVVhdwCxct7nUenC6u5pVQWAZlMtB2n4gDtMWwrrUZ9PLzjsMUqKaJJz26Ll4u8SUalelWy0sKZkagVsAumSRuSu3vhLxvOzoCStNqQdUtIRmYopjy2j0wjIhSxHbv3w34+wpEXX6uhQUAnsFZv/2GDcUloGLd2yA58SUQSQFBiD27/wBd8ZiOhwJ2QVKsqFOpVB/Ejt7XO+N4Lkn0BTRV8z8b/wCNvzOOaPdh9n8ztibMZVy7QjXY30nuTeYiMdVstUA0hWII7Kd8GYC7+vrjFEmBcnsLn7sHZfJMzRDKAJJKx9098ORk4pMAAZiJ3juIxjdHLYhbK1E+NHT/ABKR+cY6y9AM3VMBfOJPYTGJ6WWZWdlp2IKrIggxMgekb+uIsnkHbVOpYgywN9+3c3n5Y5HB/BsuHJBYKAAbC5799o/nhvl8uFB0aWZhAZwDB87AXO2+K5y3bSukqLC6z7zh5lc25ADAwbmYBPp6fd3wDWwk9bMyXh81H0tpLN9pVIJ7kk9pHfDUeCQtUNqSogGkSD8ZE3BMXEmR5HG+G1lNUyQOj4tocdxM/wA8FVaYbMqaua2GpHUCQRbS5AiCGO2ETcrpFGNx/wCjoZHRcLDidMSq7EaXX+G4MEHbFY4pn3+kSaXKqyGZJ1U3YABXQWj1F+3qMWunxihVUnW6EEaTVQBrmAw02Im5EKV3IjCjO1qlXUgFAoGs5PUdIIlZ+ENM/IeWBxqS/JDM0otVFk+Tqa6QqaVQkQzFRIG8SdvaPLCziGWrFFqOy6KZk6zJEkeQn10ncbYfZXJrThkqqW0gSWBE94B2G20fDgPjebJApt1cwSX1axI2gi4veGHzONg25aFTSUSu1q6T0mSfMfeN5HthfmKjOY1H0ExB84nfDKs51GxP2QNE27mY/HANfKuoOkHtsLjfa39WxbSoi8lkqeJqdZaAqqUXLoqoqGdZ6tJAAtpEi+5Y4j8RsOSFUNLdR6kPSBtpUm8wcVihTq7APB3kHvuZOHnC6LNSdGRAd0doDDzEx/V8TvEr5Faztx4A/BPDL16TVAdKghVM21T1SPIAgnGlRhUdKi9aMVYatiDcee/cdoxJkeMZhKVOmmqmlPUSALEvuWU/H7XjtgNcmy0wAkEwNUzF943+WGpu3YiSi0kuy2eGjqqiowsiwvfrtHbYTPpvi1cU1vTmkypsGYXJBsQpOzEmzdoNj2TcCoUEpJTUpbcltN5ub94v6mMMK9ZVXStWmVWyqrwBffbeNp2xBktyLIJRiOKWYE80vZBJJ7x/z+OK1xnNijSbNOZqiaOWp92qmDUcDuFkL5zPpibxB4iphKKKYIaSVl9IVYABAnUSTJwty1cc/Jhyuull2ZmmQKtRtTEsZBfeb98DDG0uTGSyKuKA8v4PrckOdYc2C6D38ye+IaPhWsycwuigEypBmxibbzi8Zvj1JtQIpmxEl7n54WU+IMgmgaYUXGqosRN+mJiNrzfHQzZX2jJYsa6ZRMwml+W+nYyAZkEbj0w5yGZL1SX6iVEubkkAKvbYKoHywy8Q8TNZBLLf/wBliGBm86wJVvUYr+SZqTALIgi82kA9/wDncYqTc47WyZpQlplkKdDkmZU/K2Mxps2jITqUSptPeMZheGLSdjMrTe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8" name="Picture 24" descr="http://dwkcommentaries.files.wordpress.com/2012/05/newfrance-br.png"/>
          <p:cNvPicPr>
            <a:picLocks noChangeAspect="1" noChangeArrowheads="1"/>
          </p:cNvPicPr>
          <p:nvPr/>
        </p:nvPicPr>
        <p:blipFill>
          <a:blip r:embed="rId3"/>
          <a:srcRect/>
          <a:stretch>
            <a:fillRect/>
          </a:stretch>
        </p:blipFill>
        <p:spPr bwMode="auto">
          <a:xfrm>
            <a:off x="2819400" y="1447800"/>
            <a:ext cx="6324600" cy="4975352"/>
          </a:xfrm>
          <a:prstGeom prst="rect">
            <a:avLst/>
          </a:prstGeom>
          <a:noFill/>
        </p:spPr>
      </p:pic>
      <p:sp>
        <p:nvSpPr>
          <p:cNvPr id="18" name="TextBox 17"/>
          <p:cNvSpPr txBox="1"/>
          <p:nvPr/>
        </p:nvSpPr>
        <p:spPr>
          <a:xfrm>
            <a:off x="304800" y="1600200"/>
            <a:ext cx="2133600" cy="3693319"/>
          </a:xfrm>
          <a:prstGeom prst="rect">
            <a:avLst/>
          </a:prstGeom>
          <a:noFill/>
        </p:spPr>
        <p:txBody>
          <a:bodyPr wrap="square" rtlCol="0">
            <a:spAutoFit/>
          </a:bodyPr>
          <a:lstStyle/>
          <a:p>
            <a:r>
              <a:rPr lang="en-US" sz="2400" b="1" dirty="0" smtClean="0"/>
              <a:t>Conflict in Europe begins to have an impact on both British and French Colonial America</a:t>
            </a:r>
          </a:p>
          <a:p>
            <a:endParaRPr lang="en-US" sz="2400" b="1" dirty="0"/>
          </a:p>
          <a:p>
            <a:endParaRPr lang="en-US" sz="2400" b="1" dirty="0" smtClean="0"/>
          </a:p>
          <a:p>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4638"/>
            <a:ext cx="9144000" cy="1143000"/>
          </a:xfrm>
          <a:solidFill>
            <a:schemeClr val="bg1">
              <a:alpha val="50195"/>
            </a:schemeClr>
          </a:solidFill>
        </p:spPr>
        <p:txBody>
          <a:bodyPr>
            <a:normAutofit fontScale="90000"/>
          </a:bodyPr>
          <a:lstStyle/>
          <a:p>
            <a:pPr eaLnBrk="1" hangingPunct="1"/>
            <a:r>
              <a:rPr lang="en-US" smtClean="0"/>
              <a:t>Anglo-French Imperial Competition</a:t>
            </a:r>
          </a:p>
        </p:txBody>
      </p:sp>
      <p:sp>
        <p:nvSpPr>
          <p:cNvPr id="12291" name="Rectangle 3"/>
          <p:cNvSpPr>
            <a:spLocks noGrp="1" noChangeArrowheads="1"/>
          </p:cNvSpPr>
          <p:nvPr>
            <p:ph idx="1"/>
          </p:nvPr>
        </p:nvSpPr>
        <p:spPr>
          <a:xfrm>
            <a:off x="457200" y="2057400"/>
            <a:ext cx="8229600" cy="4068763"/>
          </a:xfrm>
          <a:solidFill>
            <a:schemeClr val="bg1">
              <a:alpha val="50195"/>
            </a:schemeClr>
          </a:solidFill>
        </p:spPr>
        <p:txBody>
          <a:bodyPr/>
          <a:lstStyle/>
          <a:p>
            <a:pPr eaLnBrk="1" hangingPunct="1"/>
            <a:r>
              <a:rPr lang="en-US" smtClean="0"/>
              <a:t>Background</a:t>
            </a:r>
          </a:p>
          <a:p>
            <a:pPr lvl="1" eaLnBrk="1" hangingPunct="1"/>
            <a:r>
              <a:rPr lang="en-US" smtClean="0"/>
              <a:t>History</a:t>
            </a:r>
          </a:p>
          <a:p>
            <a:pPr lvl="1" eaLnBrk="1" hangingPunct="1"/>
            <a:r>
              <a:rPr lang="en-US" smtClean="0"/>
              <a:t>Rivalry</a:t>
            </a:r>
          </a:p>
          <a:p>
            <a:pPr lvl="1" eaLnBrk="1" hangingPunct="1"/>
            <a:endParaRPr lang="en-US" smtClean="0"/>
          </a:p>
        </p:txBody>
      </p:sp>
      <p:sp>
        <p:nvSpPr>
          <p:cNvPr id="12292" name="WordArt 4"/>
          <p:cNvSpPr>
            <a:spLocks noChangeArrowheads="1" noChangeShapeType="1" noTextEdit="1"/>
          </p:cNvSpPr>
          <p:nvPr/>
        </p:nvSpPr>
        <p:spPr bwMode="auto">
          <a:xfrm>
            <a:off x="228600" y="1219200"/>
            <a:ext cx="1495425"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England</a:t>
            </a:r>
          </a:p>
        </p:txBody>
      </p:sp>
      <p:sp>
        <p:nvSpPr>
          <p:cNvPr id="12293" name="WordArt 5"/>
          <p:cNvSpPr>
            <a:spLocks noChangeArrowheads="1" noChangeShapeType="1" noTextEdit="1"/>
          </p:cNvSpPr>
          <p:nvPr/>
        </p:nvSpPr>
        <p:spPr bwMode="auto">
          <a:xfrm>
            <a:off x="1981200" y="0"/>
            <a:ext cx="1495425"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France</a:t>
            </a:r>
          </a:p>
        </p:txBody>
      </p:sp>
      <p:sp>
        <p:nvSpPr>
          <p:cNvPr id="12294" name="WordArt 6"/>
          <p:cNvSpPr>
            <a:spLocks noChangeArrowheads="1" noChangeShapeType="1" noTextEdit="1"/>
          </p:cNvSpPr>
          <p:nvPr/>
        </p:nvSpPr>
        <p:spPr bwMode="auto">
          <a:xfrm>
            <a:off x="3810000" y="1219200"/>
            <a:ext cx="19050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Empire</a:t>
            </a:r>
          </a:p>
        </p:txBody>
      </p:sp>
      <p:pic>
        <p:nvPicPr>
          <p:cNvPr id="12295" name="Picture 7" descr="UK Flag"/>
          <p:cNvPicPr>
            <a:picLocks noChangeAspect="1" noChangeArrowheads="1"/>
          </p:cNvPicPr>
          <p:nvPr/>
        </p:nvPicPr>
        <p:blipFill>
          <a:blip r:embed="rId2"/>
          <a:srcRect/>
          <a:stretch>
            <a:fillRect/>
          </a:stretch>
        </p:blipFill>
        <p:spPr bwMode="auto">
          <a:xfrm>
            <a:off x="609600" y="4114800"/>
            <a:ext cx="3124200" cy="2011363"/>
          </a:xfrm>
          <a:prstGeom prst="rect">
            <a:avLst/>
          </a:prstGeom>
          <a:noFill/>
          <a:ln w="9525">
            <a:noFill/>
            <a:miter lim="800000"/>
            <a:headEnd/>
            <a:tailEnd/>
          </a:ln>
          <a:effectLst>
            <a:outerShdw dist="107763" dir="8100000" algn="ctr" rotWithShape="0">
              <a:srgbClr val="808080">
                <a:alpha val="50000"/>
              </a:srgbClr>
            </a:outerShdw>
          </a:effectLst>
        </p:spPr>
      </p:pic>
      <p:pic>
        <p:nvPicPr>
          <p:cNvPr id="12296" name="Picture 8" descr="French flag"/>
          <p:cNvPicPr>
            <a:picLocks noChangeAspect="1" noChangeArrowheads="1"/>
          </p:cNvPicPr>
          <p:nvPr/>
        </p:nvPicPr>
        <p:blipFill>
          <a:blip r:embed="rId3"/>
          <a:srcRect/>
          <a:stretch>
            <a:fillRect/>
          </a:stretch>
        </p:blipFill>
        <p:spPr bwMode="auto">
          <a:xfrm>
            <a:off x="5562600" y="4114800"/>
            <a:ext cx="3048000" cy="1997075"/>
          </a:xfrm>
          <a:prstGeom prst="rect">
            <a:avLst/>
          </a:prstGeom>
          <a:noFill/>
          <a:ln w="9525">
            <a:noFill/>
            <a:miter lim="800000"/>
            <a:headEnd/>
            <a:tailEnd/>
          </a:ln>
          <a:effectLst>
            <a:outerShdw dist="107763" dir="8100000" algn="ctr" rotWithShape="0">
              <a:srgbClr val="808080">
                <a:alpha val="50000"/>
              </a:srgbClr>
            </a:outerShdw>
          </a:effectLst>
        </p:spPr>
      </p:pic>
      <p:sp>
        <p:nvSpPr>
          <p:cNvPr id="12297" name="WordArt 9"/>
          <p:cNvSpPr>
            <a:spLocks noChangeArrowheads="1" noChangeShapeType="1" noTextEdit="1"/>
          </p:cNvSpPr>
          <p:nvPr/>
        </p:nvSpPr>
        <p:spPr bwMode="auto">
          <a:xfrm>
            <a:off x="4067175" y="4449763"/>
            <a:ext cx="1114425" cy="1257300"/>
          </a:xfrm>
          <a:prstGeom prst="rect">
            <a:avLst/>
          </a:prstGeom>
        </p:spPr>
        <p:txBody>
          <a:bodyPr wrap="none" fromWordArt="1">
            <a:prstTxWarp prst="textPlain">
              <a:avLst>
                <a:gd name="adj" fmla="val 50000"/>
              </a:avLst>
            </a:prstTxWarp>
          </a:bodyPr>
          <a:lstStyle/>
          <a:p>
            <a:pPr algn="ctr"/>
            <a:r>
              <a:rPr lang="en-US" sz="8000" kern="10">
                <a:ln w="19050">
                  <a:solidFill>
                    <a:srgbClr val="FFFF00"/>
                  </a:solidFill>
                  <a:round/>
                  <a:headEnd/>
                  <a:tailEnd/>
                </a:ln>
                <a:solidFill>
                  <a:srgbClr val="800080"/>
                </a:solidFill>
                <a:effectLst>
                  <a:outerShdw dist="35921" dir="2700000" algn="ctr" rotWithShape="0">
                    <a:srgbClr val="990000"/>
                  </a:outerShdw>
                </a:effectLst>
                <a:latin typeface="Impact"/>
              </a:rPr>
              <a:t>vs.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000"/>
                                        <p:tgtEl>
                                          <p:spTgt spid="122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fade">
                                      <p:cBhvr>
                                        <p:cTn id="10" dur="2000"/>
                                        <p:tgtEl>
                                          <p:spTgt spid="122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fade">
                                      <p:cBhvr>
                                        <p:cTn id="13" dur="2000"/>
                                        <p:tgtEl>
                                          <p:spTgt spid="122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291">
                                            <p:bg/>
                                          </p:spTgt>
                                        </p:tgtEl>
                                        <p:attrNameLst>
                                          <p:attrName>style.visibility</p:attrName>
                                        </p:attrNameLst>
                                      </p:cBhvr>
                                      <p:to>
                                        <p:strVal val="visible"/>
                                      </p:to>
                                    </p:set>
                                    <p:animEffect transition="in" filter="fade">
                                      <p:cBhvr>
                                        <p:cTn id="18" dur="2000"/>
                                        <p:tgtEl>
                                          <p:spTgt spid="12291">
                                            <p:bg/>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291">
                                            <p:txEl>
                                              <p:pRg st="0" end="0"/>
                                            </p:txEl>
                                          </p:spTgt>
                                        </p:tgtEl>
                                        <p:attrNameLst>
                                          <p:attrName>style.visibility</p:attrName>
                                        </p:attrNameLst>
                                      </p:cBhvr>
                                      <p:to>
                                        <p:strVal val="visible"/>
                                      </p:to>
                                    </p:set>
                                    <p:animEffect transition="in" filter="fade">
                                      <p:cBhvr>
                                        <p:cTn id="23" dur="2000"/>
                                        <p:tgtEl>
                                          <p:spTgt spid="12291">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291">
                                            <p:txEl>
                                              <p:pRg st="1" end="1"/>
                                            </p:txEl>
                                          </p:spTgt>
                                        </p:tgtEl>
                                        <p:attrNameLst>
                                          <p:attrName>style.visibility</p:attrName>
                                        </p:attrNameLst>
                                      </p:cBhvr>
                                      <p:to>
                                        <p:strVal val="visible"/>
                                      </p:to>
                                    </p:set>
                                    <p:animEffect transition="in" filter="fade">
                                      <p:cBhvr>
                                        <p:cTn id="26" dur="2000"/>
                                        <p:tgtEl>
                                          <p:spTgt spid="12291">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291">
                                            <p:txEl>
                                              <p:pRg st="2" end="2"/>
                                            </p:txEl>
                                          </p:spTgt>
                                        </p:tgtEl>
                                        <p:attrNameLst>
                                          <p:attrName>style.visibility</p:attrName>
                                        </p:attrNameLst>
                                      </p:cBhvr>
                                      <p:to>
                                        <p:strVal val="visible"/>
                                      </p:to>
                                    </p:set>
                                    <p:animEffect transition="in" filter="fade">
                                      <p:cBhvr>
                                        <p:cTn id="29" dur="2000"/>
                                        <p:tgtEl>
                                          <p:spTgt spid="12291">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nodeType="clickEffect">
                                  <p:stCondLst>
                                    <p:cond delay="0"/>
                                  </p:stCondLst>
                                  <p:childTnLst>
                                    <p:set>
                                      <p:cBhvr>
                                        <p:cTn id="33" dur="1" fill="hold">
                                          <p:stCondLst>
                                            <p:cond delay="0"/>
                                          </p:stCondLst>
                                        </p:cTn>
                                        <p:tgtEl>
                                          <p:spTgt spid="12296"/>
                                        </p:tgtEl>
                                        <p:attrNameLst>
                                          <p:attrName>style.visibility</p:attrName>
                                        </p:attrNameLst>
                                      </p:cBhvr>
                                      <p:to>
                                        <p:strVal val="visible"/>
                                      </p:to>
                                    </p:set>
                                    <p:anim calcmode="lin" valueType="num">
                                      <p:cBhvr>
                                        <p:cTn id="34" dur="1000" fill="hold"/>
                                        <p:tgtEl>
                                          <p:spTgt spid="12296"/>
                                        </p:tgtEl>
                                        <p:attrNameLst>
                                          <p:attrName>ppt_x</p:attrName>
                                        </p:attrNameLst>
                                      </p:cBhvr>
                                      <p:tavLst>
                                        <p:tav tm="0">
                                          <p:val>
                                            <p:strVal val="#ppt_x-.2"/>
                                          </p:val>
                                        </p:tav>
                                        <p:tav tm="100000">
                                          <p:val>
                                            <p:strVal val="#ppt_x"/>
                                          </p:val>
                                        </p:tav>
                                      </p:tavLst>
                                    </p:anim>
                                    <p:anim calcmode="lin" valueType="num">
                                      <p:cBhvr>
                                        <p:cTn id="35" dur="1000" fill="hold"/>
                                        <p:tgtEl>
                                          <p:spTgt spid="12296"/>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2296"/>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2297"/>
                                        </p:tgtEl>
                                        <p:attrNameLst>
                                          <p:attrName>style.visibility</p:attrName>
                                        </p:attrNameLst>
                                      </p:cBhvr>
                                      <p:to>
                                        <p:strVal val="visible"/>
                                      </p:to>
                                    </p:set>
                                    <p:anim calcmode="lin" valueType="num">
                                      <p:cBhvr>
                                        <p:cTn id="39" dur="1000" fill="hold"/>
                                        <p:tgtEl>
                                          <p:spTgt spid="12297"/>
                                        </p:tgtEl>
                                        <p:attrNameLst>
                                          <p:attrName>ppt_x</p:attrName>
                                        </p:attrNameLst>
                                      </p:cBhvr>
                                      <p:tavLst>
                                        <p:tav tm="0">
                                          <p:val>
                                            <p:strVal val="#ppt_x-.2"/>
                                          </p:val>
                                        </p:tav>
                                        <p:tav tm="100000">
                                          <p:val>
                                            <p:strVal val="#ppt_x"/>
                                          </p:val>
                                        </p:tav>
                                      </p:tavLst>
                                    </p:anim>
                                    <p:anim calcmode="lin" valueType="num">
                                      <p:cBhvr>
                                        <p:cTn id="40" dur="1000" fill="hold"/>
                                        <p:tgtEl>
                                          <p:spTgt spid="12297"/>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2297"/>
                                        </p:tgtEl>
                                      </p:cBhvr>
                                    </p:animEffect>
                                  </p:childTnLst>
                                </p:cTn>
                              </p:par>
                              <p:par>
                                <p:cTn id="42" presetID="29" presetClass="entr" presetSubtype="0" fill="hold" nodeType="withEffect">
                                  <p:stCondLst>
                                    <p:cond delay="0"/>
                                  </p:stCondLst>
                                  <p:childTnLst>
                                    <p:set>
                                      <p:cBhvr>
                                        <p:cTn id="43" dur="1" fill="hold">
                                          <p:stCondLst>
                                            <p:cond delay="0"/>
                                          </p:stCondLst>
                                        </p:cTn>
                                        <p:tgtEl>
                                          <p:spTgt spid="12295"/>
                                        </p:tgtEl>
                                        <p:attrNameLst>
                                          <p:attrName>style.visibility</p:attrName>
                                        </p:attrNameLst>
                                      </p:cBhvr>
                                      <p:to>
                                        <p:strVal val="visible"/>
                                      </p:to>
                                    </p:set>
                                    <p:anim calcmode="lin" valueType="num">
                                      <p:cBhvr>
                                        <p:cTn id="44" dur="1000" fill="hold"/>
                                        <p:tgtEl>
                                          <p:spTgt spid="12295"/>
                                        </p:tgtEl>
                                        <p:attrNameLst>
                                          <p:attrName>ppt_x</p:attrName>
                                        </p:attrNameLst>
                                      </p:cBhvr>
                                      <p:tavLst>
                                        <p:tav tm="0">
                                          <p:val>
                                            <p:strVal val="#ppt_x-.2"/>
                                          </p:val>
                                        </p:tav>
                                        <p:tav tm="100000">
                                          <p:val>
                                            <p:strVal val="#ppt_x"/>
                                          </p:val>
                                        </p:tav>
                                      </p:tavLst>
                                    </p:anim>
                                    <p:anim calcmode="lin" valueType="num">
                                      <p:cBhvr>
                                        <p:cTn id="45" dur="1000" fill="hold"/>
                                        <p:tgtEl>
                                          <p:spTgt spid="12295"/>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P spid="12292" grpId="0" animBg="1"/>
      <p:bldP spid="12293" grpId="0" animBg="1"/>
      <p:bldP spid="12294" grpId="0" animBg="1"/>
      <p:bldP spid="122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4038600" cy="1173162"/>
          </a:xfrm>
          <a:solidFill>
            <a:schemeClr val="bg1">
              <a:alpha val="50195"/>
            </a:schemeClr>
          </a:solidFill>
        </p:spPr>
        <p:txBody>
          <a:bodyPr/>
          <a:lstStyle/>
          <a:p>
            <a:pPr eaLnBrk="1" hangingPunct="1"/>
            <a:r>
              <a:rPr lang="en-US" smtClean="0"/>
              <a:t>French Forts</a:t>
            </a:r>
          </a:p>
        </p:txBody>
      </p:sp>
      <p:sp>
        <p:nvSpPr>
          <p:cNvPr id="6147" name="Rectangle 3"/>
          <p:cNvSpPr>
            <a:spLocks noGrp="1" noChangeArrowheads="1"/>
          </p:cNvSpPr>
          <p:nvPr>
            <p:ph idx="1"/>
          </p:nvPr>
        </p:nvSpPr>
        <p:spPr>
          <a:xfrm>
            <a:off x="457200" y="1600200"/>
            <a:ext cx="3810000" cy="3505200"/>
          </a:xfrm>
          <a:solidFill>
            <a:schemeClr val="bg1">
              <a:alpha val="50195"/>
            </a:schemeClr>
          </a:solidFill>
        </p:spPr>
        <p:txBody>
          <a:bodyPr/>
          <a:lstStyle/>
          <a:p>
            <a:pPr eaLnBrk="1" hangingPunct="1"/>
            <a:r>
              <a:rPr lang="en-US" smtClean="0"/>
              <a:t>Settled in Ohio Valley</a:t>
            </a:r>
          </a:p>
          <a:p>
            <a:pPr eaLnBrk="1" hangingPunct="1"/>
            <a:endParaRPr lang="en-US" smtClean="0"/>
          </a:p>
          <a:p>
            <a:pPr eaLnBrk="1" hangingPunct="1"/>
            <a:r>
              <a:rPr lang="en-US" smtClean="0"/>
              <a:t>Sought to keep British from moving west</a:t>
            </a:r>
          </a:p>
        </p:txBody>
      </p:sp>
      <p:pic>
        <p:nvPicPr>
          <p:cNvPr id="6148" name="Picture 4"/>
          <p:cNvPicPr>
            <a:picLocks noChangeAspect="1" noChangeArrowheads="1"/>
          </p:cNvPicPr>
          <p:nvPr/>
        </p:nvPicPr>
        <p:blipFill>
          <a:blip r:embed="rId2"/>
          <a:srcRect/>
          <a:stretch>
            <a:fillRect/>
          </a:stretch>
        </p:blipFill>
        <p:spPr bwMode="auto">
          <a:xfrm>
            <a:off x="4435475" y="0"/>
            <a:ext cx="47085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4710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47108" name="Rectangle 4"/>
          <p:cNvSpPr>
            <a:spLocks noGrp="1" noRot="1" noChangeArrowheads="1"/>
          </p:cNvSpPr>
          <p:nvPr>
            <p:ph type="title"/>
          </p:nvPr>
        </p:nvSpPr>
        <p:spPr>
          <a:noFill/>
          <a:ln/>
        </p:spPr>
        <p:txBody>
          <a:bodyPr lIns="90488" tIns="44450" rIns="90488" bIns="44450"/>
          <a:lstStyle/>
          <a:p>
            <a:r>
              <a:rPr lang="en-US"/>
              <a:t>Century of Imperial War</a:t>
            </a:r>
          </a:p>
        </p:txBody>
      </p:sp>
      <p:sp>
        <p:nvSpPr>
          <p:cNvPr id="47109" name="Rectangle 5"/>
          <p:cNvSpPr>
            <a:spLocks noGrp="1" noRot="1" noChangeArrowheads="1"/>
          </p:cNvSpPr>
          <p:nvPr>
            <p:ph idx="1"/>
          </p:nvPr>
        </p:nvSpPr>
        <p:spPr>
          <a:noFill/>
          <a:ln/>
        </p:spPr>
        <p:txBody>
          <a:bodyPr lIns="90488" tIns="44450" rIns="90488" bIns="44450"/>
          <a:lstStyle/>
          <a:p>
            <a:pPr>
              <a:buSzPct val="65000"/>
            </a:pPr>
            <a:r>
              <a:rPr lang="en-US" dirty="0"/>
              <a:t>Britain’s conflicts with continental rivals like France spilled over to colonies</a:t>
            </a:r>
          </a:p>
          <a:p>
            <a:pPr>
              <a:buSzPct val="65000"/>
            </a:pPr>
            <a:r>
              <a:rPr lang="en-US" dirty="0"/>
              <a:t>Security threats from these conflicts forced colonists into more military and political cooperation</a:t>
            </a:r>
          </a:p>
          <a:p>
            <a:pPr>
              <a:buSzPct val="65000"/>
            </a:pPr>
            <a:r>
              <a:rPr lang="en-US" dirty="0"/>
              <a:t>British colonies overwhelmingly militarily superior to New France but ineffective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4915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49156" name="Rectangle 4"/>
          <p:cNvSpPr>
            <a:spLocks noGrp="1" noRot="1" noChangeArrowheads="1"/>
          </p:cNvSpPr>
          <p:nvPr>
            <p:ph type="title"/>
          </p:nvPr>
        </p:nvSpPr>
        <p:spPr>
          <a:noFill/>
          <a:ln/>
        </p:spPr>
        <p:txBody>
          <a:bodyPr lIns="90488" tIns="44450" rIns="90488" bIns="44450">
            <a:normAutofit fontScale="90000"/>
          </a:bodyPr>
          <a:lstStyle/>
          <a:p>
            <a:r>
              <a:rPr lang="en-US" dirty="0"/>
              <a:t>King William’s </a:t>
            </a:r>
            <a:br>
              <a:rPr lang="en-US" dirty="0"/>
            </a:br>
            <a:r>
              <a:rPr lang="en-US" dirty="0"/>
              <a:t>and Queen Anne’s Wars</a:t>
            </a:r>
          </a:p>
        </p:txBody>
      </p:sp>
      <p:sp>
        <p:nvSpPr>
          <p:cNvPr id="49157" name="Rectangle 5"/>
          <p:cNvSpPr>
            <a:spLocks noGrp="1" noRot="1" noChangeArrowheads="1"/>
          </p:cNvSpPr>
          <p:nvPr>
            <p:ph idx="1"/>
          </p:nvPr>
        </p:nvSpPr>
        <p:spPr>
          <a:xfrm>
            <a:off x="838200" y="2133600"/>
            <a:ext cx="8077200" cy="5257800"/>
          </a:xfrm>
          <a:noFill/>
          <a:ln/>
        </p:spPr>
        <p:txBody>
          <a:bodyPr lIns="90488" tIns="44450" rIns="90488" bIns="44450"/>
          <a:lstStyle/>
          <a:p>
            <a:pPr>
              <a:buSzPct val="65000"/>
            </a:pPr>
            <a:r>
              <a:rPr lang="en-US" sz="2800" dirty="0"/>
              <a:t>King William’s War (1689-1697) </a:t>
            </a:r>
          </a:p>
          <a:p>
            <a:pPr lvl="1">
              <a:buSzPct val="65000"/>
            </a:pPr>
            <a:r>
              <a:rPr lang="en-US" sz="2400" dirty="0"/>
              <a:t> French frontier raids on New York and New England</a:t>
            </a:r>
          </a:p>
          <a:p>
            <a:pPr>
              <a:buSzPct val="65000"/>
            </a:pPr>
            <a:r>
              <a:rPr lang="en-US" sz="2800" dirty="0"/>
              <a:t>Queen Anne’s War (1702-1713)</a:t>
            </a:r>
          </a:p>
          <a:p>
            <a:pPr lvl="1">
              <a:buSzPct val="65000"/>
            </a:pPr>
            <a:r>
              <a:rPr lang="en-US" sz="2400" dirty="0"/>
              <a:t>Bloody fighting across entire frontier</a:t>
            </a:r>
          </a:p>
          <a:p>
            <a:pPr>
              <a:buSzPct val="65000"/>
            </a:pPr>
            <a:r>
              <a:rPr lang="en-US" sz="2800" dirty="0"/>
              <a:t>European diplomats more concerned with balance of power in Europe than military situation in North America</a:t>
            </a:r>
          </a:p>
          <a:p>
            <a:pPr>
              <a:buSzPct val="65000"/>
            </a:pPr>
            <a:endParaRPr lang="en-US" sz="2800" dirty="0"/>
          </a:p>
        </p:txBody>
      </p:sp>
      <p:sp>
        <p:nvSpPr>
          <p:cNvPr id="33794" name="AutoShape 2" descr="data:image/jpeg;base64,/9j/4AAQSkZJRgABAQAAAQABAAD/2wCEAAkGBhMSERUUExQWFRQWGR4aGRgYGBgaHRwfHRwgHB8bHx8aHCYfGhojHRwcIC8gIycpLCwsHiAxNTAqNSYrLCkBCQoKDgwOGg8PGiwkHyQsLCwsLCwsLCwsLCwsLCwpKSwsLCwsLCwsLCwsLCksKSksLCwsKSwsLCksLCwsLCwsLP/AABEIAQUAwAMBIgACEQEDEQH/xAAbAAACAgMBAAAAAAAAAAAAAAAFBgMEAAIHAf/EAEAQAAIBAgQEBAMGBQMDAwUAAAECEQMhAAQSMQUiQVEGE2FxMoGRI0JSobHBBxTR4fAzYnKCsvEkY6IVFkNTc//EABkBAAMBAQEAAAAAAAAAAAAAAAECAwQABf/EACURAAICAgMAAgICAwAAAAAAAAABAhEDIRIxQSJRBBMycUKBkf/aAAwDAQACEQMRAD8A6V4fWMplx/7NP/sGL84pcGP/AKegP/Zp/wDYMWi2M5pXRmrHhONScejADR6Dj2ceNfGpxx1G4OIa+ZRLOY98VM/QdjqVoCg26k9u2F/M5LMpTl3BUQCSAfi36EmPliM5uN0h0hjy/FqT6NLQXmBHboe3pj3O11BgpqJtFhH1/bCnk+FNrL0mL6l5nYkhoPw9I98aZqoxOkOSqjS4BMAE8wH4ul8ReRtbDQR4pxFleFXzbgFFBYhiCLhbmL2Nt8V6vBmYlncAqYCljpVSLxEGNpHSIxYTPKmqlRQmqQDcxMkkiQLEC3tjV8gXKstLST8VNogX6QLg7nEv6Oom8NVGUCRyEsBBOkQNQCg7AmQO2PdHm1y06QV5VkSsfFK/uDgXn6TU6ymnElpWXVZK2KytgCYE4gPElKkaqiPBLs5Kmdio7iQOaenrhuTqmdQTTP8Am1ishoAJVVJ7zJO09Mb53jjFlKoVKkykAkjfUDuGAm0HAyhxRko0tIdQF5naVLTyhiwHT19MbZrUDTRHLASNbKfvdzMjCOTrQVRb4RnGguVOnYBgJYG43PIu8GOmK+V4w1N6iWNMEhQF0lT3Ki9gAJn9cSZQksx0hqi7uWaD6aT0PfAzjFGs3mItNSiKefa+5Uk3ZWk7TfrbHRaZzT7L+cqn7PVU5XmGg6miDJAaW3tO2MfjmhHLDzF+GmJ0lurFsI2YzhpOGhVIiQsAD/bEkTO59sETmaNVF53LrdSSAdoMED4h1mffDvH00Ly2MfD+L1CzhWAAAiTcH11XPvi0cqAKympqNReWA0KRva5BuOoJwL8PZUJldVQjUSLxPKD33A1YtZ7jq5YyalQ6mLG2xGxmYqNHTb6YE1Wkci9lMs1LL/aKjDUAG0oxOqwJ369sEOFZRSxDU0eLXp0/mTKg4XqnEQ2gil9iralDNy6l3J03BWxv3wZz3FKlVabZcQjnmY2KmZvI2PQ4EZUw8dBzhNqFD/8AlT/7BiziHh6RRpelNPyQYF8Wz5WeYC22PQbJp0rCprLfmFsehwwkGRhXZ2ie/wCf98FeCO/W6kWgG3zxz0cpJhVcYTjwYyZxwx4TiDNZNKgAZZgyOn6YsRj3ThZU9HA6nwxlgI8BbgQJnrf8J69fXGrcL8yDWCMR0VbQeknpbBGMejE+COsjy9AIIAHpaIHYemKOZ4dWcEeYlwPumbG1x/TBQDGlUtHKAb9bYEoxo5C3T8LPzI7KKQuGAXWRPwyeh+8be+AtVFWpUAZXJWHempABmOa5tEemDufpVK9XQBAEgmZG/wApA2xZ4R4WSiKgJDhiYsVMNuG7z2xnS5aSGFDKVmSK1M1hBi0OCT0I+7IBMidhbBPMVVqU6dYAmSb6SztFoBEGPqJtGGarkUWQBpUiZ6z3n7sADbC9UpVMhqNAU69KoxbTqKuCbtH3Wk8098FL7AwEQ1I+dUSprLaehbud+UEDrtJjHvEUeuEKE7kNWK6bC4k7X6jaxjBTMVlrBUJC0pC61MA/WdRvtEE4IZvLldIorYXHl9RE6gDyho2m0gjriaaHoTGzFKmwSEZXuKwEhWBIaRHMSbRHzxfyvCcv5nmDl7KtQRDDqCJEe+KHFclTVmqg8hnQJAafvVH0iASCbDE+UoLWgFAQE2kRpWYJ1XEzM3xfk/CbpMY6Vcokjna4YAQtltebiNiIwv8AHc3qCqQRUWTOlVKz0EHYxiQ59q2XSjp1NUM3uYJNtIgTvbf0xT4lwI1A7qAQDaSTym2mTc1CRYD1xPt7YWwzk1WrT8jzQmnmeTMDveCJIgmTIxdyHENCtTQ80AagSZAkzEfpGBWRrSQXSK2yppnWbCJI3gCQRYzhg4dVpgLAJCGW1B4BI5lA7rvHrhJLiwxdoNuT5VJASJRJjeAgt88L/EcoZJgyO15H9sM9J4RZiQoA+gHXAXO58NFiGUwCBt/UY3e2TlH4g7L1JgL1/F/fB7hoC/E3OZ22Ee1pwHqI6AEaCOtpxb4JSDAy0H0HY+uHlLQkY0xgjG4GNS8b/PA7ivHUpLPxHsOnvgWVelYQZceg4B5TjoU/aMSGNjG39sXslxenVJCE2/PHNMCaZdOPVGMGA/ivxAMnlzVI3OkGAQpIsxHUDqP12woWGGsCTYC5PQDuT0HrjFMiRcG4IuPyxx7imYrZmo5Ss1YPT0EKTJBkaWVBBW8yR3xpl2rVaiZbKajmFWHqgvTWmNtRNiFHTvjuzjsJpAnYE+2NpxBkaDU6SI9Q1XVQrVCACx6tA2xLGBX0NZVzmchdmH/TqnpcdsKWfbMq6sjHSolVEQnRjBHbYGcPM40qUlPxKD3kYjLG27DaOd5nN06bwyaw2ohl0gX7LEqJ6A4KcW4oxpEI0MIsmkQoOxJ5Tfpvg0nhpAxJjTMhU5YA2E3JE36YD8U4K9Cmw8yaMmTAD3uxMmD0wnBrbALFWgEchn1sAWF+Uz0A6m/5nBTJ8DSqxViGDrqpkyAsfExtqhT2IxtluGuz+XUVW8zmSrUGkKRuoCj49uuN6/DHaiujWxpBmcmwkmWCG7AxEiwwyd6FarYEyCFKOmdbCpCG5vt8uhntgycspT7IPUi5cWR323JmxJud8B3LNUBUwIYnTFp/qMMqVaf8s1MKo1wFXcAC2o+xM4ZxQe0ClZtKfahSfiOsMWOxiwJUwBJ9umC/AsrTZhqJR1GqSqkfPuOm+LWU4cPNcFRWpMQxQ6SS0zqBBlVHY4sZinl0XWriWuVPMTPTSNhiU7a1sEUkwl5zliWChSSPYCYb54XOI61YGZE7sLD9sEqefpOWXVOgEki0z13gj16GcBglRwWXlXeCCZ/rbGumkcy3lc+KqsWEQSI2B9ji7w3MKGlYIgT+m2FSvRzK6nEhSAQOpB6R0MYP8EZlQuAAZEzzfI9QcGS0LHsYsxn0uh6z7D0OEvjlMsBMKOoExfbffbBDiDFSdzN99p6HrirmKhzI6QuwX9DOHhD0nNtqgOMwaYuSR+GJ9MMfhhWLFgghYExE/L0wAy3C4EVAdLE3F7DcT0OLuSylRailQ03KKZAMb/4cUktEItpj9qwifxN4VnMz5dOko/lUGuoSyrLTHXcqswIiT1w4rmdp39MaZqmtZGQzDCLb/L1xBaNtip4SotRpUVpumWQM4enoBZ1+7WnfaPiti5V8VLTqH7F1qzpI6texH4x7Thf4c1Olna9JS9YUV0aQ9OasROof/rUtEDr0ww8Xq5pcvTzFFKZrqVZqb3ApGRE78pAYlb2OJ1JSKNxaGpqlgSIPUdj2xr5ve2I6rdvlff1nFYLLTB+uH2xLJOJ5wpRqMvxBWK+8G/y/pivwXNBcpSd2/wDxglmMk2kkzufTAvxjx5cvlnOr7ZoFJBdi02IXcqOvvgLluCZjMUHrAqayggUWEidyrA/ASDYLtgU/QXscuF5iq+o1QEkKypuVBnc9WMTiLi3lukVFDL2a+FLgfHc8qAmixUwH8w6WU7Acwv7TgpmalWpvCn8v1xKb8RRL7LaZGnVQhAFDMDCjqPvf+e2BlLjhyeZZaoB1QDYqD6337Yt8DzJpuy/F1EdfT640r8Rp5vLr5ygVIh9NijdY1fdGDjjYs5JCLkmdq7Knwl2IHUCSR9Bh34XTpUaer/Uay3Fix3PsMJ+RomnmmDG9gTt7kfK+HPJ8MV6YEmAWI26mRM+mLUhJNg3jWdDFaiItJxY2IB9wOluuCPC+LOoUvSNS+9iTOwuOg+WJM3wenVACFAVG4Ook9jeCMRJwqqthqIBg2gH2i+FUYyEfJPQESmzIpGksAD1v1uZsG7/0xazVbXT1ZcRUn4TYA9RbZhfl6i464F8FrmykqQ1hFhPVI6gG49zibNcFrF9TnQrwGK7apOmb/F0B9fbFYy+wBTh+YddTSz3jXqJEdh6TNsX140VsCp6w0C/1wBzuWZQss3lzzH7oP+6BY9OgtinQ4UEqKHr0wJaw0lj1sIJmLDD2gJsM8ZqTSquILaZ0qxN9wO4k4h4fxLRU8uAzE7E/0FjvAPbAqhXelXugGsyp0wASe303iMW1L0ehdqjgz2+l/r3xze0MqfY1tx6hpWWCySoDCCYkE6Sfhkb4iTxLlwA5YgaNRMFpAOnpcyegvhAyuRRQgqElipeBqYhmnkAXcCZ74IZbgtJkiw2HqBvsepPTDd+iN14P2b45QpU3qNUVVSNV7HV8IHcnsMKNbxYczKKTRRgRpVufbqw2+X1wB8R5hGqeWrKaSMHqWmammAAZiAMLiZo06xIMWIX5/wBNsI1Y9asucQ4EtPToKrbQdPKBNpmZm8zO+Hmn/EqguWy7NUDZlFAqIqnTblqKzbLNmHqo74S8y5YGIJvY7exnFzh2UU5FqjgFS4Cr1OoSZHZrb7KCcI3rYYoM5XxYyN5ujyVJGqmrMyCbmA3S47QcPdKoHAdTysJH+d8cVzXLCkyXliT6nmA+sx2GGvw94h8tPLc6kMix5lYdQZ2MXx1V0MTeOuMp/NUgFD+QVepDQYDAhQRtME/LDH4S8UPm6ZrVKa0kLcpUADVPMDJkn1IGObrSNWlmKwB5q2kEmZAXud7th98A1g+UVSA1JuVgfusv7ML/ACx2T+J0R0FMXmCCLze2AVBajoxNIKWY6FG4SSF1G4mBNu8YI8NolA1FmLBYKE7lD0PcqbYU+O+J/JZllgwchSVMCNgT0GJQVhlIlzOdrZcnUKLuSqqgBEBiBJJPrt6YFU69Sk3m1YNHMVgpfYq1ln/g5Kx20nvgfxPK1KqNma9Ty3DQxAOkidr9QYiPXFr+eavlquWkVUZIOoQUB+H5ztGGh3o6cfGTfyJOdqIx06RYgSDETfbtgvxrK1/IYUyoBdFYQxNRb8gK3EmPkDhR4BnK9aoJLF1OltW0ixt6iCMQ+MPE9YVkpq3LRAOncF2kmR102Av3xWr0Tuhz8KcC8tqr3BJuulgBYR8V1mJjtHfDNl86slJGtSZA3sJ2mdPSeuEfwx/EPXTbzCvIImSWBjlnuDi/wzM06ku0vW18xA2MhokfegQO0YzTvGtlo1NgWrwdTTAQ6WQ6lbaCP6i2Jcn4qoVkNN2Osgh1g6AOupjyx1gX+mPc5x/L0ZlQgCnQxJYk2lnJMWW4Ai+KPhrwzQdg2Yq1FqVixFGkFkLFlqEgwzC4FrkD3eqWwd9DJwvOGTRqkvA5ag3qL01Wg1AIB/FYwJjEtLIKjs1O6G2g6ShYbkFv9Mg2IvPYXOFokJTWhrrLUpBGU1AdWm+moJAKlYhlYYJZriNTKLUFBDVqVXXTTUFypIJZ9KSRI64R8rpDRiu2FHFF9RDUwUaHVnUaWtCG/Wbd+k4F1eI0PMaiyxDBdQWQSOpIMqPXCzmKtfM1Z10lY0yAjKNLKvNBMabQbk/PFmlkKgC6EZmZ2EASFCwiAttzEuw9MM6XoFjt7GmjwhkX7JgFa8gs89JDbRHY4D8ZzlSnIABcfE0Fgg7m/wAUdMRUs4+V1qdVMoCdINhG0DaI7YV87xV6gKpLtMnlMdpboMdjbasE8Si+yTODWRToB6hMRcSZEztAUd8ZxLwyiIj06vmuJ8wWGxGpk6wsGS29ojrdyVZspSby1HmVGFMtVpnWHIkBAYNMKLw3xGMEuEcPp5WqBVqqaLlhV81Ho1TqNqkMOYqekgFSewxVSoHFipmHgaW3JAjrv+okfXBxMlq0U6tUZekuvRqQsWsC5IkbLCqe9ut1+pQYVzMNoY1GIkpMzY/gJuD7Y84lmmrajsVEARe5uBHc/ph3HrYbSOnZbJZLNZZUDoacqrL5iNpJkLUBjUryRPSzCLY59xcJRd1akoqIzBwCYLAxN7x6T1wOynF3pvTFZBUpofgZQCBN9JsZMRfti8rU8zmWZaZpq7F9JYmF6Lvc4EYOHbFck+tDLlsgRw6mI5m1Pt1mf/GBXAuKChWMl1WoCQuwBsQ3sCbfng6/AKZppBqLyz/q1APpqjptgLlcirSrO7EICkEXMEwJ67Y5O1skNWV/iDoaGVnWTNRVJCWBCNEgM0zc9MUPF1anXepVy5sFhy10fX92JnUBecLfC+GO6h6dSVqr9pTNQpz+wHMB+WDmUplaS09KqQsSknURN573OGhBeHZJVpg9M4z5Z6atrU1xvJEImmQd2Bb22+pHyEpaS6szRPKC0DvGAPDalWga1NSdVNwygj4l6x6Gfywx+Fs8S5qO4DltABQstgZ1EHkVSBzepxOclj6RVReV2/Aac35WY8ymYFVCpmSCwEqwi3p8xhfz6adblqbrVay6jr7zpF10gRq7+8Yv8b4kuuoVCsPNJA08p6NCnebwB74gXgtOqW1sRtdd4INyI3N/mDhlL1gcAxwzhC1Mga3I1VUZRbSxiIUg21XJB2N8FOD8UptT8t2kKAwEwImNULEX69MLVIvlAyJWBo1JAdlIZbfA34Q/RogEeuNMlVzAXVTZNKAQWIOkbaWAED1B33xLJDnd9DwdLQeXwk2ZFNnDGpqYlQR5SAAcjsJOs7yLYuUeOVEFVEUVqlYBFWjzmoSLMHUzpA3PQi8YK8LylPKUwtciiKoIBFQlWjrcSpCmJtjn/Hc5Up16pptqqVN6yuh5PwU/LP2am09bfPC405umPNKG0MvDvDVZmarmKheqwhtNemWt91mVrERssD1O+BnFOFrlHWoGFAu4BPMDG7AlWOpCLmZxQPiAmmOT7RoAXQQI2kdxJ6YpcKSpUlHovWpswaNflsrXAKMQY1CViCDitU7ZOmOmT8xKKtNM0UILIdLEAiGRhMwekWvjThOfrOAtKoE0mwb4Rr2Uk2X4YAN498Sf/btKotHy2amjgAFiWvAChhEuTe24gnBbM8Dp0ssorEjRdkuRr/ERT5njYXFicZnxi6Ze5S0gf4+yQWhrqvoqM6qwRg0LDE8sSonSAek4rcF4UppKeVKZI0GnGkEXhyTcnucLXiPi1B6lM0oYrM6aK06YBj7sl2aQCSzYjo8TbLo2ioPLYgGmxJBi4IBvE74u8dxXEjzqVMYuP5ilWqtl81qoVZkVqID06gfYuh5gTEekYGZjL52nT8mo9Qo7aBqEqNPMWDvLU4Amx9BOBtHjRqVTmHSFpKF1hFOneGbUQC56Rthky3mZlFLMXRrCUZQb9FYk3G5+m+A/gNysW0h3YAVSHs0sqs2mwczB5t4AsAMXATpIqPVQTAHIWdoiF5TIi+IvFlNH4hV0ARCCIm4Hb6YgrzT0KuvWw5W1i3/xt1+mK97J2WkoM7ijo88s1l20yYksoPLNzG3ScXfCnh56VWuK9CrAhZCtqU6o1IIhx39PXEFbhpp0AdTNVciSPvHovoo/PDHw7OZmiV01y/KJps5Cz1vf6GMJO0tDRcX2EeJ8PqUeWp8N4Zfht+nscC/C/D9eaDH7pB9O84q57xNWzlY0dgs6VpDXLDeINz07WwY8GaBVK6lZvLBYbkaT8LRaZ7YmpNLY+X8dxqVmvibJ0svmHalTVGYBpVepkkgdCTfAjL568j7ve0xgr46rk5kgSRpUH6E/LCtVsdKidVo3n0HqcWWSkY5QtlKrVapnkCCXIWQoM9TtuY2w4Hgxy9Os9SKHmKdJ1Tom5FRPwkgmx69MU+DZry6dSjl4FU/6uYA5y7b6SZ5V2CjBXjpp0coUW+xZnN2JB+Ik332wmR2zVBcF32c7zfC3jUoemyX0ObfI7z6dsXaeckFgCu4bc7xqg9wQH7xrxNRzdA1VVw1ZVGkgEqDyzc3b1gdsWOFlFoV6FYim8CrSDdSAY/5B1JXvvg3fZV4pJKS6ZSGdDalqAX5SJEA/5+oxqtQ6Wpht1sRExuJHUDoemIvEFUVEy8wxpU9BaACQxlCY+KykT3B9MDUouoFRIBU3gX/uPTFVFVbMs21oYuP+Nf5sU6ZohKKNqUs7M5kFYZttjMDYgXO2A2ZyVMKxp1S4g8mllb2B2Y+ojA/JqzMFXfpgtV4RUp6W1U2IYQCxiZ2NrAm2KqCiqRNybe2Gsvwl38pil6TLNRgDTLFVJQj7ptNrYa8xnRlmDZfL6Q1Ny7hWsAJUzcBAdl5b7dcKx41lsyBS0tkixDadbOrMeQgzEHT1G5Ve2DvhbwlmlrBcxU8ygzETTcjUF+FmAiAwPQmOoxgcLe3/AKN3PXQC8E+JaiI9IMxWxWpcspiCFYyone46n2wO454xdqSUKUoiKUZmIZ3va5va9+s4M8f4K2UpsEZWSmxDLKeYgJPlswQ3VhPMQCCL+iI9yPli8YKTszOTiRowvOxwR4zTCsqwdSqA097G3sOvUn0xDk8v9tTkSPMUntGpZn2E4I+KW+3buzFj+m/aTOLMRVZb8O8TRaIXQDoYly+krJEKbnc7bWwTTxzTUqVUuUkkCBM2AXURqgTPythENIGD1n6DBPLZZvLtYTPzxKWOL2PyoK57iSVs21ZDymBaQZA/wfLEtPLPUriInQ5APoJ+u+F80TScSdMjbf8AwYM8P40AVjlZSL91Mht/fHONIO7GPMVRIIggjUPTtiLM6lCsPvb/ACP98QZZw1JZMQCB8jt8pGGWjwRcxlF0fEScT5UkS422LWZ4P/MUjUpHy6ygxHKHn7rEXBtAP5HC5w/jD02DKxp1FPw/CVb26HpBw78GB8vMLsyFfbfEnHfBn8/SpVqRRMwoaQwgVRbSCw2YHYnuZw8ZRWmO23SFjPeIquYqa30NbmIGnV0vB6e2KNfiW2hRqhiGvy6TELJ3OLme8DZ+jR8zykcWM0qqtp/5A6T9JwCq5Ssog0agG/wkx7EdDhqiKrLlLitRZWkdALkco5iTEFm9u0YM5ziTGRrM7Bjcr6ifijsZwuZWophhsWPW3+WxOmcDE/UHDShYrkx+4pw+lm8nSz6L5VamNNZacAHTAPSTpMEH8J64UcwxNarWqVQEpaUDsOyzAAjUQWge53w0+As3NLOZdhNNqa1EtF2BRwDtuFPvhZelRNQGirgka6aVzqNOd6tQLbe6qe3TpJduy6ySSTT0D8vU1KqVFZfusIJIRzZjvp0mGGrpq9DgpllVkqUlU61ENA7evtfFr+damipTMMT8TG5/Ezdye2JstVD02ZLVWWSdJXVA0yPSCfrgSdIXlzdsRk1KywYJG/64u/zTeWyBSWAkaZ6X/wAMYrMdS6p+AiB6E4v0mWTKAyZsSpHrII+hscbGZv7GZEy+aNajmKi0kUGvQqaRr3PmID+E8hKm5m0YI8M8WZjJ0qVd8tV/lTyklSShFtWludVPQn64AeHM+GzOWVFV9JKuSAVI5pJjeAVv3jHVM4lPN0/LcM9Jl+0uRM7AEdZvbGHLSds143aoWRUQs+mh/MUaiVGTME6zTBQFUJAkpOqNRtAxyjI0vxGCAP06YeVWrwzNLRqlv5WsxpgydKkyLx6NMH3wqcc4I9FEcg8v2TGDDFNnHuP1GHwHZGe8U4yNOiioQRExcnviXMcOavTVxOvTqBnfup7X64Asb+uGrgInKIfwu6tfa8j8ji8iNULlOiY1QbGDNiMHaGXPlgbiJnvO2PM3WRhyrazE9+8+uLOYEKNNpWRP1thZXQLsBVDqYC4jeenoMSZPSHmbRjXO1C9dz3I6egxvQy86SxgMJHqJj6HA8LcvQ/llBoIegLHsRJkE9rDDX4M4qoTypJfXqEe23thTytZtCuoBUyGB/wA2xc4bTKVFamTrWCoUfErdD2I9cTktUSi/lZ0HiPC0ZHK2Z15ogT/fA7w1UKKVLkaZgRuCe+C381pp6qoADEDl6RvOKdLIqKjqps146QP0n0xCy3oS4fz0wCBDi46ENhT8PqtOo+poCEgSY2JE++GfNt5YGgmCDp7LA2wiJzrqkwzMSR96TNvS+J5FaHjSYu/xCrqc0lVFCiohmBGoqY1HoDgXQZdXY9v8viXxdVHmKgM6FM/MzH0xUZxpBmwG+/tBxvxOoIhNJsNZjjXkKWRoOlhsesG47W+ZOLicJOUphap+3qgVKrbkCJVCewn5n2wC8LoKmao61mn5yBp66jCr680HDn/EkFc3PempHrEgz6C1sLdTo6S+NCqpU5pgeaFEDpteT0Htg9QqrS+1VQ0C8WkHf6bxhc4FwTMZj+arUzPkAE2HOTMos2kKJ/8AOL/DeMUxKKxZSPmO4PY+mDNctC/x2eeCuBpXqOayaqKIQwNpLCFE+l2+mAlRArGmx1oDCsQRrWeU+oMXGJU4kRTNNHcK1osBJ7x64b+K8BStRoU6bnzKLLTINMqydXbUY1023Ftxvh3OnQf1+i/wXOvSqBtUBhLjSDfqAIsPh27YZeG+MUp1GApHzKo5n81irFRIGljFOe62wmNkyajU6TF9MyyhoYjePbE48PZlkDqhaRIizfntjp8GqYIqd2jqHE8omcyXl+VUanXC1A9kFMmOYmq8mN4EyLYFZHwEzip/NO6p5ZQ6CDLAlfMAMgAqAY9sVMrTNWglFlou1OnEV3quFsJCUhpDraZYkTsMF6niKvqem1J1Q6mFRUJLKIBAVQSCASY3OMKcofwNiSlqQo8V/hVmUGrLumaX8IhKgHSzHSx9iPbFXw5lmTzMtWRqdRudVcQdQEddwRaRjoHD8xoV2J1M5REUbqoBJ1d3J2kSQFXeZTv4j8WepmaRU8tND5YAMgFgQxc2fWACPw3BvOLLI5fF9knj/wCAnPUSraWEbAjv17Yt8FhqbCpOkNCmJt136C18X+N5QVFV1ksyKY29yO/aMUUbSoWGICrvvff9Bh5SuOiEYVIpZnLqleuQUIVRpY6jcjoADt3MDHmY4dUpaWKkqFCt1gRvA6b4q0Mw4q1AjBCx6FdUCxUatrRg7wJGqOqurhUWLkHV81bmg/rjnLirK1ZY4dl9CHSdQDb2JIKj+8Yk8FZkJm0Vrag0MT1+dpj98WeIUlpo9JZVXX6MDaCLj1wyeHuE08xkwjrT5ZAKxqU9L7jE+VqyfFphBMr5uYaV+yQCw++xuRE2A3Pvi8lJZdplSALmI3n5AYUuIcerZeotEAAvzBhECCA4b1iNt5wN4Xx6vTzkspdHICLvc7TGx74VxKchkz3EzSoZio16VINoJ3JIhQO84RctxZjTA03CTA2BA6d8dL8S5cfyNZDuKer5i/T1GOaUqyaylmUiYPWT8J+U/M4V1XRWEeTFHN0Kgg1FILTuOo+L6SMaZirKqq9LD0/uTv6DDxT4elXKtqkiicwEkFoUaWUepFl7wcAF4I9LVVWmHCQKgDKfL1mLAtqMkMs3jScaIZE0TnCmRUWFI5YC0V6Rb5ODPvh0/i7W8urSP4kaT6Kwn8jhI4qwNMuDLIwcWImPfHQf4z5MNTo1AD/p1gP+oIw+ZjAd8k2T8ZL4My5y+VpJEFvtKnqz3/IQPbC3/EPgXlVFzNP4KrEMAAAr6RDW6NB+mHLytJj8u0WjG+fyNPMUjTqrqRokSQTBtBGxxgj+Q4ztmpxTVHFVfSJNwCLXuRfpfD1wnj+YGXzCVKX29Py1pwSxdq0rTXcixiIOEvIoHampsDUkmAdlkb26YI8V4trd9JMNUWoTaSyJoVRo6AkkAdTj1ml6ZG3QeynB6WXehQVwaiHTWCsZU1VsWZezJo0dDuBvh5fgMoDSD6lA5WAFu6stifTCrV4VUoZao1Vj5yUqeYekWk0xTqalXVu7RJIJMTjpeSra+VQRpsWixm4095n5Y87PfJUacfQhV8rrlWsy9GWCDf8Afti7wjJVg9Bw7JSd/LF5OoCQb9LEb498Z5Xy66MkAsJHQTMSe8k424/n6uWagQNRpIauhQTJB5o7iJxODbdIeWlYGbxfWzLEsqhwdK6VjTvqj/dq0mTtpHrgNxvhzvp1EksYMiI6nbYT0HfDPlMjS/naroPs3OpIuPtAHYfVsFOLZNWPoq/5bDSnxkctoRMznZoSZ1UjFp+E7EextGKmUJZCwOwHKenf6C+CvGMtoy1RiIJF9/y7X6YAeHq5goBMGT7ER/XF4u4WRa+VEWRrPUYrq5LmwAYgnaYm+Gehm0AASFUWgCAI6E4AZTIHL5lUccjTpI2j+o7YP5asjSkBSvRpg/sTgZZW9HRX2V8/m+h1X267YbfB3EVQw1vM0sp79Gt1i04C18srhAAAyrC9Adv8vjfhGaLE0/gdBrpH/elmB6aXFu2FhLwMl6W/Gua8vMDqeeLbA6CSPWcC+EZzm1dVZTf15Ti7/EVlNWi0CPLaY6mVvgFw7iIWokCAd4O/XHNK7CujonizP6eHV3t/pkCNzqt8t8cozJmqSp5SqkN0iNvf3w8+MamnhFYA/DWVQfxDzgR+Rxzrw9w5ampqruqAhQqEguxkx/tURc4tGPxtgU+PReyvEKpApISBUbQTAhV+JmE7vAntZZ3EzZ6otMB9JVRQIUySdILXE3va5vi/nVSnSlYDMppoRsA24XtO5brGK/H8sPIlSCq+XRU/iLGXPsFAvgxab0JkbaAXEOKuaa5dzNJC8LA5dYWRIGogmTcmNsG8lxhHp0teaAqIVfyq5ZqRYDpqsP8AjIGFd6fmVbbFzPsOv5YtcQ4G67CR1A7YtJR6Yi6OlcPzzu5Wsopu0mROljuQJJAJEEAH2xapm5Bvbv8AnjnnhWrWavqd38unDMCTdohQJ9jt0w3fzgaoTtBv2gf3x5P5EFGVI0wdo5xw7KVK1VadJSzmSAIHwgk3Nh88dF/hn4L8tv5nN0YZLUVYzpI3YgEjUSQAD64q+AODCjSOZYc7ghf9q229WOHrhmbDVjlwQVoRrjrVa5X2piPTmHbG2efckukJHHpFTxLwrS6uDPnq9KqT1LqdPykR9Mb+HvECjIUajTqdEgbmdIB+kYJeI2OmiAJnMUh9XH7YQszmDQpuqtH8vnalOBBAWoS6C4IiSBGM22tFl9D7Qoiq4eoilh8JBJie+oAavYYgz4VM5Qdj9yqDN7AAnfuJ/LFvgecFegtaF1OJaAAZm+BPiaqTmaVMWHkVSzdBLIo/fE4p2c1aAvC6AqMX6GWFiANRkAR0AgYK0kBewJ9b4HU8w8aAIgGwuSB67YtZTOsoUFSBctO8f09MDJbOR5xzhgemwABkHvHoccz8MZNhmfKcENcFfUf1x2pEDrcfWJ+eEXx1w40Mzls0gMKdLRueoFvScUwz04CShuyLxBwJ2SncSjqV3Jv/AOMS5ngbNCsoBF9rX6nrHtixxjjau4RJBRhpYd42jsf2wx0uH2VnYu0b+++Om3GCsSO5Mp5ThgYLrXSRax6d94jA6vwcUXNQMSAyMZ7BrxGwg4b6eV6/X/DhW8fVfKyVQkBjU00x0PObkeoAn5YnjtySKtaYA8ScRXMUqUHnpagxiCwtP0EYXadEzEje2/1xd8DeH6teoK9RW8lQYZtmY2EfiG/SMM+Y4SvmC0AHcenT0xpzZo45cSUItom8RIlTI1aZaJPKJFzYzfeI6Y5pQ4i1ANT0I5DSGMm47DYiffBZ8zVqZmlRZ9aq4WAI2aCfciScAuMZVqVetTbcVG37EllP0ONWGOqYkmXMg+azlZUU63YgGwAAO5hYAgXtG2G/xDw0DJ5taQJ8h6Kgi/wc9Rvo8kDtgv4I4ImTo1cy4IIR7EEWUbn/AJE29PfFnwllieHs1X4qlSo1QntUSD8pwJSSkqClcbOO5asUbUtyO/X3w0cN8Ru40mnqCixtInpPU+mAvCaRp61I5lOg/wDTIP54dP4fcI83MIWB8tCXaFtI2BI7n9MVyVVkbd0CatZ6DVBUp+XUDfASCQY2MWmMUznSGEEnoZtM4n8VZtqmazD/APuMNuxjASnlXJsCwicZowUlbZodrR1Dw5KUqVJoPPTpgT1JAPyGLv8AD7LaWzDsp1NUbmNwQGMx6knAOlxL/wBZlUUyaZ13NpVS0X32wW8E5rTpDNpevLAASN5MiIDGTHpjJTUbfrKp3LQa8c8Q8jLCoIJWqhG24Mj88cs4OWehm0J1E01q36ujElve84ev4qZwLTy9LVzPULkQOYIsXjszLhR4LSWnmaRmVra6Z/611R/8cWWoi3TGzwFxy4owStQa0IiATuPaceeNiwqGrSOpNAp6gfgcPq0kHfUCbiYi8YVuA5F6XkpUlgrlV0sAWEi0n4W9Dvhz/iVWRcrSGkz5g0z0Okkgzu0DCRSU9DboXOFcbqrZ+bV6Dr0/LBluIggArfoZ/bCrl8yDzRcf0tgvks5qF7dp9cNOKY0bGDhnFl21W22/fcjFnjqBqaMF8zymDFQROmIJ9SJn5YXj0gjbbv8A0xM2YVXgAliCBLW+YxLhTtBbCXE/D38xXo1BTVKZALsDcxewHUixwfehtbtH7D5YBcF8RvWUygXRChQSYixkmOmD9en5iMASNSkSNxI3HrieTemdBJFY8UQhivMFElgRFt8Jfi+l/wDUc7lsoh+xUmpUYWmwLR1lVhPepaYMWc54OzNGg9PLsGU3C3BNtr4teCshWWalaiaOlNADRJvciCd4GKrjjTn6I7boZ2y6qoChVAXSqgWUDYDFOpw3r3F/f0xdFQsZtiQMMYH8i/Wjl3iLKDK8RpV9GoaS+lY5iAVsdt2BxnFsrk24lTfM1IREBqiGI1Kfsw8CQu5MXtfDn4o4Yavl6E11IZVWwm4MEmwEi+AHCvAS5halTM1ftatQsQBKgglRA/D0BsYGPTw5UoJv+jJODcmhh8V1vMo0qKtP8x95SCPLWCxkdDyi2K1biNHL5N/MdUUkADqY6BRJPyBxJwjwvToArTlblVUmQotMXIuRNowJ4p4JpVnNRlKvPxLcW6QbLPpGM/7ovJ8uijxy46KPBOB5PO5t3AqA2arRI0iCkBwy/EGI2m3XD7XpUctSCU00K12CA2C31GNzt64SeF8CzGUzy10Ktl401b83ln/ZG6kTbucNOXL16lWqEZafllFJta8QJ7Cbjri+bIpL4O0SxRp/LsWK3CEZWd1BksWZRa9z69cUaHh0KJUQpgCL231R+uGqsrGPL5UYC0enbFSpw6ss35ZtewHt0x5qySqrNLijm/Fc4Xr6QJbVpHp0/fDf4M4wBmjSCvoC6ZEMCRAuDBEEdMc74ZmIrIWn4wZ9Z3x03wJSVaD1GABDmT1A3N98e7PEnpmFTcRa/iHxRq2eaNqI8tB1AkE29TiwlNhlTVkTS01V9fLiQPcEjvOAL53Vm6r1JOp2NugJkb9Yi3ocNNbIl0U0Fp1QyNqYwQNPwqAboTJJgdB6YSdRajWgpurZT449TVSRI1s5IuIMRG3ecOXGMs+ZydL+Ya+sSAkAGIsLmfUnCRkg9TJrW03ypVy5Y6nDNDCI5dCgbdcO3G+IFstqS+t0ge+FcEouu0GU3yQNXwGRT1I+piJ0nlH17zgc/CqlM6GRlbSLenUyDfBzw3xIpr1sSekiwjc/t8sE+M0mqhCkWB6Xvvc9IvGMEcsk6mbE1WhQBIgGRbe5+WJ6ZBvMkdeuC48OVSfipkGZiZP5YioeEMzOommCNpMz84gYt+yP2FA/hRakSblSTM3B9e+GLJeISBp5SQPW3uB0wObwtXSCLkySA0yT3PXA4cPr6wroysLjTsQN+m+FfF+hVDPQ8RggloI25dpxM3iCnNifnAwpLki7i7IZ5raQf+U4vZfwm9S7PAkyymdQ+V8I4x9YUND1i0GmQ463E4sUK07dMK7eGczT/wBOqBB5TcH674u5X+ak6qaKRHMNI1fS35Yi4LxnBfPHSuuNWjUY91jFPwNSX+V2WSeYdh0HsMa1s7WVGFSmYYRI3EiJMWx5wPKmjlwxBH79BjTi+Mdmaa+QQqVIY3sSflj2rIWxHtjenSsOxHXHq0RtGPOd8mzUukUeJMBTYAbj/Bi5w2oEy1u36x9ZOB3ijOChlK1UgkIswIv7zj3gvGRmECBCjU1UsDBF7LBG+xM41Y5OONsjJXM0o5pgp1CF7tvbpjahnNZsvKTANvfBRaXT8sRvk1jaCNrQf7YzKOitnCc9wfTpCcxjcbH29sNuXruOE5gqYYqbjoTAwI4NWLgIyE1tkIYAR+GJvhxo8HI4dnBEhi5WOygfQSD749+ORp0zzpRs5QtUXYgkn98EuH8b8t/wjqRJuBa3XFnKjLGEqShbm1m6ien54m4l4Sa/lQw+IadoOOc4vTOsJUs7op1adNpy4MxFwK6iR/xDA/PDLXqA8OovtpamCfWf64QuDM9JmpVJXUNJBjrdT8mAjDrwzjOWq5JsnmKi0yAKaSZLNcgydiCNj9cK12h5L0iyGcJVoHe4FzfDPwNgaamq0FrAMRBJ6e+ElBXpMFYcwi8QCN5HT8zhy8OcVLCCoiRMgev1OPNyxpqykA3SyqUgSDvvefn/AOMbmsJiRjzMOukkaSDEdo6e2IqtUGbA7drk9foDiLaWi6JKuaCkTaff9saUKocTPW0dv74oZ8GB96/W1usHt6YgemyyQrAdPT6dMFbHoK18mjj7RAfcfvjVUoUSYKqSL3/bAUeJ6kAGnuPvAr6bDbAvi3E9TagizYbH54qos6hwTOozQrKT74lFVJIkT7xhFpZvTDQZG8DEqZre0nvvH0x36qFoYPGmdOXyGYqIYcJCn/cx0iBsTPTFP+HtOotJ/MZm+EHWxYzG95ge2FfxLnfMfLZYnlepqqAkiQkaZi+nUZgXJGD68SemzU0lFUKbXB3G5v0xdxaxpIj/AJDo698ROkdN8LGT8Q1QCuuYvLAGR8sWP/reZ/DK+lM3xCWKyi0Uf4o5sU+Hst/taiJYSYnUY6TA64l8IZhKa1ASxZtLC2oQFEiQSAbgx6264WfH2ZzWYSgFpVDocn/Ta5IgEiOnrgx4c8PZ0KrAU6QIiHYlh3OkCJmLTi3DjiSFb2O+XrhxqUyMbQbnftONMjkxTphAS0bk7k9TiyMZ1F+DXZwrj/AqmSPmqZQGxJuDvfsLYcMh4lepkdDU3h10FuQgEiLqgBAYncybjBvj/AVzOVqU5AdhKt+Ei6n674D5LwznKdJKdWpRhYJZC2vVMgGd1kAT2xtjnuFvszuLFzM+CFZeQwQrGDfbp+2KtLw/m6bgoxhViZNpFhHyw/VcvpRrkkGY/UD0wNq5ioqs4krBn0E/1xGH5D6Yric94vxE13Vzy1AoDf8AJZuMFT4cGa1tp01SAWHWDbVb1H54acr4Zo1CKpQEtMmPlt88Gcvwfy6bFEhmGkEAAkDv3j98O/yVVIoropZavmQmhhTqKqRL65aPlYR2xsoKBYhWLWUGYsJJPzOJ3osEKH4iLkb7RHtgTk658xgdth9f19cZJTckwpUWq+aqJYyqkg9zpG09oxj8UdyLEAWkTFu2DmXyqvT1HTbYkWM7jFk0YC6AINyNrAR02NyZwlJrodWBjn50NUBAVix62O2GGjU1KG6ETii/BgyQELzbUXIj5b4t8ONoUg6CQTIt6R2GCsdFbPXB/wAv+uN0g/dH0Fselb7Y8do6fnhNoYE53w2ajFlrMs/dhSv5XwE4nlamUAd6YqAmAFaJ7z1sOmHOmJxs9JWsyqw/3AH9cXx5GhWjkeT4XWfNrmqoEFvgRxrAmFCzMRO5x0LJcClSa2vWxtqYagB0bSdLGZv7YO5bJIklKaITuVUD9pxIyYfJllPonGNME5PhSIxZdU7XI/bBQ1TvPyxoafbGeXjPyfpQzzz643ViPXEYHfHsRucLFs6icVPSMbIV6Yq1a6qJJi8fM9LYkLRqPUDb5HFVN+itCnS8VyrL5bWEA6xP/ZfG7cdcKXAiAAQbzb9cZjMXyxSWiMW2VavE2MkgEry36g3/ACwKzPiLSHptTDAqJIMTf2OMxmJYop9jSegvleNLUUFaeiFsA0jb/ji1S42xMRAJFp9Nx2xmMx0opdAgzKlb7QuAB90Dtte25vj1FVvuiZN+s2v64zGYnWh6My/GCBGkaT0+fqMZlOKl0K6dIBbYxtjMZgvoWJcyvFm5RAuP3xbashkmms9//AxmMx0Wyp6M9YqV+GNrftiM8Q/27ev9seYzBkMjDxKB8O5jf+2LGXzZBCNzapuYkfQXxmMw0DpEz5yOn54sLV64zGYJIwvjFbGYzCejeFHieeKNTUAHWSJM2+kY2qZIuxBcxb2+m2MxmFXYUU6FJW1pBhGYb7wPQDfriZ+G6FdixYwfQfCY7kx6nGYzD0Bt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796" name="AutoShape 4" descr="data:image/jpeg;base64,/9j/4AAQSkZJRgABAQAAAQABAAD/2wCEAAkGBhMSERUUExQWFRQWGR4aGRgYGBgaHRwfHRwgHB8bHx8aHCYfGhojHRwcIC8gIycpLCwsHiAxNTAqNSYrLCkBCQoKDgwOGg8PGiwkHyQsLCwsLCwsLCwsLCwsLCwpKSwsLCwsLCwsLCwsLCksKSksLCwsKSwsLCksLCwsLCwsLP/AABEIAQUAwAMBIgACEQEDEQH/xAAbAAACAgMBAAAAAAAAAAAAAAAFBgMEAAIHAf/EAEAQAAIBAgQEBAMGBQMDAwUAAAECEQMhAAQSMQUiQVEGE2FxMoGRI0JSobHBBxTR4fAzYnKCsvEkY6IVFkNTc//EABkBAAMBAQEAAAAAAAAAAAAAAAECAwQABf/EACURAAICAgMAAgICAwAAAAAAAAABAhEDIRIxQSJRBBMycUKBkf/aAAwDAQACEQMRAD8A6V4fWMplx/7NP/sGL84pcGP/AKegP/Zp/wDYMWi2M5pXRmrHhONScejADR6Dj2ceNfGpxx1G4OIa+ZRLOY98VM/QdjqVoCg26k9u2F/M5LMpTl3BUQCSAfi36EmPliM5uN0h0hjy/FqT6NLQXmBHboe3pj3O11BgpqJtFhH1/bCnk+FNrL0mL6l5nYkhoPw9I98aZqoxOkOSqjS4BMAE8wH4ul8ReRtbDQR4pxFleFXzbgFFBYhiCLhbmL2Nt8V6vBmYlncAqYCljpVSLxEGNpHSIxYTPKmqlRQmqQDcxMkkiQLEC3tjV8gXKstLST8VNogX6QLg7nEv6Oom8NVGUCRyEsBBOkQNQCg7AmQO2PdHm1y06QV5VkSsfFK/uDgXn6TU6ymnElpWXVZK2KytgCYE4gPElKkaqiPBLs5Kmdio7iQOaenrhuTqmdQTTP8Am1ishoAJVVJ7zJO09Mb53jjFlKoVKkykAkjfUDuGAm0HAyhxRko0tIdQF5naVLTyhiwHT19MbZrUDTRHLASNbKfvdzMjCOTrQVRb4RnGguVOnYBgJYG43PIu8GOmK+V4w1N6iWNMEhQF0lT3Ki9gAJn9cSZQksx0hqi7uWaD6aT0PfAzjFGs3mItNSiKefa+5Uk3ZWk7TfrbHRaZzT7L+cqn7PVU5XmGg6miDJAaW3tO2MfjmhHLDzF+GmJ0lurFsI2YzhpOGhVIiQsAD/bEkTO59sETmaNVF53LrdSSAdoMED4h1mffDvH00Ly2MfD+L1CzhWAAAiTcH11XPvi0cqAKympqNReWA0KRva5BuOoJwL8PZUJldVQjUSLxPKD33A1YtZ7jq5YyalQ6mLG2xGxmYqNHTb6YE1Wkci9lMs1LL/aKjDUAG0oxOqwJ369sEOFZRSxDU0eLXp0/mTKg4XqnEQ2gil9iralDNy6l3J03BWxv3wZz3FKlVabZcQjnmY2KmZvI2PQ4EZUw8dBzhNqFD/8AlT/7BiziHh6RRpelNPyQYF8Wz5WeYC22PQbJp0rCprLfmFsehwwkGRhXZ2ie/wCf98FeCO/W6kWgG3zxz0cpJhVcYTjwYyZxwx4TiDNZNKgAZZgyOn6YsRj3ThZU9HA6nwxlgI8BbgQJnrf8J69fXGrcL8yDWCMR0VbQeknpbBGMejE+COsjy9AIIAHpaIHYemKOZ4dWcEeYlwPumbG1x/TBQDGlUtHKAb9bYEoxo5C3T8LPzI7KKQuGAXWRPwyeh+8be+AtVFWpUAZXJWHempABmOa5tEemDufpVK9XQBAEgmZG/wApA2xZ4R4WSiKgJDhiYsVMNuG7z2xnS5aSGFDKVmSK1M1hBi0OCT0I+7IBMidhbBPMVVqU6dYAmSb6SztFoBEGPqJtGGarkUWQBpUiZ6z3n7sADbC9UpVMhqNAU69KoxbTqKuCbtH3Wk8098FL7AwEQ1I+dUSprLaehbud+UEDrtJjHvEUeuEKE7kNWK6bC4k7X6jaxjBTMVlrBUJC0pC61MA/WdRvtEE4IZvLldIorYXHl9RE6gDyho2m0gjriaaHoTGzFKmwSEZXuKwEhWBIaRHMSbRHzxfyvCcv5nmDl7KtQRDDqCJEe+KHFclTVmqg8hnQJAafvVH0iASCbDE+UoLWgFAQE2kRpWYJ1XEzM3xfk/CbpMY6Vcokjna4YAQtltebiNiIwv8AHc3qCqQRUWTOlVKz0EHYxiQ59q2XSjp1NUM3uYJNtIgTvbf0xT4lwI1A7qAQDaSTym2mTc1CRYD1xPt7YWwzk1WrT8jzQmnmeTMDveCJIgmTIxdyHENCtTQ80AagSZAkzEfpGBWRrSQXSK2yppnWbCJI3gCQRYzhg4dVpgLAJCGW1B4BI5lA7rvHrhJLiwxdoNuT5VJASJRJjeAgt88L/EcoZJgyO15H9sM9J4RZiQoA+gHXAXO58NFiGUwCBt/UY3e2TlH4g7L1JgL1/F/fB7hoC/E3OZ22Ee1pwHqI6AEaCOtpxb4JSDAy0H0HY+uHlLQkY0xgjG4GNS8b/PA7ivHUpLPxHsOnvgWVelYQZceg4B5TjoU/aMSGNjG39sXslxenVJCE2/PHNMCaZdOPVGMGA/ivxAMnlzVI3OkGAQpIsxHUDqP12woWGGsCTYC5PQDuT0HrjFMiRcG4IuPyxx7imYrZmo5Ss1YPT0EKTJBkaWVBBW8yR3xpl2rVaiZbKajmFWHqgvTWmNtRNiFHTvjuzjsJpAnYE+2NpxBkaDU6SI9Q1XVQrVCACx6tA2xLGBX0NZVzmchdmH/TqnpcdsKWfbMq6sjHSolVEQnRjBHbYGcPM40qUlPxKD3kYjLG27DaOd5nN06bwyaw2ohl0gX7LEqJ6A4KcW4oxpEI0MIsmkQoOxJ5Tfpvg0nhpAxJjTMhU5YA2E3JE36YD8U4K9Cmw8yaMmTAD3uxMmD0wnBrbALFWgEchn1sAWF+Uz0A6m/5nBTJ8DSqxViGDrqpkyAsfExtqhT2IxtluGuz+XUVW8zmSrUGkKRuoCj49uuN6/DHaiujWxpBmcmwkmWCG7AxEiwwyd6FarYEyCFKOmdbCpCG5vt8uhntgycspT7IPUi5cWR323JmxJud8B3LNUBUwIYnTFp/qMMqVaf8s1MKo1wFXcAC2o+xM4ZxQe0ClZtKfahSfiOsMWOxiwJUwBJ9umC/AsrTZhqJR1GqSqkfPuOm+LWU4cPNcFRWpMQxQ6SS0zqBBlVHY4sZinl0XWriWuVPMTPTSNhiU7a1sEUkwl5zliWChSSPYCYb54XOI61YGZE7sLD9sEqefpOWXVOgEki0z13gj16GcBglRwWXlXeCCZ/rbGumkcy3lc+KqsWEQSI2B9ji7w3MKGlYIgT+m2FSvRzK6nEhSAQOpB6R0MYP8EZlQuAAZEzzfI9QcGS0LHsYsxn0uh6z7D0OEvjlMsBMKOoExfbffbBDiDFSdzN99p6HrirmKhzI6QuwX9DOHhD0nNtqgOMwaYuSR+GJ9MMfhhWLFgghYExE/L0wAy3C4EVAdLE3F7DcT0OLuSylRailQ03KKZAMb/4cUktEItpj9qwifxN4VnMz5dOko/lUGuoSyrLTHXcqswIiT1w4rmdp39MaZqmtZGQzDCLb/L1xBaNtip4SotRpUVpumWQM4enoBZ1+7WnfaPiti5V8VLTqH7F1qzpI6texH4x7Thf4c1Olna9JS9YUV0aQ9OasROof/rUtEDr0ww8Xq5pcvTzFFKZrqVZqb3ApGRE78pAYlb2OJ1JSKNxaGpqlgSIPUdj2xr5ve2I6rdvlff1nFYLLTB+uH2xLJOJ5wpRqMvxBWK+8G/y/pivwXNBcpSd2/wDxglmMk2kkzufTAvxjx5cvlnOr7ZoFJBdi02IXcqOvvgLluCZjMUHrAqayggUWEidyrA/ASDYLtgU/QXscuF5iq+o1QEkKypuVBnc9WMTiLi3lukVFDL2a+FLgfHc8qAmixUwH8w6WU7Acwv7TgpmalWpvCn8v1xKb8RRL7LaZGnVQhAFDMDCjqPvf+e2BlLjhyeZZaoB1QDYqD6337Yt8DzJpuy/F1EdfT640r8Rp5vLr5ygVIh9NijdY1fdGDjjYs5JCLkmdq7Knwl2IHUCSR9Bh34XTpUaer/Uay3Fix3PsMJ+RomnmmDG9gTt7kfK+HPJ8MV6YEmAWI26mRM+mLUhJNg3jWdDFaiItJxY2IB9wOluuCPC+LOoUvSNS+9iTOwuOg+WJM3wenVACFAVG4Ook9jeCMRJwqqthqIBg2gH2i+FUYyEfJPQESmzIpGksAD1v1uZsG7/0xazVbXT1ZcRUn4TYA9RbZhfl6i464F8FrmykqQ1hFhPVI6gG49zibNcFrF9TnQrwGK7apOmb/F0B9fbFYy+wBTh+YddTSz3jXqJEdh6TNsX140VsCp6w0C/1wBzuWZQss3lzzH7oP+6BY9OgtinQ4UEqKHr0wJaw0lj1sIJmLDD2gJsM8ZqTSquILaZ0qxN9wO4k4h4fxLRU8uAzE7E/0FjvAPbAqhXelXugGsyp0wASe303iMW1L0ehdqjgz2+l/r3xze0MqfY1tx6hpWWCySoDCCYkE6Sfhkb4iTxLlwA5YgaNRMFpAOnpcyegvhAyuRRQgqElipeBqYhmnkAXcCZ74IZbgtJkiw2HqBvsepPTDd+iN14P2b45QpU3qNUVVSNV7HV8IHcnsMKNbxYczKKTRRgRpVufbqw2+X1wB8R5hGqeWrKaSMHqWmammAAZiAMLiZo06xIMWIX5/wBNsI1Y9asucQ4EtPToKrbQdPKBNpmZm8zO+Hmn/EqguWy7NUDZlFAqIqnTblqKzbLNmHqo74S8y5YGIJvY7exnFzh2UU5FqjgFS4Cr1OoSZHZrb7KCcI3rYYoM5XxYyN5ujyVJGqmrMyCbmA3S47QcPdKoHAdTysJH+d8cVzXLCkyXliT6nmA+sx2GGvw94h8tPLc6kMix5lYdQZ2MXx1V0MTeOuMp/NUgFD+QVepDQYDAhQRtME/LDH4S8UPm6ZrVKa0kLcpUADVPMDJkn1IGObrSNWlmKwB5q2kEmZAXud7th98A1g+UVSA1JuVgfusv7ML/ACx2T+J0R0FMXmCCLze2AVBajoxNIKWY6FG4SSF1G4mBNu8YI8NolA1FmLBYKE7lD0PcqbYU+O+J/JZllgwchSVMCNgT0GJQVhlIlzOdrZcnUKLuSqqgBEBiBJJPrt6YFU69Sk3m1YNHMVgpfYq1ln/g5Kx20nvgfxPK1KqNma9Ty3DQxAOkidr9QYiPXFr+eavlquWkVUZIOoQUB+H5ztGGh3o6cfGTfyJOdqIx06RYgSDETfbtgvxrK1/IYUyoBdFYQxNRb8gK3EmPkDhR4BnK9aoJLF1OltW0ixt6iCMQ+MPE9YVkpq3LRAOncF2kmR102Av3xWr0Tuhz8KcC8tqr3BJuulgBYR8V1mJjtHfDNl86slJGtSZA3sJ2mdPSeuEfwx/EPXTbzCvIImSWBjlnuDi/wzM06ku0vW18xA2MhokfegQO0YzTvGtlo1NgWrwdTTAQ6WQ6lbaCP6i2Jcn4qoVkNN2Osgh1g6AOupjyx1gX+mPc5x/L0ZlQgCnQxJYk2lnJMWW4Ai+KPhrwzQdg2Yq1FqVixFGkFkLFlqEgwzC4FrkD3eqWwd9DJwvOGTRqkvA5ag3qL01Wg1AIB/FYwJjEtLIKjs1O6G2g6ShYbkFv9Mg2IvPYXOFokJTWhrrLUpBGU1AdWm+moJAKlYhlYYJZriNTKLUFBDVqVXXTTUFypIJZ9KSRI64R8rpDRiu2FHFF9RDUwUaHVnUaWtCG/Wbd+k4F1eI0PMaiyxDBdQWQSOpIMqPXCzmKtfM1Z10lY0yAjKNLKvNBMabQbk/PFmlkKgC6EZmZ2EASFCwiAttzEuw9MM6XoFjt7GmjwhkX7JgFa8gs89JDbRHY4D8ZzlSnIABcfE0Fgg7m/wAUdMRUs4+V1qdVMoCdINhG0DaI7YV87xV6gKpLtMnlMdpboMdjbasE8Si+yTODWRToB6hMRcSZEztAUd8ZxLwyiIj06vmuJ8wWGxGpk6wsGS29ojrdyVZspSby1HmVGFMtVpnWHIkBAYNMKLw3xGMEuEcPp5WqBVqqaLlhV81Ho1TqNqkMOYqekgFSewxVSoHFipmHgaW3JAjrv+okfXBxMlq0U6tUZekuvRqQsWsC5IkbLCqe9ut1+pQYVzMNoY1GIkpMzY/gJuD7Y84lmmrajsVEARe5uBHc/ph3HrYbSOnZbJZLNZZUDoacqrL5iNpJkLUBjUryRPSzCLY59xcJRd1akoqIzBwCYLAxN7x6T1wOynF3pvTFZBUpofgZQCBN9JsZMRfti8rU8zmWZaZpq7F9JYmF6Lvc4EYOHbFck+tDLlsgRw6mI5m1Pt1mf/GBXAuKChWMl1WoCQuwBsQ3sCbfng6/AKZppBqLyz/q1APpqjptgLlcirSrO7EICkEXMEwJ67Y5O1skNWV/iDoaGVnWTNRVJCWBCNEgM0zc9MUPF1anXepVy5sFhy10fX92JnUBecLfC+GO6h6dSVqr9pTNQpz+wHMB+WDmUplaS09KqQsSknURN573OGhBeHZJVpg9M4z5Z6atrU1xvJEImmQd2Bb22+pHyEpaS6szRPKC0DvGAPDalWga1NSdVNwygj4l6x6Gfywx+Fs8S5qO4DltABQstgZ1EHkVSBzepxOclj6RVReV2/Aac35WY8ymYFVCpmSCwEqwi3p8xhfz6adblqbrVay6jr7zpF10gRq7+8Yv8b4kuuoVCsPNJA08p6NCnebwB74gXgtOqW1sRtdd4INyI3N/mDhlL1gcAxwzhC1Mga3I1VUZRbSxiIUg21XJB2N8FOD8UptT8t2kKAwEwImNULEX69MLVIvlAyJWBo1JAdlIZbfA34Q/RogEeuNMlVzAXVTZNKAQWIOkbaWAED1B33xLJDnd9DwdLQeXwk2ZFNnDGpqYlQR5SAAcjsJOs7yLYuUeOVEFVEUVqlYBFWjzmoSLMHUzpA3PQi8YK8LylPKUwtciiKoIBFQlWjrcSpCmJtjn/Hc5Up16pptqqVN6yuh5PwU/LP2am09bfPC405umPNKG0MvDvDVZmarmKheqwhtNemWt91mVrERssD1O+BnFOFrlHWoGFAu4BPMDG7AlWOpCLmZxQPiAmmOT7RoAXQQI2kdxJ6YpcKSpUlHovWpswaNflsrXAKMQY1CViCDitU7ZOmOmT8xKKtNM0UILIdLEAiGRhMwekWvjThOfrOAtKoE0mwb4Rr2Uk2X4YAN498Sf/btKotHy2amjgAFiWvAChhEuTe24gnBbM8Dp0ssorEjRdkuRr/ERT5njYXFicZnxi6Ze5S0gf4+yQWhrqvoqM6qwRg0LDE8sSonSAek4rcF4UppKeVKZI0GnGkEXhyTcnucLXiPi1B6lM0oYrM6aK06YBj7sl2aQCSzYjo8TbLo2ioPLYgGmxJBi4IBvE74u8dxXEjzqVMYuP5ilWqtl81qoVZkVqID06gfYuh5gTEekYGZjL52nT8mo9Qo7aBqEqNPMWDvLU4Amx9BOBtHjRqVTmHSFpKF1hFOneGbUQC56Rthky3mZlFLMXRrCUZQb9FYk3G5+m+A/gNysW0h3YAVSHs0sqs2mwczB5t4AsAMXATpIqPVQTAHIWdoiF5TIi+IvFlNH4hV0ARCCIm4Hb6YgrzT0KuvWw5W1i3/xt1+mK97J2WkoM7ijo88s1l20yYksoPLNzG3ScXfCnh56VWuK9CrAhZCtqU6o1IIhx39PXEFbhpp0AdTNVciSPvHovoo/PDHw7OZmiV01y/KJps5Cz1vf6GMJO0tDRcX2EeJ8PqUeWp8N4Zfht+nscC/C/D9eaDH7pB9O84q57xNWzlY0dgs6VpDXLDeINz07WwY8GaBVK6lZvLBYbkaT8LRaZ7YmpNLY+X8dxqVmvibJ0svmHalTVGYBpVepkkgdCTfAjL568j7ve0xgr46rk5kgSRpUH6E/LCtVsdKidVo3n0HqcWWSkY5QtlKrVapnkCCXIWQoM9TtuY2w4Hgxy9Os9SKHmKdJ1Tom5FRPwkgmx69MU+DZry6dSjl4FU/6uYA5y7b6SZ5V2CjBXjpp0coUW+xZnN2JB+Ik332wmR2zVBcF32c7zfC3jUoemyX0ObfI7z6dsXaeckFgCu4bc7xqg9wQH7xrxNRzdA1VVw1ZVGkgEqDyzc3b1gdsWOFlFoV6FYim8CrSDdSAY/5B1JXvvg3fZV4pJKS6ZSGdDalqAX5SJEA/5+oxqtQ6Wpht1sRExuJHUDoemIvEFUVEy8wxpU9BaACQxlCY+KykT3B9MDUouoFRIBU3gX/uPTFVFVbMs21oYuP+Nf5sU6ZohKKNqUs7M5kFYZttjMDYgXO2A2ZyVMKxp1S4g8mllb2B2Y+ojA/JqzMFXfpgtV4RUp6W1U2IYQCxiZ2NrAm2KqCiqRNybe2Gsvwl38pil6TLNRgDTLFVJQj7ptNrYa8xnRlmDZfL6Q1Ny7hWsAJUzcBAdl5b7dcKx41lsyBS0tkixDadbOrMeQgzEHT1G5Ve2DvhbwlmlrBcxU8ygzETTcjUF+FmAiAwPQmOoxgcLe3/AKN3PXQC8E+JaiI9IMxWxWpcspiCFYyone46n2wO454xdqSUKUoiKUZmIZ3va5va9+s4M8f4K2UpsEZWSmxDLKeYgJPlswQ3VhPMQCCL+iI9yPli8YKTszOTiRowvOxwR4zTCsqwdSqA097G3sOvUn0xDk8v9tTkSPMUntGpZn2E4I+KW+3buzFj+m/aTOLMRVZb8O8TRaIXQDoYly+krJEKbnc7bWwTTxzTUqVUuUkkCBM2AXURqgTPythENIGD1n6DBPLZZvLtYTPzxKWOL2PyoK57iSVs21ZDymBaQZA/wfLEtPLPUriInQ5APoJ+u+F80TScSdMjbf8AwYM8P40AVjlZSL91Mht/fHONIO7GPMVRIIggjUPTtiLM6lCsPvb/ACP98QZZw1JZMQCB8jt8pGGWjwRcxlF0fEScT5UkS422LWZ4P/MUjUpHy6ygxHKHn7rEXBtAP5HC5w/jD02DKxp1FPw/CVb26HpBw78GB8vMLsyFfbfEnHfBn8/SpVqRRMwoaQwgVRbSCw2YHYnuZw8ZRWmO23SFjPeIquYqa30NbmIGnV0vB6e2KNfiW2hRqhiGvy6TELJ3OLme8DZ+jR8zykcWM0qqtp/5A6T9JwCq5Ssog0agG/wkx7EdDhqiKrLlLitRZWkdALkco5iTEFm9u0YM5ziTGRrM7Bjcr6ifijsZwuZWophhsWPW3+WxOmcDE/UHDShYrkx+4pw+lm8nSz6L5VamNNZacAHTAPSTpMEH8J64UcwxNarWqVQEpaUDsOyzAAjUQWge53w0+As3NLOZdhNNqa1EtF2BRwDtuFPvhZelRNQGirgka6aVzqNOd6tQLbe6qe3TpJduy6ySSTT0D8vU1KqVFZfusIJIRzZjvp0mGGrpq9DgpllVkqUlU61ENA7evtfFr+damipTMMT8TG5/Ezdye2JstVD02ZLVWWSdJXVA0yPSCfrgSdIXlzdsRk1KywYJG/64u/zTeWyBSWAkaZ6X/wAMYrMdS6p+AiB6E4v0mWTKAyZsSpHrII+hscbGZv7GZEy+aNajmKi0kUGvQqaRr3PmID+E8hKm5m0YI8M8WZjJ0qVd8tV/lTyklSShFtWludVPQn64AeHM+GzOWVFV9JKuSAVI5pJjeAVv3jHVM4lPN0/LcM9Jl+0uRM7AEdZvbGHLSds143aoWRUQs+mh/MUaiVGTME6zTBQFUJAkpOqNRtAxyjI0vxGCAP06YeVWrwzNLRqlv5WsxpgydKkyLx6NMH3wqcc4I9FEcg8v2TGDDFNnHuP1GHwHZGe8U4yNOiioQRExcnviXMcOavTVxOvTqBnfup7X64Asb+uGrgInKIfwu6tfa8j8ji8iNULlOiY1QbGDNiMHaGXPlgbiJnvO2PM3WRhyrazE9+8+uLOYEKNNpWRP1thZXQLsBVDqYC4jeenoMSZPSHmbRjXO1C9dz3I6egxvQy86SxgMJHqJj6HA8LcvQ/llBoIegLHsRJkE9rDDX4M4qoTypJfXqEe23thTytZtCuoBUyGB/wA2xc4bTKVFamTrWCoUfErdD2I9cTktUSi/lZ0HiPC0ZHK2Z15ogT/fA7w1UKKVLkaZgRuCe+C381pp6qoADEDl6RvOKdLIqKjqps146QP0n0xCy3oS4fz0wCBDi46ENhT8PqtOo+poCEgSY2JE++GfNt5YGgmCDp7LA2wiJzrqkwzMSR96TNvS+J5FaHjSYu/xCrqc0lVFCiohmBGoqY1HoDgXQZdXY9v8viXxdVHmKgM6FM/MzH0xUZxpBmwG+/tBxvxOoIhNJsNZjjXkKWRoOlhsesG47W+ZOLicJOUphap+3qgVKrbkCJVCewn5n2wC8LoKmao61mn5yBp66jCr680HDn/EkFc3PempHrEgz6C1sLdTo6S+NCqpU5pgeaFEDpteT0Htg9QqrS+1VQ0C8WkHf6bxhc4FwTMZj+arUzPkAE2HOTMos2kKJ/8AOL/DeMUxKKxZSPmO4PY+mDNctC/x2eeCuBpXqOayaqKIQwNpLCFE+l2+mAlRArGmx1oDCsQRrWeU+oMXGJU4kRTNNHcK1osBJ7x64b+K8BStRoU6bnzKLLTINMqydXbUY1023Ftxvh3OnQf1+i/wXOvSqBtUBhLjSDfqAIsPh27YZeG+MUp1GApHzKo5n81irFRIGljFOe62wmNkyajU6TF9MyyhoYjePbE48PZlkDqhaRIizfntjp8GqYIqd2jqHE8omcyXl+VUanXC1A9kFMmOYmq8mN4EyLYFZHwEzip/NO6p5ZQ6CDLAlfMAMgAqAY9sVMrTNWglFlou1OnEV3quFsJCUhpDraZYkTsMF6niKvqem1J1Q6mFRUJLKIBAVQSCASY3OMKcofwNiSlqQo8V/hVmUGrLumaX8IhKgHSzHSx9iPbFXw5lmTzMtWRqdRudVcQdQEddwRaRjoHD8xoV2J1M5REUbqoBJ1d3J2kSQFXeZTv4j8WepmaRU8tND5YAMgFgQxc2fWACPw3BvOLLI5fF9knj/wCAnPUSraWEbAjv17Yt8FhqbCpOkNCmJt136C18X+N5QVFV1ksyKY29yO/aMUUbSoWGICrvvff9Bh5SuOiEYVIpZnLqleuQUIVRpY6jcjoADt3MDHmY4dUpaWKkqFCt1gRvA6b4q0Mw4q1AjBCx6FdUCxUatrRg7wJGqOqurhUWLkHV81bmg/rjnLirK1ZY4dl9CHSdQDb2JIKj+8Yk8FZkJm0Vrag0MT1+dpj98WeIUlpo9JZVXX6MDaCLj1wyeHuE08xkwjrT5ZAKxqU9L7jE+VqyfFphBMr5uYaV+yQCw++xuRE2A3Pvi8lJZdplSALmI3n5AYUuIcerZeotEAAvzBhECCA4b1iNt5wN4Xx6vTzkspdHICLvc7TGx74VxKchkz3EzSoZio16VINoJ3JIhQO84RctxZjTA03CTA2BA6d8dL8S5cfyNZDuKer5i/T1GOaUqyaylmUiYPWT8J+U/M4V1XRWEeTFHN0Kgg1FILTuOo+L6SMaZirKqq9LD0/uTv6DDxT4elXKtqkiicwEkFoUaWUepFl7wcAF4I9LVVWmHCQKgDKfL1mLAtqMkMs3jScaIZE0TnCmRUWFI5YC0V6Rb5ODPvh0/i7W8urSP4kaT6Kwn8jhI4qwNMuDLIwcWImPfHQf4z5MNTo1AD/p1gP+oIw+ZjAd8k2T8ZL4My5y+VpJEFvtKnqz3/IQPbC3/EPgXlVFzNP4KrEMAAAr6RDW6NB+mHLytJj8u0WjG+fyNPMUjTqrqRokSQTBtBGxxgj+Q4ztmpxTVHFVfSJNwCLXuRfpfD1wnj+YGXzCVKX29Py1pwSxdq0rTXcixiIOEvIoHampsDUkmAdlkb26YI8V4trd9JMNUWoTaSyJoVRo6AkkAdTj1ml6ZG3QeynB6WXehQVwaiHTWCsZU1VsWZezJo0dDuBvh5fgMoDSD6lA5WAFu6stifTCrV4VUoZao1Vj5yUqeYekWk0xTqalXVu7RJIJMTjpeSra+VQRpsWixm4095n5Y87PfJUacfQhV8rrlWsy9GWCDf8Afti7wjJVg9Bw7JSd/LF5OoCQb9LEb498Z5Xy66MkAsJHQTMSe8k424/n6uWagQNRpIauhQTJB5o7iJxODbdIeWlYGbxfWzLEsqhwdK6VjTvqj/dq0mTtpHrgNxvhzvp1EksYMiI6nbYT0HfDPlMjS/naroPs3OpIuPtAHYfVsFOLZNWPoq/5bDSnxkctoRMznZoSZ1UjFp+E7EextGKmUJZCwOwHKenf6C+CvGMtoy1RiIJF9/y7X6YAeHq5goBMGT7ER/XF4u4WRa+VEWRrPUYrq5LmwAYgnaYm+Gehm0AASFUWgCAI6E4AZTIHL5lUccjTpI2j+o7YP5asjSkBSvRpg/sTgZZW9HRX2V8/m+h1X267YbfB3EVQw1vM0sp79Gt1i04C18srhAAAyrC9Adv8vjfhGaLE0/gdBrpH/elmB6aXFu2FhLwMl6W/Gua8vMDqeeLbA6CSPWcC+EZzm1dVZTf15Ti7/EVlNWi0CPLaY6mVvgFw7iIWokCAd4O/XHNK7CujonizP6eHV3t/pkCNzqt8t8cozJmqSp5SqkN0iNvf3w8+MamnhFYA/DWVQfxDzgR+Rxzrw9w5ampqruqAhQqEguxkx/tURc4tGPxtgU+PReyvEKpApISBUbQTAhV+JmE7vAntZZ3EzZ6otMB9JVRQIUySdILXE3va5vi/nVSnSlYDMppoRsA24XtO5brGK/H8sPIlSCq+XRU/iLGXPsFAvgxab0JkbaAXEOKuaa5dzNJC8LA5dYWRIGogmTcmNsG8lxhHp0teaAqIVfyq5ZqRYDpqsP8AjIGFd6fmVbbFzPsOv5YtcQ4G67CR1A7YtJR6Yi6OlcPzzu5Wsopu0mROljuQJJAJEEAH2xapm5Bvbv8AnjnnhWrWavqd38unDMCTdohQJ9jt0w3fzgaoTtBv2gf3x5P5EFGVI0wdo5xw7KVK1VadJSzmSAIHwgk3Nh88dF/hn4L8tv5nN0YZLUVYzpI3YgEjUSQAD64q+AODCjSOZYc7ghf9q229WOHrhmbDVjlwQVoRrjrVa5X2piPTmHbG2efckukJHHpFTxLwrS6uDPnq9KqT1LqdPykR9Mb+HvECjIUajTqdEgbmdIB+kYJeI2OmiAJnMUh9XH7YQszmDQpuqtH8vnalOBBAWoS6C4IiSBGM22tFl9D7Qoiq4eoilh8JBJie+oAavYYgz4VM5Qdj9yqDN7AAnfuJ/LFvgecFegtaF1OJaAAZm+BPiaqTmaVMWHkVSzdBLIo/fE4p2c1aAvC6AqMX6GWFiANRkAR0AgYK0kBewJ9b4HU8w8aAIgGwuSB67YtZTOsoUFSBctO8f09MDJbOR5xzhgemwABkHvHoccz8MZNhmfKcENcFfUf1x2pEDrcfWJ+eEXx1w40Mzls0gMKdLRueoFvScUwz04CShuyLxBwJ2SncSjqV3Jv/AOMS5ngbNCsoBF9rX6nrHtixxjjau4RJBRhpYd42jsf2wx0uH2VnYu0b+++Om3GCsSO5Mp5ThgYLrXSRax6d94jA6vwcUXNQMSAyMZ7BrxGwg4b6eV6/X/DhW8fVfKyVQkBjU00x0PObkeoAn5YnjtySKtaYA8ScRXMUqUHnpagxiCwtP0EYXadEzEje2/1xd8DeH6teoK9RW8lQYZtmY2EfiG/SMM+Y4SvmC0AHcenT0xpzZo45cSUItom8RIlTI1aZaJPKJFzYzfeI6Y5pQ4i1ANT0I5DSGMm47DYiffBZ8zVqZmlRZ9aq4WAI2aCfciScAuMZVqVetTbcVG37EllP0ONWGOqYkmXMg+azlZUU63YgGwAAO5hYAgXtG2G/xDw0DJ5taQJ8h6Kgi/wc9Rvo8kDtgv4I4ImTo1cy4IIR7EEWUbn/AJE29PfFnwllieHs1X4qlSo1QntUSD8pwJSSkqClcbOO5asUbUtyO/X3w0cN8Ru40mnqCixtInpPU+mAvCaRp61I5lOg/wDTIP54dP4fcI83MIWB8tCXaFtI2BI7n9MVyVVkbd0CatZ6DVBUp+XUDfASCQY2MWmMUznSGEEnoZtM4n8VZtqmazD/APuMNuxjASnlXJsCwicZowUlbZodrR1Dw5KUqVJoPPTpgT1JAPyGLv8AD7LaWzDsp1NUbmNwQGMx6knAOlxL/wBZlUUyaZ13NpVS0X32wW8E5rTpDNpevLAASN5MiIDGTHpjJTUbfrKp3LQa8c8Q8jLCoIJWqhG24Mj88cs4OWehm0J1E01q36ujElve84ev4qZwLTy9LVzPULkQOYIsXjszLhR4LSWnmaRmVra6Z/611R/8cWWoi3TGzwFxy4owStQa0IiATuPaceeNiwqGrSOpNAp6gfgcPq0kHfUCbiYi8YVuA5F6XkpUlgrlV0sAWEi0n4W9Dvhz/iVWRcrSGkz5g0z0Okkgzu0DCRSU9DboXOFcbqrZ+bV6Dr0/LBluIggArfoZ/bCrl8yDzRcf0tgvks5qF7dp9cNOKY0bGDhnFl21W22/fcjFnjqBqaMF8zymDFQROmIJ9SJn5YXj0gjbbv8A0xM2YVXgAliCBLW+YxLhTtBbCXE/D38xXo1BTVKZALsDcxewHUixwfehtbtH7D5YBcF8RvWUygXRChQSYixkmOmD9en5iMASNSkSNxI3HrieTemdBJFY8UQhivMFElgRFt8Jfi+l/wDUc7lsoh+xUmpUYWmwLR1lVhPepaYMWc54OzNGg9PLsGU3C3BNtr4teCshWWalaiaOlNADRJvciCd4GKrjjTn6I7boZ2y6qoChVAXSqgWUDYDFOpw3r3F/f0xdFQsZtiQMMYH8i/Wjl3iLKDK8RpV9GoaS+lY5iAVsdt2BxnFsrk24lTfM1IREBqiGI1Kfsw8CQu5MXtfDn4o4Yavl6E11IZVWwm4MEmwEi+AHCvAS5halTM1ftatQsQBKgglRA/D0BsYGPTw5UoJv+jJODcmhh8V1vMo0qKtP8x95SCPLWCxkdDyi2K1biNHL5N/MdUUkADqY6BRJPyBxJwjwvToArTlblVUmQotMXIuRNowJ4p4JpVnNRlKvPxLcW6QbLPpGM/7ovJ8uijxy46KPBOB5PO5t3AqA2arRI0iCkBwy/EGI2m3XD7XpUctSCU00K12CA2C31GNzt64SeF8CzGUzy10Ktl401b83ln/ZG6kTbucNOXL16lWqEZafllFJta8QJ7Cbjri+bIpL4O0SxRp/LsWK3CEZWd1BksWZRa9z69cUaHh0KJUQpgCL231R+uGqsrGPL5UYC0enbFSpw6ss35ZtewHt0x5qySqrNLijm/Fc4Xr6QJbVpHp0/fDf4M4wBmjSCvoC6ZEMCRAuDBEEdMc74ZmIrIWn4wZ9Z3x03wJSVaD1GABDmT1A3N98e7PEnpmFTcRa/iHxRq2eaNqI8tB1AkE29TiwlNhlTVkTS01V9fLiQPcEjvOAL53Vm6r1JOp2NugJkb9Yi3ocNNbIl0U0Fp1QyNqYwQNPwqAboTJJgdB6YSdRajWgpurZT449TVSRI1s5IuIMRG3ecOXGMs+ZydL+Ya+sSAkAGIsLmfUnCRkg9TJrW03ypVy5Y6nDNDCI5dCgbdcO3G+IFstqS+t0ge+FcEouu0GU3yQNXwGRT1I+piJ0nlH17zgc/CqlM6GRlbSLenUyDfBzw3xIpr1sSekiwjc/t8sE+M0mqhCkWB6Xvvc9IvGMEcsk6mbE1WhQBIgGRbe5+WJ6ZBvMkdeuC48OVSfipkGZiZP5YioeEMzOommCNpMz84gYt+yP2FA/hRakSblSTM3B9e+GLJeISBp5SQPW3uB0wObwtXSCLkySA0yT3PXA4cPr6wroysLjTsQN+m+FfF+hVDPQ8RggloI25dpxM3iCnNifnAwpLki7i7IZ5raQf+U4vZfwm9S7PAkyymdQ+V8I4x9YUND1i0GmQ463E4sUK07dMK7eGczT/wBOqBB5TcH674u5X+ak6qaKRHMNI1fS35Yi4LxnBfPHSuuNWjUY91jFPwNSX+V2WSeYdh0HsMa1s7WVGFSmYYRI3EiJMWx5wPKmjlwxBH79BjTi+Mdmaa+QQqVIY3sSflj2rIWxHtjenSsOxHXHq0RtGPOd8mzUukUeJMBTYAbj/Bi5w2oEy1u36x9ZOB3ijOChlK1UgkIswIv7zj3gvGRmECBCjU1UsDBF7LBG+xM41Y5OONsjJXM0o5pgp1CF7tvbpjahnNZsvKTANvfBRaXT8sRvk1jaCNrQf7YzKOitnCc9wfTpCcxjcbH29sNuXruOE5gqYYqbjoTAwI4NWLgIyE1tkIYAR+GJvhxo8HI4dnBEhi5WOygfQSD749+ORp0zzpRs5QtUXYgkn98EuH8b8t/wjqRJuBa3XFnKjLGEqShbm1m6ien54m4l4Sa/lQw+IadoOOc4vTOsJUs7op1adNpy4MxFwK6iR/xDA/PDLXqA8OovtpamCfWf64QuDM9JmpVJXUNJBjrdT8mAjDrwzjOWq5JsnmKi0yAKaSZLNcgydiCNj9cK12h5L0iyGcJVoHe4FzfDPwNgaamq0FrAMRBJ6e+ElBXpMFYcwi8QCN5HT8zhy8OcVLCCoiRMgev1OPNyxpqykA3SyqUgSDvvefn/AOMbmsJiRjzMOukkaSDEdo6e2IqtUGbA7drk9foDiLaWi6JKuaCkTaff9saUKocTPW0dv74oZ8GB96/W1usHt6YgemyyQrAdPT6dMFbHoK18mjj7RAfcfvjVUoUSYKqSL3/bAUeJ6kAGnuPvAr6bDbAvi3E9TagizYbH54qos6hwTOozQrKT74lFVJIkT7xhFpZvTDQZG8DEqZre0nvvH0x36qFoYPGmdOXyGYqIYcJCn/cx0iBsTPTFP+HtOotJ/MZm+EHWxYzG95ge2FfxLnfMfLZYnlepqqAkiQkaZi+nUZgXJGD68SemzU0lFUKbXB3G5v0xdxaxpIj/AJDo698ROkdN8LGT8Q1QCuuYvLAGR8sWP/reZ/DK+lM3xCWKyi0Uf4o5sU+Hst/taiJYSYnUY6TA64l8IZhKa1ASxZtLC2oQFEiQSAbgx6264WfH2ZzWYSgFpVDocn/Ta5IgEiOnrgx4c8PZ0KrAU6QIiHYlh3OkCJmLTi3DjiSFb2O+XrhxqUyMbQbnftONMjkxTphAS0bk7k9TiyMZ1F+DXZwrj/AqmSPmqZQGxJuDvfsLYcMh4lepkdDU3h10FuQgEiLqgBAYncybjBvj/AVzOVqU5AdhKt+Ei6n674D5LwznKdJKdWpRhYJZC2vVMgGd1kAT2xtjnuFvszuLFzM+CFZeQwQrGDfbp+2KtLw/m6bgoxhViZNpFhHyw/VcvpRrkkGY/UD0wNq5ioqs4krBn0E/1xGH5D6Yric94vxE13Vzy1AoDf8AJZuMFT4cGa1tp01SAWHWDbVb1H54acr4Zo1CKpQEtMmPlt88Gcvwfy6bFEhmGkEAAkDv3j98O/yVVIoropZavmQmhhTqKqRL65aPlYR2xsoKBYhWLWUGYsJJPzOJ3osEKH4iLkb7RHtgTk658xgdth9f19cZJTckwpUWq+aqJYyqkg9zpG09oxj8UdyLEAWkTFu2DmXyqvT1HTbYkWM7jFk0YC6AINyNrAR02NyZwlJrodWBjn50NUBAVix62O2GGjU1KG6ETii/BgyQELzbUXIj5b4t8ONoUg6CQTIt6R2GCsdFbPXB/wAv+uN0g/dH0Fselb7Y8do6fnhNoYE53w2ajFlrMs/dhSv5XwE4nlamUAd6YqAmAFaJ7z1sOmHOmJxs9JWsyqw/3AH9cXx5GhWjkeT4XWfNrmqoEFvgRxrAmFCzMRO5x0LJcClSa2vWxtqYagB0bSdLGZv7YO5bJIklKaITuVUD9pxIyYfJllPonGNME5PhSIxZdU7XI/bBQ1TvPyxoafbGeXjPyfpQzzz643ViPXEYHfHsRucLFs6icVPSMbIV6Yq1a6qJJi8fM9LYkLRqPUDb5HFVN+itCnS8VyrL5bWEA6xP/ZfG7cdcKXAiAAQbzb9cZjMXyxSWiMW2VavE2MkgEry36g3/ACwKzPiLSHptTDAqJIMTf2OMxmJYop9jSegvleNLUUFaeiFsA0jb/ji1S42xMRAJFp9Nx2xmMx0opdAgzKlb7QuAB90Dtte25vj1FVvuiZN+s2v64zGYnWh6My/GCBGkaT0+fqMZlOKl0K6dIBbYxtjMZgvoWJcyvFm5RAuP3xbashkmms9//AxmMx0Wyp6M9YqV+GNrftiM8Q/27ev9seYzBkMjDxKB8O5jf+2LGXzZBCNzapuYkfQXxmMw0DpEz5yOn54sLV64zGYJIwvjFbGYzCejeFHieeKNTUAHWSJM2+kY2qZIuxBcxb2+m2MxmFXYUU6FJW1pBhGYb7wPQDfriZ+G6FdixYwfQfCY7kx6nGYzD0Bt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15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915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915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915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91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p:txBody>
          <a:bodyPr>
            <a:normAutofit fontScale="90000"/>
          </a:bodyPr>
          <a:lstStyle/>
          <a:p>
            <a:r>
              <a:rPr lang="en-US"/>
              <a:t>King William’s and Queen Anne’s Wars</a:t>
            </a:r>
          </a:p>
        </p:txBody>
      </p:sp>
      <p:sp>
        <p:nvSpPr>
          <p:cNvPr id="109571" name="Rectangle 3"/>
          <p:cNvSpPr>
            <a:spLocks noGrp="1" noRot="1" noChangeArrowheads="1"/>
          </p:cNvSpPr>
          <p:nvPr>
            <p:ph idx="1"/>
          </p:nvPr>
        </p:nvSpPr>
        <p:spPr/>
        <p:txBody>
          <a:bodyPr/>
          <a:lstStyle/>
          <a:p>
            <a:pPr>
              <a:lnSpc>
                <a:spcPct val="90000"/>
              </a:lnSpc>
              <a:buSzPct val="65000"/>
            </a:pPr>
            <a:r>
              <a:rPr lang="en-US"/>
              <a:t>Wars fought for control of the Mississippi River Valley</a:t>
            </a:r>
          </a:p>
          <a:p>
            <a:pPr>
              <a:lnSpc>
                <a:spcPct val="90000"/>
              </a:lnSpc>
              <a:buSzPct val="65000"/>
            </a:pPr>
            <a:r>
              <a:rPr lang="en-US"/>
              <a:t>France extended its presence from Canada into Louisiana</a:t>
            </a:r>
          </a:p>
          <a:p>
            <a:pPr>
              <a:lnSpc>
                <a:spcPct val="90000"/>
              </a:lnSpc>
              <a:buSzPct val="65000"/>
            </a:pPr>
            <a:r>
              <a:rPr lang="en-US"/>
              <a:t>British saw French expansion as encirclement</a:t>
            </a:r>
          </a:p>
          <a:p>
            <a:pPr>
              <a:lnSpc>
                <a:spcPct val="90000"/>
              </a:lnSpc>
              <a:buSzPct val="65000"/>
            </a:pPr>
            <a:r>
              <a:rPr lang="en-US"/>
              <a:t>Native Americans tried to hold middle ground</a:t>
            </a:r>
          </a:p>
          <a:p>
            <a:pPr lvl="1">
              <a:lnSpc>
                <a:spcPct val="90000"/>
              </a:lnSpc>
              <a:buSzPct val="65000"/>
            </a:pPr>
            <a:r>
              <a:rPr lang="en-US"/>
              <a:t>Iroquois favored British</a:t>
            </a:r>
          </a:p>
          <a:p>
            <a:pPr lvl="1">
              <a:lnSpc>
                <a:spcPct val="90000"/>
              </a:lnSpc>
              <a:buSzPct val="65000"/>
            </a:pPr>
            <a:r>
              <a:rPr lang="en-US"/>
              <a:t>Algonquian favored French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5120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51204" name="Rectangle 4"/>
          <p:cNvSpPr>
            <a:spLocks noGrp="1" noRot="1" noChangeArrowheads="1"/>
          </p:cNvSpPr>
          <p:nvPr>
            <p:ph type="title"/>
          </p:nvPr>
        </p:nvSpPr>
        <p:spPr>
          <a:noFill/>
          <a:ln/>
        </p:spPr>
        <p:txBody>
          <a:bodyPr lIns="90488" tIns="44450" rIns="90488" bIns="44450">
            <a:normAutofit fontScale="90000"/>
          </a:bodyPr>
          <a:lstStyle/>
          <a:p>
            <a:r>
              <a:rPr lang="en-US"/>
              <a:t>King George’s War and Its Aftermath</a:t>
            </a:r>
          </a:p>
        </p:txBody>
      </p:sp>
      <p:sp>
        <p:nvSpPr>
          <p:cNvPr id="51205" name="Rectangle 5"/>
          <p:cNvSpPr>
            <a:spLocks noGrp="1" noRot="1" noChangeArrowheads="1"/>
          </p:cNvSpPr>
          <p:nvPr>
            <p:ph idx="1"/>
          </p:nvPr>
        </p:nvSpPr>
        <p:spPr>
          <a:xfrm>
            <a:off x="838200" y="2057400"/>
            <a:ext cx="8007350" cy="5105400"/>
          </a:xfrm>
          <a:noFill/>
          <a:ln/>
        </p:spPr>
        <p:txBody>
          <a:bodyPr lIns="90488" tIns="44450" rIns="90488" bIns="44450"/>
          <a:lstStyle/>
          <a:p>
            <a:pPr>
              <a:buSzPct val="65000"/>
            </a:pPr>
            <a:r>
              <a:rPr lang="en-US" sz="2800"/>
              <a:t>Fought 1743-1748</a:t>
            </a:r>
          </a:p>
          <a:p>
            <a:pPr>
              <a:buSzPct val="65000"/>
            </a:pPr>
            <a:r>
              <a:rPr lang="en-US" sz="2800"/>
              <a:t>1745—New England troops captured Fort Louisbourg on Cape Breton Island </a:t>
            </a:r>
          </a:p>
          <a:p>
            <a:pPr>
              <a:buSzPct val="65000"/>
            </a:pPr>
            <a:r>
              <a:rPr lang="en-US" sz="2800"/>
              <a:t>1748—Louisbourg returned to France by Treaty of Aix-la-Chappelle</a:t>
            </a:r>
          </a:p>
          <a:p>
            <a:pPr>
              <a:buSzPct val="65000"/>
            </a:pPr>
            <a:r>
              <a:rPr lang="en-US" sz="2800"/>
              <a:t>French built Fort Duquesne to keep British from seizing Ohio River Valley </a:t>
            </a:r>
          </a:p>
          <a:p>
            <a:pPr>
              <a:buSzPct val="65000"/>
            </a:pPr>
            <a:r>
              <a:rPr lang="en-US" sz="2800"/>
              <a:t>Virginians under George Washington failed to expel French</a:t>
            </a:r>
          </a:p>
          <a:p>
            <a:pPr lvl="1">
              <a:buSzPct val="65000"/>
            </a:pPr>
            <a:r>
              <a:rPr lang="en-US" sz="2400"/>
              <a:t>Showed one colony alone could not defeat French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0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12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5939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59396" name="Rectangle 4"/>
          <p:cNvSpPr>
            <a:spLocks noGrp="1" noRot="1" noChangeArrowheads="1"/>
          </p:cNvSpPr>
          <p:nvPr>
            <p:ph type="title"/>
          </p:nvPr>
        </p:nvSpPr>
        <p:spPr>
          <a:noFill/>
          <a:ln/>
        </p:spPr>
        <p:txBody>
          <a:bodyPr lIns="90488" tIns="44450" rIns="90488" bIns="44450">
            <a:normAutofit fontScale="90000"/>
          </a:bodyPr>
          <a:lstStyle/>
          <a:p>
            <a:r>
              <a:rPr lang="en-US"/>
              <a:t>A Century of Conflict: Major Wars, 1689–1763</a:t>
            </a:r>
          </a:p>
        </p:txBody>
      </p:sp>
      <p:pic>
        <p:nvPicPr>
          <p:cNvPr id="59401" name="Picture 9" descr="DIVI"/>
          <p:cNvPicPr>
            <a:picLocks noChangeAspect="1" noChangeArrowheads="1"/>
          </p:cNvPicPr>
          <p:nvPr/>
        </p:nvPicPr>
        <p:blipFill>
          <a:blip r:embed="rId3"/>
          <a:srcRect l="17424" t="53532" r="21970" b="22859"/>
          <a:stretch>
            <a:fillRect/>
          </a:stretch>
        </p:blipFill>
        <p:spPr bwMode="auto">
          <a:xfrm>
            <a:off x="457200" y="1676400"/>
            <a:ext cx="8382000" cy="5046663"/>
          </a:xfrm>
          <a:prstGeom prst="rect">
            <a:avLst/>
          </a:prstGeom>
          <a:noFill/>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p:txBody>
          <a:bodyPr>
            <a:normAutofit fontScale="90000"/>
          </a:bodyPr>
          <a:lstStyle/>
          <a:p>
            <a:r>
              <a:rPr lang="en-US" sz="4000" dirty="0"/>
              <a:t>British Colonial Trade Regulations</a:t>
            </a:r>
          </a:p>
        </p:txBody>
      </p:sp>
      <p:pic>
        <p:nvPicPr>
          <p:cNvPr id="9223" name="Picture 7" descr="triangular trade"/>
          <p:cNvPicPr>
            <a:picLocks noGrp="1" noChangeAspect="1" noChangeArrowheads="1"/>
          </p:cNvPicPr>
          <p:nvPr>
            <p:ph sz="half" idx="1"/>
          </p:nvPr>
        </p:nvPicPr>
        <p:blipFill>
          <a:blip r:embed="rId3"/>
          <a:stretch>
            <a:fillRect/>
          </a:stretch>
        </p:blipFill>
        <p:spPr>
          <a:xfrm>
            <a:off x="457200" y="2554376"/>
            <a:ext cx="4038600" cy="2617611"/>
          </a:xfrm>
          <a:noFill/>
          <a:ln/>
        </p:spPr>
      </p:pic>
      <p:sp>
        <p:nvSpPr>
          <p:cNvPr id="9222" name="Rectangle 6"/>
          <p:cNvSpPr>
            <a:spLocks noGrp="1" noChangeArrowheads="1"/>
          </p:cNvSpPr>
          <p:nvPr>
            <p:ph type="body" sz="half" idx="2"/>
          </p:nvPr>
        </p:nvSpPr>
        <p:spPr>
          <a:xfrm>
            <a:off x="5105400" y="1600200"/>
            <a:ext cx="4038600" cy="4525963"/>
          </a:xfrm>
        </p:spPr>
        <p:txBody>
          <a:bodyPr>
            <a:normAutofit lnSpcReduction="10000"/>
          </a:bodyPr>
          <a:lstStyle/>
          <a:p>
            <a:pPr>
              <a:lnSpc>
                <a:spcPct val="80000"/>
              </a:lnSpc>
            </a:pPr>
            <a:r>
              <a:rPr lang="en-US" sz="1800"/>
              <a:t>During the reign of James II, economic restrictions were imposed on the colonists to foster economic dependence.</a:t>
            </a:r>
          </a:p>
          <a:p>
            <a:pPr>
              <a:lnSpc>
                <a:spcPct val="80000"/>
              </a:lnSpc>
            </a:pPr>
            <a:r>
              <a:rPr lang="en-US" sz="1800"/>
              <a:t>Navigation Act (1651):</a:t>
            </a:r>
            <a:r>
              <a:rPr lang="en-US" sz="1600"/>
              <a:t>  </a:t>
            </a:r>
          </a:p>
          <a:p>
            <a:pPr lvl="1">
              <a:lnSpc>
                <a:spcPct val="80000"/>
              </a:lnSpc>
            </a:pPr>
            <a:r>
              <a:rPr lang="en-US" sz="1400"/>
              <a:t>All crews to be 1/2 English in nationality</a:t>
            </a:r>
          </a:p>
          <a:p>
            <a:pPr lvl="1">
              <a:lnSpc>
                <a:spcPct val="80000"/>
              </a:lnSpc>
            </a:pPr>
            <a:r>
              <a:rPr lang="en-US" sz="1400"/>
              <a:t>Most goods must be carried on English ships. </a:t>
            </a:r>
          </a:p>
          <a:p>
            <a:pPr>
              <a:lnSpc>
                <a:spcPct val="80000"/>
              </a:lnSpc>
            </a:pPr>
            <a:r>
              <a:rPr lang="en-US" sz="1800"/>
              <a:t>Navigation Act (1660):</a:t>
            </a:r>
          </a:p>
          <a:p>
            <a:pPr lvl="1">
              <a:lnSpc>
                <a:spcPct val="80000"/>
              </a:lnSpc>
            </a:pPr>
            <a:r>
              <a:rPr lang="en-US" sz="1400"/>
              <a:t>Required </a:t>
            </a:r>
            <a:r>
              <a:rPr lang="en-US" sz="1400" b="1"/>
              <a:t>all</a:t>
            </a:r>
            <a:r>
              <a:rPr lang="en-US" sz="1400"/>
              <a:t> colonial trade to be on English ships </a:t>
            </a:r>
          </a:p>
          <a:p>
            <a:pPr lvl="1">
              <a:lnSpc>
                <a:spcPct val="80000"/>
              </a:lnSpc>
            </a:pPr>
            <a:r>
              <a:rPr lang="en-US" sz="1400"/>
              <a:t>Master and 3/4 of crew must be English </a:t>
            </a:r>
          </a:p>
          <a:p>
            <a:pPr lvl="1">
              <a:lnSpc>
                <a:spcPct val="80000"/>
              </a:lnSpc>
            </a:pPr>
            <a:r>
              <a:rPr lang="en-US" sz="1400"/>
              <a:t>List of "enumerated goods" developed that could only be shipped to England or an English colony </a:t>
            </a:r>
          </a:p>
          <a:p>
            <a:pPr>
              <a:lnSpc>
                <a:spcPct val="80000"/>
              </a:lnSpc>
            </a:pPr>
            <a:r>
              <a:rPr lang="en-US" sz="1800"/>
              <a:t>Navigation Act (1663):</a:t>
            </a:r>
          </a:p>
          <a:p>
            <a:pPr lvl="1">
              <a:lnSpc>
                <a:spcPct val="80000"/>
              </a:lnSpc>
            </a:pPr>
            <a:r>
              <a:rPr lang="en-US" sz="1400"/>
              <a:t>Required goods bound for the colonies from Africa, Asia, or Europe to first be landed in England before shipping to America. </a:t>
            </a:r>
          </a:p>
        </p:txBody>
      </p:sp>
      <p:sp>
        <p:nvSpPr>
          <p:cNvPr id="9224" name="Text Box 8"/>
          <p:cNvSpPr txBox="1">
            <a:spLocks noChangeArrowheads="1"/>
          </p:cNvSpPr>
          <p:nvPr/>
        </p:nvSpPr>
        <p:spPr bwMode="auto">
          <a:xfrm>
            <a:off x="381000" y="5943600"/>
            <a:ext cx="4191000" cy="336550"/>
          </a:xfrm>
          <a:prstGeom prst="rect">
            <a:avLst/>
          </a:prstGeom>
          <a:noFill/>
          <a:ln w="9525">
            <a:noFill/>
            <a:miter lim="800000"/>
            <a:headEnd/>
            <a:tailEnd/>
          </a:ln>
          <a:effectLst/>
        </p:spPr>
        <p:txBody>
          <a:bodyPr>
            <a:spAutoFit/>
          </a:bodyPr>
          <a:lstStyle/>
          <a:p>
            <a:pPr algn="ctr">
              <a:spcBef>
                <a:spcPct val="50000"/>
              </a:spcBef>
            </a:pPr>
            <a:r>
              <a:rPr lang="en-US" sz="1600" b="1">
                <a:solidFill>
                  <a:schemeClr val="hlink"/>
                </a:solidFill>
              </a:rPr>
              <a:t>The Triangular Trade Route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normAutofit fontScale="90000"/>
          </a:bodyPr>
          <a:lstStyle/>
          <a:p>
            <a:r>
              <a:rPr lang="en-US" sz="4000"/>
              <a:t>The Dominion of New England, 1688</a:t>
            </a:r>
          </a:p>
        </p:txBody>
      </p:sp>
      <p:pic>
        <p:nvPicPr>
          <p:cNvPr id="12294" name="Picture 6" descr="James II"/>
          <p:cNvPicPr>
            <a:picLocks noGrp="1" noChangeAspect="1" noChangeArrowheads="1"/>
          </p:cNvPicPr>
          <p:nvPr>
            <p:ph sz="half" idx="1"/>
          </p:nvPr>
        </p:nvPicPr>
        <p:blipFill>
          <a:blip r:embed="rId3"/>
          <a:srcRect/>
          <a:stretch>
            <a:fillRect/>
          </a:stretch>
        </p:blipFill>
        <p:spPr>
          <a:xfrm>
            <a:off x="685800" y="1676400"/>
            <a:ext cx="3382963" cy="4876800"/>
          </a:xfrm>
          <a:noFill/>
          <a:ln/>
        </p:spPr>
      </p:pic>
      <p:sp>
        <p:nvSpPr>
          <p:cNvPr id="12293" name="Rectangle 5"/>
          <p:cNvSpPr>
            <a:spLocks noGrp="1" noChangeArrowheads="1"/>
          </p:cNvSpPr>
          <p:nvPr>
            <p:ph type="body" sz="half" idx="2"/>
          </p:nvPr>
        </p:nvSpPr>
        <p:spPr/>
        <p:txBody>
          <a:bodyPr/>
          <a:lstStyle/>
          <a:p>
            <a:pPr>
              <a:lnSpc>
                <a:spcPct val="90000"/>
              </a:lnSpc>
            </a:pPr>
            <a:r>
              <a:rPr lang="en-US" sz="1800"/>
              <a:t>English colonists exercised a considerable degree of political autonomy. </a:t>
            </a:r>
          </a:p>
          <a:p>
            <a:pPr>
              <a:lnSpc>
                <a:spcPct val="90000"/>
              </a:lnSpc>
            </a:pPr>
            <a:r>
              <a:rPr lang="en-US" sz="1800"/>
              <a:t>Most political structures allowed free white men with property an active voice in local affairs.</a:t>
            </a:r>
          </a:p>
          <a:p>
            <a:pPr>
              <a:lnSpc>
                <a:spcPct val="90000"/>
              </a:lnSpc>
            </a:pPr>
            <a:r>
              <a:rPr lang="en-US" sz="1800"/>
              <a:t>In 1685, James II began to replace the diverse colonial governments with royal proprietorships.</a:t>
            </a:r>
          </a:p>
          <a:p>
            <a:pPr>
              <a:lnSpc>
                <a:spcPct val="90000"/>
              </a:lnSpc>
            </a:pPr>
            <a:r>
              <a:rPr lang="en-US" sz="1800"/>
              <a:t> The King wanted to assert more control over the independent assemblies and enforce economic restrictions.</a:t>
            </a:r>
          </a:p>
          <a:p>
            <a:pPr>
              <a:lnSpc>
                <a:spcPct val="90000"/>
              </a:lnSpc>
              <a:buFont typeface="Wingdings" pitchFamily="2" charset="2"/>
              <a:buNone/>
            </a:pPr>
            <a:r>
              <a:rPr lang="en-US" sz="1800"/>
              <a:t> </a:t>
            </a:r>
          </a:p>
        </p:txBody>
      </p:sp>
      <p:sp>
        <p:nvSpPr>
          <p:cNvPr id="12295" name="Text Box 7"/>
          <p:cNvSpPr txBox="1">
            <a:spLocks noChangeArrowheads="1"/>
          </p:cNvSpPr>
          <p:nvPr/>
        </p:nvSpPr>
        <p:spPr bwMode="auto">
          <a:xfrm>
            <a:off x="1143000" y="6521450"/>
            <a:ext cx="2362200" cy="336550"/>
          </a:xfrm>
          <a:prstGeom prst="rect">
            <a:avLst/>
          </a:prstGeom>
          <a:noFill/>
          <a:ln w="9525">
            <a:noFill/>
            <a:miter lim="800000"/>
            <a:headEnd/>
            <a:tailEnd/>
          </a:ln>
          <a:effectLst/>
        </p:spPr>
        <p:txBody>
          <a:bodyPr>
            <a:spAutoFit/>
          </a:bodyPr>
          <a:lstStyle/>
          <a:p>
            <a:pPr algn="ctr">
              <a:spcBef>
                <a:spcPct val="50000"/>
              </a:spcBef>
            </a:pPr>
            <a:r>
              <a:rPr lang="en-US" sz="1600" b="1">
                <a:solidFill>
                  <a:schemeClr val="hlink"/>
                </a:solidFill>
              </a:rPr>
              <a:t>James II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Rot="1" noChangeArrowheads="1"/>
          </p:cNvSpPr>
          <p:nvPr>
            <p:ph type="title"/>
          </p:nvPr>
        </p:nvSpPr>
        <p:spPr/>
        <p:txBody>
          <a:bodyPr>
            <a:normAutofit fontScale="90000"/>
          </a:bodyPr>
          <a:lstStyle/>
          <a:p>
            <a:r>
              <a:rPr lang="en-US" sz="4000"/>
              <a:t>The Dominion of New England, 1688</a:t>
            </a:r>
          </a:p>
        </p:txBody>
      </p:sp>
      <p:pic>
        <p:nvPicPr>
          <p:cNvPr id="15367" name="Picture 7" descr="Andros"/>
          <p:cNvPicPr>
            <a:picLocks noGrp="1" noChangeAspect="1" noChangeArrowheads="1"/>
          </p:cNvPicPr>
          <p:nvPr>
            <p:ph sz="half" idx="1"/>
          </p:nvPr>
        </p:nvPicPr>
        <p:blipFill>
          <a:blip r:embed="rId3"/>
          <a:stretch>
            <a:fillRect/>
          </a:stretch>
        </p:blipFill>
        <p:spPr>
          <a:xfrm>
            <a:off x="457200" y="1727431"/>
            <a:ext cx="4038600" cy="4271501"/>
          </a:xfrm>
          <a:noFill/>
          <a:ln/>
        </p:spPr>
      </p:pic>
      <p:sp>
        <p:nvSpPr>
          <p:cNvPr id="15366" name="Rectangle 6"/>
          <p:cNvSpPr>
            <a:spLocks noGrp="1" noChangeArrowheads="1"/>
          </p:cNvSpPr>
          <p:nvPr>
            <p:ph type="body" sz="half" idx="2"/>
          </p:nvPr>
        </p:nvSpPr>
        <p:spPr/>
        <p:txBody>
          <a:bodyPr/>
          <a:lstStyle/>
          <a:p>
            <a:pPr>
              <a:lnSpc>
                <a:spcPct val="90000"/>
              </a:lnSpc>
            </a:pPr>
            <a:r>
              <a:rPr lang="en-US" sz="1800"/>
              <a:t>In 1686, the colonial charters of New England, New York, and New Jersey were revoked and the region was politically consolidated as the Dominion of New England. </a:t>
            </a:r>
          </a:p>
          <a:p>
            <a:pPr>
              <a:lnSpc>
                <a:spcPct val="90000"/>
              </a:lnSpc>
            </a:pPr>
            <a:r>
              <a:rPr lang="en-US" sz="1800"/>
              <a:t>The colonists were deprived of their ability to govern themselves, levy taxes, and control religious expression.</a:t>
            </a:r>
          </a:p>
          <a:p>
            <a:pPr>
              <a:lnSpc>
                <a:spcPct val="90000"/>
              </a:lnSpc>
            </a:pPr>
            <a:r>
              <a:rPr lang="en-US" sz="1800"/>
              <a:t> The colonists were subject to the autocratic rule of Sir Edmund Andros for two years.</a:t>
            </a:r>
            <a:br>
              <a:rPr lang="en-US" sz="1800"/>
            </a:br>
            <a:endParaRPr lang="en-US" sz="1800"/>
          </a:p>
          <a:p>
            <a:pPr>
              <a:lnSpc>
                <a:spcPct val="90000"/>
              </a:lnSpc>
            </a:pPr>
            <a:endParaRPr lang="en-US" sz="2000"/>
          </a:p>
        </p:txBody>
      </p:sp>
      <p:sp>
        <p:nvSpPr>
          <p:cNvPr id="15368" name="Text Box 8"/>
          <p:cNvSpPr txBox="1">
            <a:spLocks noChangeArrowheads="1"/>
          </p:cNvSpPr>
          <p:nvPr/>
        </p:nvSpPr>
        <p:spPr bwMode="auto">
          <a:xfrm>
            <a:off x="1066800" y="6324600"/>
            <a:ext cx="2590800" cy="336550"/>
          </a:xfrm>
          <a:prstGeom prst="rect">
            <a:avLst/>
          </a:prstGeom>
          <a:noFill/>
          <a:ln w="9525">
            <a:noFill/>
            <a:miter lim="800000"/>
            <a:headEnd/>
            <a:tailEnd/>
          </a:ln>
          <a:effectLst/>
        </p:spPr>
        <p:txBody>
          <a:bodyPr>
            <a:spAutoFit/>
          </a:bodyPr>
          <a:lstStyle/>
          <a:p>
            <a:pPr algn="ctr">
              <a:spcBef>
                <a:spcPct val="50000"/>
              </a:spcBef>
            </a:pPr>
            <a:r>
              <a:rPr lang="en-US" sz="1600" b="1">
                <a:solidFill>
                  <a:schemeClr val="hlink"/>
                </a:solidFill>
              </a:rPr>
              <a:t>Sir Edmund Andros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685800"/>
            <a:ext cx="8229600" cy="1143000"/>
          </a:xfrm>
        </p:spPr>
        <p:txBody>
          <a:bodyPr>
            <a:normAutofit fontScale="90000"/>
          </a:bodyPr>
          <a:lstStyle/>
          <a:p>
            <a:r>
              <a:rPr lang="en-US" sz="4000"/>
              <a:t>Excerpts from the Commission of Sir Edmund Andros for the Dominion of New England </a:t>
            </a:r>
          </a:p>
        </p:txBody>
      </p:sp>
      <p:sp>
        <p:nvSpPr>
          <p:cNvPr id="18435" name="Rectangle 3"/>
          <p:cNvSpPr>
            <a:spLocks noGrp="1" noChangeArrowheads="1"/>
          </p:cNvSpPr>
          <p:nvPr>
            <p:ph idx="1"/>
          </p:nvPr>
        </p:nvSpPr>
        <p:spPr>
          <a:xfrm>
            <a:off x="457200" y="2332038"/>
            <a:ext cx="8229600" cy="4525962"/>
          </a:xfrm>
        </p:spPr>
        <p:txBody>
          <a:bodyPr/>
          <a:lstStyle/>
          <a:p>
            <a:r>
              <a:rPr lang="en-US" sz="1800"/>
              <a:t>“…Wee do hereby give and grant unto you full power and authority, by and with the advise and consent of our said Councill … to make constitute and ordain lawes statutes and ordinances … …”</a:t>
            </a:r>
          </a:p>
          <a:p>
            <a:r>
              <a:rPr lang="en-US" sz="1800"/>
              <a:t>… to impose assess and raise and levy rates and taxes as you shall find necessary for the support of the government …</a:t>
            </a:r>
          </a:p>
          <a:p>
            <a:r>
              <a:rPr lang="en-US" sz="1800"/>
              <a:t>“…to be a constant and setled Court of Record for ye administration of justice”</a:t>
            </a:r>
          </a:p>
          <a:p>
            <a:r>
              <a:rPr lang="en-US" sz="1800"/>
              <a:t>“…levy arme muster command … also to execute martiall law in time of invasion insurrection or war…”</a:t>
            </a:r>
          </a:p>
          <a:p>
            <a:endParaRPr lang="en-US" sz="1800"/>
          </a:p>
          <a:p>
            <a:pPr>
              <a:buFont typeface="Wingdings" pitchFamily="2" charset="2"/>
              <a:buNone/>
            </a:pPr>
            <a:endParaRPr lang="en-US" sz="1800"/>
          </a:p>
          <a:p>
            <a:pPr algn="ctr">
              <a:buFont typeface="Wingdings" pitchFamily="2" charset="2"/>
              <a:buNone/>
            </a:pPr>
            <a:r>
              <a:rPr lang="en-US" sz="1800" b="1">
                <a:solidFill>
                  <a:schemeClr val="hlink"/>
                </a:solidFill>
              </a:rPr>
              <a:t>What do you think the colonial reaction to this arrangement was?  Why?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normAutofit fontScale="90000"/>
          </a:bodyPr>
          <a:lstStyle/>
          <a:p>
            <a:r>
              <a:rPr lang="en-US" sz="4000" dirty="0"/>
              <a:t>The Glorious Revolution in America, 1689</a:t>
            </a:r>
          </a:p>
        </p:txBody>
      </p:sp>
      <p:pic>
        <p:nvPicPr>
          <p:cNvPr id="20486" name="Picture 6" descr="Eng BOR"/>
          <p:cNvPicPr>
            <a:picLocks noGrp="1" noChangeAspect="1" noChangeArrowheads="1"/>
          </p:cNvPicPr>
          <p:nvPr>
            <p:ph sz="half" idx="1"/>
          </p:nvPr>
        </p:nvPicPr>
        <p:blipFill>
          <a:blip r:embed="rId3"/>
          <a:stretch>
            <a:fillRect/>
          </a:stretch>
        </p:blipFill>
        <p:spPr>
          <a:xfrm>
            <a:off x="679450" y="1704181"/>
            <a:ext cx="3594100" cy="4318000"/>
          </a:xfrm>
          <a:noFill/>
          <a:ln/>
        </p:spPr>
      </p:pic>
      <p:sp>
        <p:nvSpPr>
          <p:cNvPr id="20485" name="Rectangle 5"/>
          <p:cNvSpPr>
            <a:spLocks noGrp="1" noChangeArrowheads="1"/>
          </p:cNvSpPr>
          <p:nvPr>
            <p:ph type="body" sz="half" idx="2"/>
          </p:nvPr>
        </p:nvSpPr>
        <p:spPr/>
        <p:txBody>
          <a:bodyPr/>
          <a:lstStyle/>
          <a:p>
            <a:pPr>
              <a:lnSpc>
                <a:spcPct val="80000"/>
              </a:lnSpc>
            </a:pPr>
            <a:r>
              <a:rPr lang="en-US" sz="1800"/>
              <a:t>In 1688, leading English members of Parliament opposed James II for trying to reestablish absolute monarchy and promote Catholicism.  </a:t>
            </a:r>
          </a:p>
          <a:p>
            <a:pPr>
              <a:lnSpc>
                <a:spcPct val="80000"/>
              </a:lnSpc>
            </a:pPr>
            <a:r>
              <a:rPr lang="en-US" sz="1800"/>
              <a:t>They arranged for William of Orange to invade England and restore their liberties. King James fled England.</a:t>
            </a:r>
          </a:p>
          <a:p>
            <a:pPr>
              <a:lnSpc>
                <a:spcPct val="80000"/>
              </a:lnSpc>
            </a:pPr>
            <a:r>
              <a:rPr lang="en-US" sz="1800"/>
              <a:t>This bloodless coup transformed England into a constitutional monarchy. </a:t>
            </a:r>
          </a:p>
          <a:p>
            <a:pPr>
              <a:lnSpc>
                <a:spcPct val="80000"/>
              </a:lnSpc>
            </a:pPr>
            <a:r>
              <a:rPr lang="en-US" sz="1800"/>
              <a:t>William of Orange and his wife Mary became joint rulers after accepting the English Bill of Rights. </a:t>
            </a:r>
          </a:p>
          <a:p>
            <a:pPr>
              <a:lnSpc>
                <a:spcPct val="80000"/>
              </a:lnSpc>
              <a:buFont typeface="Wingdings" pitchFamily="2" charset="2"/>
              <a:buNone/>
            </a:pPr>
            <a:endParaRPr lang="en-US" sz="18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Rot="1" noChangeArrowheads="1"/>
          </p:cNvSpPr>
          <p:nvPr>
            <p:ph type="title"/>
          </p:nvPr>
        </p:nvSpPr>
        <p:spPr/>
        <p:txBody>
          <a:bodyPr>
            <a:normAutofit fontScale="90000"/>
          </a:bodyPr>
          <a:lstStyle/>
          <a:p>
            <a:r>
              <a:rPr lang="en-US" sz="4000"/>
              <a:t>The Glorious Revolution in America, 1689</a:t>
            </a:r>
          </a:p>
        </p:txBody>
      </p:sp>
      <p:pic>
        <p:nvPicPr>
          <p:cNvPr id="23559" name="Picture 7" descr="mass bay charter"/>
          <p:cNvPicPr>
            <a:picLocks noGrp="1" noChangeAspect="1" noChangeArrowheads="1"/>
          </p:cNvPicPr>
          <p:nvPr>
            <p:ph sz="half" idx="1"/>
          </p:nvPr>
        </p:nvPicPr>
        <p:blipFill>
          <a:blip r:embed="rId3" cstate="print"/>
          <a:stretch>
            <a:fillRect/>
          </a:stretch>
        </p:blipFill>
        <p:spPr>
          <a:xfrm>
            <a:off x="1600200" y="2464149"/>
            <a:ext cx="1752600" cy="2798064"/>
          </a:xfrm>
          <a:noFill/>
          <a:ln/>
        </p:spPr>
      </p:pic>
      <p:sp>
        <p:nvSpPr>
          <p:cNvPr id="23558" name="Rectangle 6"/>
          <p:cNvSpPr>
            <a:spLocks noGrp="1" noChangeArrowheads="1"/>
          </p:cNvSpPr>
          <p:nvPr>
            <p:ph type="body" sz="half" idx="2"/>
          </p:nvPr>
        </p:nvSpPr>
        <p:spPr/>
        <p:txBody>
          <a:bodyPr/>
          <a:lstStyle/>
          <a:p>
            <a:r>
              <a:rPr lang="en-US" sz="2000"/>
              <a:t>Following the Glorious Revolution, Sir Edmund Andros was deposed as ruler of the Dominion of New England. </a:t>
            </a:r>
          </a:p>
          <a:p>
            <a:r>
              <a:rPr lang="en-US" sz="2000"/>
              <a:t>Massachusetts and Plymouth were combined in 1691 as the royal colony of Massachusetts Bay. </a:t>
            </a:r>
          </a:p>
          <a:p>
            <a:r>
              <a:rPr lang="en-US" sz="1800"/>
              <a:t>The other New England colonies reverted their previous forms of government. </a:t>
            </a:r>
            <a:br>
              <a:rPr lang="en-US" sz="1800"/>
            </a:br>
            <a:endParaRPr lang="en-US" sz="1800"/>
          </a:p>
          <a:p>
            <a:endParaRPr lang="en-US" sz="1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fontScale="90000"/>
          </a:bodyPr>
          <a:lstStyle/>
          <a:p>
            <a:r>
              <a:rPr lang="en-US"/>
              <a:t>The English Bill of Rights, 1689</a:t>
            </a:r>
          </a:p>
        </p:txBody>
      </p:sp>
      <p:pic>
        <p:nvPicPr>
          <p:cNvPr id="26630" name="Picture 6" descr="Eng BOR doc"/>
          <p:cNvPicPr>
            <a:picLocks noGrp="1" noChangeAspect="1" noChangeArrowheads="1"/>
          </p:cNvPicPr>
          <p:nvPr>
            <p:ph sz="half" idx="1"/>
          </p:nvPr>
        </p:nvPicPr>
        <p:blipFill>
          <a:blip r:embed="rId3"/>
          <a:stretch>
            <a:fillRect/>
          </a:stretch>
        </p:blipFill>
        <p:spPr>
          <a:xfrm>
            <a:off x="1396011" y="1600200"/>
            <a:ext cx="2160977" cy="4525963"/>
          </a:xfrm>
          <a:noFill/>
          <a:ln/>
        </p:spPr>
      </p:pic>
      <p:sp>
        <p:nvSpPr>
          <p:cNvPr id="26629" name="Rectangle 5"/>
          <p:cNvSpPr>
            <a:spLocks noGrp="1" noChangeArrowheads="1"/>
          </p:cNvSpPr>
          <p:nvPr>
            <p:ph type="body" sz="half" idx="2"/>
          </p:nvPr>
        </p:nvSpPr>
        <p:spPr/>
        <p:txBody>
          <a:bodyPr/>
          <a:lstStyle/>
          <a:p>
            <a:pPr>
              <a:lnSpc>
                <a:spcPct val="90000"/>
              </a:lnSpc>
            </a:pPr>
            <a:r>
              <a:rPr lang="en-US" sz="1800"/>
              <a:t>The English Bill of Rights assured the English people of certain basic civil rights and became influential in the American colonies as well. </a:t>
            </a:r>
          </a:p>
          <a:p>
            <a:pPr>
              <a:lnSpc>
                <a:spcPct val="90000"/>
              </a:lnSpc>
            </a:pPr>
            <a:r>
              <a:rPr lang="en-US" sz="1800"/>
              <a:t>Though most of the colonies were now more directly controlled by the crown, the assemblies followed the example of the British Parliament and maintained their right to vote on taxes and initiate legislation. </a:t>
            </a:r>
          </a:p>
          <a:p>
            <a:pPr>
              <a:lnSpc>
                <a:spcPct val="90000"/>
              </a:lnSpc>
            </a:pPr>
            <a:r>
              <a:rPr lang="en-US" sz="1800"/>
              <a:t>Later, the states and the federal government would eventually adopt their own bills of rights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r>
              <a:rPr lang="en-US"/>
              <a:t>The Policy of Salutary Neglect</a:t>
            </a:r>
          </a:p>
        </p:txBody>
      </p:sp>
      <p:pic>
        <p:nvPicPr>
          <p:cNvPr id="29702" name="Picture 6" descr="sal neg needlework"/>
          <p:cNvPicPr>
            <a:picLocks noGrp="1" noChangeAspect="1" noChangeArrowheads="1"/>
          </p:cNvPicPr>
          <p:nvPr>
            <p:ph sz="half" idx="1"/>
          </p:nvPr>
        </p:nvPicPr>
        <p:blipFill>
          <a:blip r:embed="rId3"/>
          <a:stretch>
            <a:fillRect/>
          </a:stretch>
        </p:blipFill>
        <p:spPr>
          <a:xfrm>
            <a:off x="2929522" y="1600200"/>
            <a:ext cx="3284955" cy="2185988"/>
          </a:xfrm>
          <a:noFill/>
          <a:ln/>
        </p:spPr>
      </p:pic>
      <p:sp>
        <p:nvSpPr>
          <p:cNvPr id="29701" name="Rectangle 5"/>
          <p:cNvSpPr>
            <a:spLocks noGrp="1" noChangeArrowheads="1"/>
          </p:cNvSpPr>
          <p:nvPr>
            <p:ph type="body" sz="half" idx="2"/>
          </p:nvPr>
        </p:nvSpPr>
        <p:spPr>
          <a:xfrm>
            <a:off x="457200" y="4876800"/>
            <a:ext cx="8229600" cy="2187575"/>
          </a:xfrm>
        </p:spPr>
        <p:txBody>
          <a:bodyPr/>
          <a:lstStyle/>
          <a:p>
            <a:r>
              <a:rPr lang="en-US" sz="1800"/>
              <a:t>“Salutary neglect” was the unwritten, unofficial stance of benign neglect by England toward the American colonies. </a:t>
            </a:r>
          </a:p>
          <a:p>
            <a:r>
              <a:rPr lang="en-US" sz="1800"/>
              <a:t>The colonists were allowed to govern themselves with minimal royal and parliamentary interference. </a:t>
            </a:r>
          </a:p>
          <a:p>
            <a:r>
              <a:rPr lang="en-US" sz="1800"/>
              <a:t>In turn, they fulfilled their role in the mercantilist system as the suppliers of raw materials for manufacture in England and as markets for those finished goods.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TotalTime>
  <Words>1101</Words>
  <Application>Microsoft Office PowerPoint</Application>
  <PresentationFormat>On-screen Show (4:3)</PresentationFormat>
  <Paragraphs>111</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British North America: Colonial Governments and Imperial Policy</vt:lpstr>
      <vt:lpstr>British Colonial Trade Regulations</vt:lpstr>
      <vt:lpstr>The Dominion of New England, 1688</vt:lpstr>
      <vt:lpstr>The Dominion of New England, 1688</vt:lpstr>
      <vt:lpstr>Excerpts from the Commission of Sir Edmund Andros for the Dominion of New England </vt:lpstr>
      <vt:lpstr>The Glorious Revolution in America, 1689</vt:lpstr>
      <vt:lpstr>The Glorious Revolution in America, 1689</vt:lpstr>
      <vt:lpstr>The English Bill of Rights, 1689</vt:lpstr>
      <vt:lpstr>The Policy of Salutary Neglect</vt:lpstr>
      <vt:lpstr>The Policy of Salutary Neglect</vt:lpstr>
      <vt:lpstr>The Policy of Salutary Neglect</vt:lpstr>
      <vt:lpstr>Economics versus Colonial Administration 1689-1748</vt:lpstr>
      <vt:lpstr>Anglo-French Imperial Competition</vt:lpstr>
      <vt:lpstr>French Forts</vt:lpstr>
      <vt:lpstr>Century of Imperial War</vt:lpstr>
      <vt:lpstr>King William’s  and Queen Anne’s Wars</vt:lpstr>
      <vt:lpstr>King William’s and Queen Anne’s Wars</vt:lpstr>
      <vt:lpstr>King George’s War and Its Aftermath</vt:lpstr>
      <vt:lpstr>A Century of Conflict: Major Wars, 1689–1763</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Anglo-French Imperial Competition</dc:title>
  <dc:creator>pete</dc:creator>
  <cp:lastModifiedBy>pete</cp:lastModifiedBy>
  <cp:revision>5</cp:revision>
  <dcterms:created xsi:type="dcterms:W3CDTF">2013-10-07T13:22:21Z</dcterms:created>
  <dcterms:modified xsi:type="dcterms:W3CDTF">2013-10-07T14:04:47Z</dcterms:modified>
</cp:coreProperties>
</file>