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44" r:id="rId2"/>
    <p:sldId id="345" r:id="rId3"/>
    <p:sldId id="256" r:id="rId4"/>
    <p:sldId id="341" r:id="rId5"/>
    <p:sldId id="323" r:id="rId6"/>
    <p:sldId id="324" r:id="rId7"/>
    <p:sldId id="325" r:id="rId8"/>
    <p:sldId id="327" r:id="rId9"/>
    <p:sldId id="329" r:id="rId10"/>
    <p:sldId id="335" r:id="rId11"/>
    <p:sldId id="342" r:id="rId12"/>
    <p:sldId id="282" r:id="rId13"/>
    <p:sldId id="336" r:id="rId14"/>
    <p:sldId id="257" r:id="rId15"/>
    <p:sldId id="258" r:id="rId16"/>
    <p:sldId id="303" r:id="rId17"/>
    <p:sldId id="259" r:id="rId18"/>
    <p:sldId id="304" r:id="rId19"/>
    <p:sldId id="305" r:id="rId20"/>
    <p:sldId id="306" r:id="rId21"/>
    <p:sldId id="260" r:id="rId22"/>
    <p:sldId id="295" r:id="rId23"/>
    <p:sldId id="332" r:id="rId24"/>
    <p:sldId id="297" r:id="rId25"/>
    <p:sldId id="261" r:id="rId26"/>
    <p:sldId id="338" r:id="rId27"/>
    <p:sldId id="302" r:id="rId28"/>
    <p:sldId id="300" r:id="rId29"/>
    <p:sldId id="262" r:id="rId30"/>
    <p:sldId id="310" r:id="rId31"/>
    <p:sldId id="263" r:id="rId32"/>
    <p:sldId id="309" r:id="rId33"/>
    <p:sldId id="264" r:id="rId34"/>
    <p:sldId id="311" r:id="rId35"/>
    <p:sldId id="313" r:id="rId36"/>
    <p:sldId id="312" r:id="rId37"/>
    <p:sldId id="265" r:id="rId38"/>
    <p:sldId id="266" r:id="rId39"/>
    <p:sldId id="316" r:id="rId40"/>
    <p:sldId id="317" r:id="rId41"/>
    <p:sldId id="318" r:id="rId42"/>
    <p:sldId id="319" r:id="rId43"/>
    <p:sldId id="267" r:id="rId44"/>
    <p:sldId id="269" r:id="rId45"/>
    <p:sldId id="268" r:id="rId46"/>
    <p:sldId id="285" r:id="rId47"/>
    <p:sldId id="288" r:id="rId48"/>
    <p:sldId id="286" r:id="rId49"/>
    <p:sldId id="270" r:id="rId50"/>
    <p:sldId id="289" r:id="rId51"/>
    <p:sldId id="271" r:id="rId52"/>
    <p:sldId id="272" r:id="rId53"/>
    <p:sldId id="290" r:id="rId54"/>
    <p:sldId id="273" r:id="rId55"/>
    <p:sldId id="321" r:id="rId56"/>
    <p:sldId id="333" r:id="rId57"/>
    <p:sldId id="322" r:id="rId58"/>
    <p:sldId id="274" r:id="rId59"/>
    <p:sldId id="275" r:id="rId60"/>
    <p:sldId id="314" r:id="rId61"/>
    <p:sldId id="334" r:id="rId62"/>
    <p:sldId id="294" r:id="rId63"/>
    <p:sldId id="276" r:id="rId64"/>
    <p:sldId id="346" r:id="rId65"/>
    <p:sldId id="347" r:id="rId66"/>
    <p:sldId id="337" r:id="rId67"/>
    <p:sldId id="277" r:id="rId68"/>
    <p:sldId id="339" r:id="rId69"/>
    <p:sldId id="340" r:id="rId70"/>
    <p:sldId id="278" r:id="rId71"/>
    <p:sldId id="279" r:id="rId72"/>
    <p:sldId id="280" r:id="rId73"/>
    <p:sldId id="281" r:id="rId74"/>
    <p:sldId id="34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7753A5-156B-4262-AB29-3A24969B79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12DE5-3987-4E4E-9F9A-52F1AC282765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44FA5-159C-4A79-B1C1-5F7A6FB459A3}" type="slidenum">
              <a:rPr lang="en-US"/>
              <a:pPr/>
              <a:t>12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A0452-CBF8-442B-A095-431667FBE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65D53-B0E9-46E5-9B1A-F891C1777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E37E-408A-433F-9438-EE4749E08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9A3F03-FE5F-4D15-9C10-DDB56362E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9A68ED-A2FE-4DDC-BEB0-75029A0C5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CE35-3C81-4EC3-97EC-5123B03762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228B-1C70-453D-B35C-D77803A54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E78D-99C8-4908-9225-B91E782BD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B4B42-98F3-42DA-B87F-50A4490E1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3D92-3C52-4987-9160-16BBE17390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3A2C-5074-47FC-9545-5363805DE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13224-9212-4EF7-98A3-4AB6CF60D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4CAA-5454-4251-9D7F-11605A149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BA6DBA-AAA9-4E81-A213-A103D55316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Henri" TargetMode="External"/><Relationship Id="rId7" Type="http://schemas.openxmlformats.org/officeDocument/2006/relationships/hyperlink" Target="http://en.wikipedia.org/wiki/Thomas_Pollock_Anshutz" TargetMode="External"/><Relationship Id="rId2" Type="http://schemas.openxmlformats.org/officeDocument/2006/relationships/hyperlink" Target="http://en.wikipedia.org/wiki/William_Glacke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John_French_Sloan" TargetMode="External"/><Relationship Id="rId5" Type="http://schemas.openxmlformats.org/officeDocument/2006/relationships/hyperlink" Target="http://en.wikipedia.org/wiki/Everett_Shinn" TargetMode="External"/><Relationship Id="rId4" Type="http://schemas.openxmlformats.org/officeDocument/2006/relationships/hyperlink" Target="http://en.wikipedia.org/wiki/George_Luks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u="sng" dirty="0" smtClean="0"/>
              <a:t>New Era to New Deal</a:t>
            </a:r>
            <a:endParaRPr lang="en-US" b="1" u="sng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 </a:t>
            </a:r>
            <a:r>
              <a:rPr lang="en-US" sz="2400" b="1"/>
              <a:t>The New Era: 1920s</a:t>
            </a:r>
          </a:p>
          <a:p>
            <a:pPr>
              <a:lnSpc>
                <a:spcPct val="80000"/>
              </a:lnSpc>
            </a:pPr>
            <a:r>
              <a:rPr lang="en-US" sz="2000"/>
              <a:t>The business of America and the consumer economy</a:t>
            </a:r>
          </a:p>
          <a:p>
            <a:pPr>
              <a:lnSpc>
                <a:spcPct val="80000"/>
              </a:lnSpc>
            </a:pPr>
            <a:r>
              <a:rPr lang="en-US" sz="2000"/>
              <a:t>Republican politics: Harding, Coolidge, Hoover</a:t>
            </a:r>
          </a:p>
          <a:p>
            <a:pPr>
              <a:lnSpc>
                <a:spcPct val="80000"/>
              </a:lnSpc>
            </a:pPr>
            <a:r>
              <a:rPr lang="en-US" sz="2000"/>
              <a:t>The Culture of Modernism: science, the arts, and entertainment</a:t>
            </a:r>
          </a:p>
          <a:p>
            <a:pPr>
              <a:lnSpc>
                <a:spcPct val="80000"/>
              </a:lnSpc>
            </a:pPr>
            <a:r>
              <a:rPr lang="en-US" sz="2000"/>
              <a:t>Responses to Modernism: religious fundamentalism, nativism, and Prohibition</a:t>
            </a:r>
          </a:p>
          <a:p>
            <a:pPr>
              <a:lnSpc>
                <a:spcPct val="80000"/>
              </a:lnSpc>
            </a:pPr>
            <a:r>
              <a:rPr lang="en-US" sz="2000"/>
              <a:t>The ongoing struggle for equality: African Americans and women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/>
              <a:t>The Great Depression and the New Deal</a:t>
            </a:r>
          </a:p>
          <a:p>
            <a:pPr>
              <a:lnSpc>
                <a:spcPct val="80000"/>
              </a:lnSpc>
            </a:pPr>
            <a:r>
              <a:rPr lang="en-US" sz="2000"/>
              <a:t>Causes of the Great Depression</a:t>
            </a:r>
          </a:p>
          <a:p>
            <a:pPr>
              <a:lnSpc>
                <a:spcPct val="80000"/>
              </a:lnSpc>
            </a:pPr>
            <a:r>
              <a:rPr lang="en-US" sz="2000"/>
              <a:t>The Hoover administration’s response</a:t>
            </a:r>
          </a:p>
          <a:p>
            <a:pPr>
              <a:lnSpc>
                <a:spcPct val="80000"/>
              </a:lnSpc>
            </a:pPr>
            <a:r>
              <a:rPr lang="en-US" sz="2000"/>
              <a:t>Franklin Delano Roosevelt and the New Deal</a:t>
            </a:r>
          </a:p>
          <a:p>
            <a:pPr>
              <a:lnSpc>
                <a:spcPct val="80000"/>
              </a:lnSpc>
            </a:pPr>
            <a:r>
              <a:rPr lang="en-US" sz="2000"/>
              <a:t>Labor and union recognition</a:t>
            </a:r>
          </a:p>
          <a:p>
            <a:pPr>
              <a:lnSpc>
                <a:spcPct val="80000"/>
              </a:lnSpc>
            </a:pPr>
            <a:r>
              <a:rPr lang="en-US" sz="2000"/>
              <a:t>The New Deal coalition and its critics from the Right and the Left</a:t>
            </a:r>
          </a:p>
          <a:p>
            <a:pPr>
              <a:lnSpc>
                <a:spcPct val="80000"/>
              </a:lnSpc>
            </a:pPr>
            <a:r>
              <a:rPr lang="en-US" sz="2000"/>
              <a:t>Surviving hard times: American society during the Great Depression</a:t>
            </a:r>
          </a:p>
          <a:p>
            <a:pPr>
              <a:lnSpc>
                <a:spcPct val="80000"/>
              </a:lnSpc>
            </a:pPr>
            <a:endParaRPr lang="en-US" sz="2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One of the most important shifts of power in 20</a:t>
            </a:r>
            <a:r>
              <a:rPr lang="en-US" sz="4000" u="sng" baseline="30000"/>
              <a:t>th</a:t>
            </a:r>
            <a:r>
              <a:rPr lang="en-US" sz="4000" u="sng"/>
              <a:t> century</a:t>
            </a:r>
            <a:r>
              <a:rPr lang="en-US" sz="4000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b="1"/>
              <a:t>Pre-WWI</a:t>
            </a:r>
            <a:r>
              <a:rPr lang="en-US"/>
              <a:t>= US is a debtor nation</a:t>
            </a:r>
          </a:p>
          <a:p>
            <a:pPr marL="609600" indent="-609600"/>
            <a:r>
              <a:rPr lang="en-US" b="1"/>
              <a:t>Post-WWI</a:t>
            </a:r>
            <a:r>
              <a:rPr lang="en-US"/>
              <a:t>= US is a creditor nation</a:t>
            </a:r>
          </a:p>
          <a:p>
            <a:pPr marL="609600" indent="-609600"/>
            <a:r>
              <a:rPr lang="en-US"/>
              <a:t>#1- industrial, technology, stronger federal government</a:t>
            </a:r>
          </a:p>
          <a:p>
            <a:pPr marL="609600" indent="-609600"/>
            <a:r>
              <a:rPr lang="en-US"/>
              <a:t>  more isolationist???</a:t>
            </a:r>
          </a:p>
          <a:p>
            <a:pPr marL="609600" indent="-609600"/>
            <a:r>
              <a:rPr lang="en-US"/>
              <a:t>** </a:t>
            </a:r>
            <a:r>
              <a:rPr lang="en-US" u="sng"/>
              <a:t>Development of mass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WWIflames"/>
          <p:cNvPicPr>
            <a:picLocks noChangeAspect="1" noChangeArrowheads="1"/>
          </p:cNvPicPr>
          <p:nvPr/>
        </p:nvPicPr>
        <p:blipFill>
          <a:blip r:embed="rId2" cstate="print">
            <a:lum bright="8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Return to a peacetime industry and economy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War boosted American economy and industry.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United States became a world power, largest creditor and wealthy nation.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Soldiers were hero’s but found that jobs were scarce.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African American soldiers, despite their service returned to find continued discrimination.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The Lost Generation of men who were killed in WWI.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US returned to </a:t>
            </a:r>
            <a:r>
              <a:rPr lang="en-US" altLang="en-US" sz="3200" b="1" u="sng">
                <a:solidFill>
                  <a:schemeClr val="hlink"/>
                </a:solidFill>
                <a:latin typeface="Arial Narrow" pitchFamily="34" charset="0"/>
              </a:rPr>
              <a:t>neutrality</a:t>
            </a: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 and i</a:t>
            </a:r>
            <a:r>
              <a:rPr lang="en-US" altLang="en-US" sz="3200" b="1" u="sng">
                <a:solidFill>
                  <a:schemeClr val="hlink"/>
                </a:solidFill>
                <a:latin typeface="Arial Narrow" pitchFamily="34" charset="0"/>
              </a:rPr>
              <a:t>solation</a:t>
            </a: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.</a:t>
            </a:r>
          </a:p>
          <a:p>
            <a:pPr marL="342900" indent="-342900" algn="ctr">
              <a:lnSpc>
                <a:spcPct val="70000"/>
              </a:lnSpc>
              <a:spcBef>
                <a:spcPct val="60000"/>
              </a:spcBef>
              <a:buFontTx/>
              <a:buChar char="•"/>
            </a:pPr>
            <a:r>
              <a:rPr lang="en-US" altLang="en-US" sz="3200" b="1">
                <a:solidFill>
                  <a:schemeClr val="hlink"/>
                </a:solidFill>
                <a:latin typeface="Arial Narrow" pitchFamily="34" charset="0"/>
              </a:rPr>
              <a:t>Did not accept the responsibility of a world power that President Wilson believed the US should take</a:t>
            </a:r>
            <a:r>
              <a:rPr lang="en-US" altLang="en-US" sz="3200" b="1">
                <a:latin typeface="Arial Narrow" pitchFamily="34" charset="0"/>
              </a:rPr>
              <a:t> on.</a:t>
            </a:r>
          </a:p>
        </p:txBody>
      </p:sp>
      <p:sp>
        <p:nvSpPr>
          <p:cNvPr id="1054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629400"/>
            <a:ext cx="304800" cy="228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696200" cy="6477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Arial Black"/>
              </a:rPr>
              <a:t>POSTWAR ADJUSTMENTS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1066800"/>
            <a:ext cx="52578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** Birth of the Modern Era</a:t>
            </a:r>
          </a:p>
        </p:txBody>
      </p:sp>
      <p:sp>
        <p:nvSpPr>
          <p:cNvPr id="30725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8153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THE ROARING TWENTIES</a:t>
            </a:r>
          </a:p>
        </p:txBody>
      </p:sp>
      <p:pic>
        <p:nvPicPr>
          <p:cNvPr id="30726" name="Picture 6" descr="341897_p_11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581400" cy="4876800"/>
          </a:xfrm>
          <a:prstGeom prst="rect">
            <a:avLst/>
          </a:prstGeom>
          <a:noFill/>
        </p:spPr>
      </p:pic>
      <p:pic>
        <p:nvPicPr>
          <p:cNvPr id="30727" name="Picture 7" descr="1920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76400"/>
            <a:ext cx="3763963" cy="48768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b="1" u="sng"/>
              <a:t>Traditional vs.   Modern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95800" cy="6019800"/>
          </a:xfrm>
        </p:spPr>
        <p:txBody>
          <a:bodyPr/>
          <a:lstStyle/>
          <a:p>
            <a:r>
              <a:rPr lang="en-US" sz="2400"/>
              <a:t>Turned inward (isolationism)</a:t>
            </a:r>
          </a:p>
          <a:p>
            <a:r>
              <a:rPr lang="en-US" sz="2400"/>
              <a:t>Condemned “un-American” lifestyles; “radical ideas”</a:t>
            </a:r>
          </a:p>
          <a:p>
            <a:r>
              <a:rPr lang="en-US" sz="2400"/>
              <a:t>Pro-business = higher tariffs</a:t>
            </a:r>
          </a:p>
          <a:p>
            <a:r>
              <a:rPr lang="en-US" sz="2400"/>
              <a:t>Immigration restrictions</a:t>
            </a:r>
          </a:p>
          <a:p>
            <a:r>
              <a:rPr lang="en-US" sz="2400"/>
              <a:t>Protestant work ethic</a:t>
            </a:r>
          </a:p>
          <a:p>
            <a:r>
              <a:rPr lang="en-US" sz="2400"/>
              <a:t>Self-denial</a:t>
            </a:r>
          </a:p>
          <a:p>
            <a:r>
              <a:rPr lang="en-US" sz="2400"/>
              <a:t>Frugality</a:t>
            </a:r>
          </a:p>
          <a:p>
            <a:r>
              <a:rPr lang="en-US" sz="2400" u="sng"/>
              <a:t>Fundamentalism</a:t>
            </a:r>
            <a:r>
              <a:rPr lang="en-US" sz="2400"/>
              <a:t>- literal interpretation of Bible</a:t>
            </a:r>
          </a:p>
          <a:p>
            <a:r>
              <a:rPr lang="en-US" sz="2400"/>
              <a:t>Cult of Domesticity</a:t>
            </a:r>
          </a:p>
          <a:p>
            <a:r>
              <a:rPr lang="en-US" sz="2400"/>
              <a:t>Rural 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85800"/>
            <a:ext cx="4343400" cy="5943600"/>
          </a:xfrm>
        </p:spPr>
        <p:txBody>
          <a:bodyPr/>
          <a:lstStyle/>
          <a:p>
            <a:r>
              <a:rPr lang="en-US" sz="2400"/>
              <a:t>New technologies-movies, radio</a:t>
            </a:r>
          </a:p>
          <a:p>
            <a:r>
              <a:rPr lang="en-US" sz="2400"/>
              <a:t>Youth movement, “New Negro”, “Feminism”</a:t>
            </a:r>
          </a:p>
          <a:p>
            <a:r>
              <a:rPr lang="en-US" sz="2400"/>
              <a:t>Consumer products on credit</a:t>
            </a:r>
          </a:p>
          <a:p>
            <a:r>
              <a:rPr lang="en-US" sz="2400"/>
              <a:t>Consumer consumption</a:t>
            </a:r>
          </a:p>
          <a:p>
            <a:r>
              <a:rPr lang="en-US" sz="2400"/>
              <a:t>Leisure/ self realization</a:t>
            </a:r>
          </a:p>
          <a:p>
            <a:r>
              <a:rPr lang="en-US" sz="2400"/>
              <a:t>Secular/ Darwin/Freud</a:t>
            </a:r>
          </a:p>
          <a:p>
            <a:r>
              <a:rPr lang="en-US" sz="2400"/>
              <a:t>Art, literature, music (modern)</a:t>
            </a:r>
          </a:p>
          <a:p>
            <a:r>
              <a:rPr lang="en-US" sz="2400"/>
              <a:t>Urban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/>
              <a:t>Post -war 1920’s-America looks</a:t>
            </a:r>
            <a:r>
              <a:rPr lang="en-US" sz="4000"/>
              <a:t> </a:t>
            </a:r>
            <a:r>
              <a:rPr lang="en-US" sz="4000" u="sng"/>
              <a:t>inward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America more “isolationist”</a:t>
            </a:r>
          </a:p>
          <a:p>
            <a:pPr>
              <a:lnSpc>
                <a:spcPct val="90000"/>
              </a:lnSpc>
            </a:pPr>
            <a:r>
              <a:rPr lang="en-US" sz="2400"/>
              <a:t> Return of Big Business/Republicanism &amp; High Tariffs</a:t>
            </a:r>
          </a:p>
          <a:p>
            <a:pPr>
              <a:lnSpc>
                <a:spcPct val="90000"/>
              </a:lnSpc>
            </a:pPr>
            <a:r>
              <a:rPr lang="en-US" sz="2400"/>
              <a:t> more limits on immigration</a:t>
            </a:r>
          </a:p>
          <a:p>
            <a:pPr>
              <a:lnSpc>
                <a:spcPct val="90000"/>
              </a:lnSpc>
            </a:pPr>
            <a:r>
              <a:rPr lang="en-US" sz="2400"/>
              <a:t>Rise of the KKK</a:t>
            </a:r>
          </a:p>
          <a:p>
            <a:pPr>
              <a:lnSpc>
                <a:spcPct val="90000"/>
              </a:lnSpc>
            </a:pPr>
            <a:r>
              <a:rPr lang="en-US" sz="2400"/>
              <a:t>The Red Scare</a:t>
            </a:r>
          </a:p>
          <a:p>
            <a:pPr>
              <a:lnSpc>
                <a:spcPct val="90000"/>
              </a:lnSpc>
            </a:pPr>
            <a:r>
              <a:rPr lang="en-US" sz="2400"/>
              <a:t>Modernism vs. Traditionalism (Fundamentalism) </a:t>
            </a:r>
          </a:p>
        </p:txBody>
      </p:sp>
      <p:sp>
        <p:nvSpPr>
          <p:cNvPr id="4102" name="Rectangle 6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4103" name="Picture 7" descr="fla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00200"/>
            <a:ext cx="4552950" cy="4667250"/>
          </a:xfrm>
          <a:prstGeom prst="rect">
            <a:avLst/>
          </a:prstGeom>
          <a:noFill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784725" y="6361113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“Flappers”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990000"/>
                </a:solidFill>
              </a:rPr>
              <a:t>***</a:t>
            </a:r>
            <a:r>
              <a:rPr lang="en-US" b="1" u="sng">
                <a:solidFill>
                  <a:srgbClr val="990000"/>
                </a:solidFill>
              </a:rPr>
              <a:t>The Red Scare</a:t>
            </a:r>
            <a:r>
              <a:rPr lang="en-US" u="sng"/>
              <a:t> 1919-1920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Bolshevik Revolution in 1917- caused fear in the US</a:t>
            </a:r>
          </a:p>
          <a:p>
            <a:pPr>
              <a:lnSpc>
                <a:spcPct val="80000"/>
              </a:lnSpc>
            </a:pPr>
            <a:r>
              <a:rPr lang="en-US" sz="2400"/>
              <a:t> </a:t>
            </a:r>
            <a:r>
              <a:rPr lang="en-US" sz="2400" b="1" u="sng"/>
              <a:t>Seattle General Strike</a:t>
            </a:r>
            <a:r>
              <a:rPr lang="en-US" sz="2400"/>
              <a:t> (1919)- mayor called in troops- labor unions seen as dangerous &amp; red.</a:t>
            </a:r>
          </a:p>
          <a:p>
            <a:pPr>
              <a:lnSpc>
                <a:spcPct val="80000"/>
              </a:lnSpc>
            </a:pPr>
            <a:r>
              <a:rPr lang="en-US" sz="2400" b="1" u="sng">
                <a:solidFill>
                  <a:srgbClr val="990000"/>
                </a:solidFill>
              </a:rPr>
              <a:t>Red Scare-</a:t>
            </a:r>
            <a:r>
              <a:rPr lang="en-US" sz="2400"/>
              <a:t> nationwide movement to root out left-wing radicals (communists).</a:t>
            </a: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rgbClr val="990000"/>
                </a:solidFill>
              </a:rPr>
              <a:t>**The Palmer Raids</a:t>
            </a:r>
          </a:p>
          <a:p>
            <a:pPr>
              <a:lnSpc>
                <a:spcPct val="80000"/>
              </a:lnSpc>
            </a:pPr>
            <a:r>
              <a:rPr lang="en-US" sz="2400"/>
              <a:t>Led by </a:t>
            </a:r>
            <a:r>
              <a:rPr lang="en-US" sz="2400" b="1" u="sng"/>
              <a:t>Attorney-General Mitchell Palmer</a:t>
            </a:r>
          </a:p>
          <a:p>
            <a:pPr>
              <a:lnSpc>
                <a:spcPct val="80000"/>
              </a:lnSpc>
            </a:pPr>
            <a:r>
              <a:rPr lang="en-US" sz="2400"/>
              <a:t>2 raids (Nov. 1919 &amp; Jan. 1920)</a:t>
            </a:r>
          </a:p>
          <a:p>
            <a:pPr>
              <a:lnSpc>
                <a:spcPct val="80000"/>
              </a:lnSpc>
            </a:pPr>
            <a:r>
              <a:rPr lang="en-US" sz="2400"/>
              <a:t>6,000 people jailed (243 deported to USSR)</a:t>
            </a:r>
          </a:p>
          <a:p>
            <a:pPr>
              <a:lnSpc>
                <a:spcPct val="80000"/>
              </a:lnSpc>
            </a:pPr>
            <a:r>
              <a:rPr lang="en-US" sz="2400"/>
              <a:t>1919- Palmer’s house bombed</a:t>
            </a:r>
          </a:p>
          <a:p>
            <a:pPr>
              <a:lnSpc>
                <a:spcPct val="80000"/>
              </a:lnSpc>
            </a:pPr>
            <a:r>
              <a:rPr lang="en-US" sz="2400"/>
              <a:t>1920- Wall Street- bomb killed 38 &amp; injured 100’s</a:t>
            </a:r>
          </a:p>
          <a:p>
            <a:pPr>
              <a:lnSpc>
                <a:spcPct val="80000"/>
              </a:lnSpc>
            </a:pPr>
            <a:r>
              <a:rPr lang="en-US" sz="2400"/>
              <a:t>IWW members harassed</a:t>
            </a:r>
          </a:p>
          <a:p>
            <a:pPr>
              <a:lnSpc>
                <a:spcPct val="80000"/>
              </a:lnSpc>
            </a:pPr>
            <a:r>
              <a:rPr lang="en-US" sz="2400"/>
              <a:t>Justice Department –creates </a:t>
            </a:r>
            <a:r>
              <a:rPr lang="en-US" sz="2400" b="1" u="sng"/>
              <a:t>General Intelligence Division</a:t>
            </a:r>
            <a:r>
              <a:rPr lang="en-US" sz="2400"/>
              <a:t> to find radicals; headed by </a:t>
            </a:r>
            <a:r>
              <a:rPr lang="en-US" sz="2400" b="1" u="sng"/>
              <a:t>J. Edgar Hoover</a:t>
            </a:r>
            <a:r>
              <a:rPr lang="en-US" sz="2400"/>
              <a:t>   (later it becomes - </a:t>
            </a:r>
            <a:r>
              <a:rPr lang="en-US" sz="2400" b="1"/>
              <a:t>THE FBI</a:t>
            </a:r>
            <a:r>
              <a:rPr lang="en-US" sz="2400"/>
              <a:t>).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ol_Cartoon-Anti-Anarchist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1666" t="1915" r="1666" b="138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5562600"/>
            <a:ext cx="2971800" cy="1263650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Cartoon from 1919:  “Put them out and keep them out”</a:t>
            </a:r>
          </a:p>
        </p:txBody>
      </p:sp>
      <p:sp>
        <p:nvSpPr>
          <p:cNvPr id="5837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Effects of the Red Scare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1919-1920- state legislatures passed </a:t>
            </a:r>
            <a:r>
              <a:rPr lang="en-US" sz="2800" b="1" u="sng"/>
              <a:t>criminal syndicalism laws</a:t>
            </a:r>
            <a:r>
              <a:rPr lang="en-US" sz="2800"/>
              <a:t> (illegal to advocate for violent social change).</a:t>
            </a:r>
          </a:p>
          <a:p>
            <a:pPr>
              <a:lnSpc>
                <a:spcPct val="90000"/>
              </a:lnSpc>
            </a:pPr>
            <a:r>
              <a:rPr lang="en-US" sz="2800"/>
              <a:t> IWW members prosecuted</a:t>
            </a:r>
          </a:p>
          <a:p>
            <a:pPr>
              <a:lnSpc>
                <a:spcPct val="90000"/>
              </a:lnSpc>
            </a:pPr>
            <a:r>
              <a:rPr lang="en-US" sz="2800"/>
              <a:t>Conservative businessmen used red scare to break labor unions </a:t>
            </a:r>
          </a:p>
          <a:p>
            <a:pPr>
              <a:lnSpc>
                <a:spcPct val="90000"/>
              </a:lnSpc>
            </a:pPr>
            <a:r>
              <a:rPr lang="en-US" sz="3600" b="1" u="sng">
                <a:solidFill>
                  <a:srgbClr val="990000"/>
                </a:solidFill>
              </a:rPr>
              <a:t>**Sacco-Vanzetti Case</a:t>
            </a:r>
            <a:r>
              <a:rPr lang="en-US" sz="2800"/>
              <a:t> (1921)- demonstrated the anti-immigrant &amp; anti-red sentiment in the US.</a:t>
            </a:r>
          </a:p>
          <a:p>
            <a:pPr>
              <a:lnSpc>
                <a:spcPct val="90000"/>
              </a:lnSpc>
            </a:pPr>
            <a:r>
              <a:rPr lang="en-US" sz="2800"/>
              <a:t>1927- Sacco &amp; Vanzetti were executed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029200" y="990600"/>
            <a:ext cx="4038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Nicola Sacco and Bartolomeo Vanzetti were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Italian immigrants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charged with </a:t>
            </a:r>
            <a:r>
              <a:rPr lang="en-US" sz="2400" b="1" i="1" u="sng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murdering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a guard and robbing a shoe factory in Braintree, Mass. 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45820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spc="72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000000"/>
                  </a:outerShdw>
                </a:effectLst>
                <a:latin typeface="Impact"/>
              </a:rPr>
              <a:t>**Sacco and Vanzetti</a:t>
            </a:r>
          </a:p>
        </p:txBody>
      </p:sp>
      <p:pic>
        <p:nvPicPr>
          <p:cNvPr id="59396" name="Picture 4" descr="saccovanz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800600" cy="301148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0" y="4038600"/>
            <a:ext cx="9144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The trial lasted 1920-1927. Convicted on circumstantial evidence, many believed they had been framed for the crime because of their </a:t>
            </a:r>
            <a:r>
              <a:rPr lang="en-US" sz="2400" b="1" i="1" u="sng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anarchist</a:t>
            </a:r>
            <a:r>
              <a:rPr lang="en-US" sz="2400" b="1" i="1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and pro-union activities.</a:t>
            </a:r>
            <a:r>
              <a:rPr lang="en-US" sz="2400" b="1">
                <a:latin typeface="Georgia" pitchFamily="18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In this time period,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Times New Roman" pitchFamily="18" charset="0"/>
              </a:rPr>
              <a:t>anti-foreignism</a:t>
            </a:r>
            <a:r>
              <a:rPr lang="en-US" sz="2400" b="1">
                <a:latin typeface="Georgia" pitchFamily="18" charset="0"/>
                <a:cs typeface="Times New Roman" pitchFamily="18" charset="0"/>
              </a:rPr>
              <a:t> was high as well.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Georgia" pitchFamily="18" charset="0"/>
                <a:cs typeface="Times New Roman" pitchFamily="18" charset="0"/>
              </a:rPr>
              <a:t>Liberals and radicals rallied around the two men, but they would be executed.</a:t>
            </a:r>
            <a:r>
              <a:rPr lang="en-US" sz="2400" b="1">
                <a:latin typeface="Georgia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  <p:bldP spid="593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vfu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u="sng"/>
              <a:t>Key Unit Themes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What changes occurred between 1918 and 1941 that affected Americans’ perceptions of race, class, gender, and ethnicity? What were the consequences of those changes?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How did the Harlem Renaissance alter American perceptions of race?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What was the impact of the Red Scare on American perceptions of ethnicity, and how were those perceptions manifested?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To what degree did the Nineteenth Amendment expand the role of women in American society?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en-US" sz="2000" b="1"/>
              <a:t>What was the impact of World War I on Americans’ perceptions of race, ethnicity, class, and gender?</a:t>
            </a:r>
          </a:p>
          <a:p>
            <a:pPr>
              <a:lnSpc>
                <a:spcPct val="80000"/>
              </a:lnSpc>
            </a:pPr>
            <a:endParaRPr lang="en-US" sz="2000" b="1"/>
          </a:p>
          <a:p>
            <a:pPr>
              <a:lnSpc>
                <a:spcPct val="80000"/>
              </a:lnSpc>
            </a:pPr>
            <a:r>
              <a:rPr lang="en-US" sz="2000" b="1"/>
              <a:t>Analyze the ways in which the Great Depression and the resulting New Deal affected class distinctions.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acco-Vanzet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Emergence of The “New” KKK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Membership grew during the 1920’s-hired PR experts to promote the Klan  </a:t>
            </a:r>
          </a:p>
          <a:p>
            <a:pPr>
              <a:lnSpc>
                <a:spcPct val="90000"/>
              </a:lnSpc>
            </a:pPr>
            <a:r>
              <a:rPr lang="en-US" sz="2800"/>
              <a:t> membership growth= South &amp; Mid-West; 5 million members by 1925-26.</a:t>
            </a:r>
          </a:p>
          <a:p>
            <a:pPr>
              <a:lnSpc>
                <a:spcPct val="90000"/>
              </a:lnSpc>
            </a:pPr>
            <a:r>
              <a:rPr lang="en-US" sz="2800"/>
              <a:t> Anti-everything- more a reaction against the diversity (new immigration) of the time period</a:t>
            </a:r>
          </a:p>
          <a:p>
            <a:pPr>
              <a:lnSpc>
                <a:spcPct val="90000"/>
              </a:lnSpc>
            </a:pPr>
            <a:r>
              <a:rPr lang="en-US" sz="2800"/>
              <a:t>Potent Political Force- “</a:t>
            </a:r>
            <a:r>
              <a:rPr lang="en-US" sz="2800" b="1" u="sng"/>
              <a:t>Birth of a Nation</a:t>
            </a:r>
            <a:r>
              <a:rPr lang="en-US" sz="2800"/>
              <a:t>” movie by </a:t>
            </a:r>
            <a:r>
              <a:rPr lang="en-US" sz="2800" u="sng"/>
              <a:t>D.W. Griffith</a:t>
            </a:r>
            <a:r>
              <a:rPr lang="en-US" sz="2800"/>
              <a:t> (glorified the Klan) ;shown in the Whitehouse by Wilson.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** Example of conflict between tradition &amp; modernism</a:t>
            </a:r>
          </a:p>
          <a:p>
            <a:pPr>
              <a:lnSpc>
                <a:spcPct val="90000"/>
              </a:lnSpc>
            </a:pPr>
            <a:r>
              <a:rPr lang="en-US" sz="2800"/>
              <a:t>  Klan membership declined by end of the decade due to embezzlement scandal.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" y="2590800"/>
            <a:ext cx="1752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IKA</a:t>
            </a:r>
            <a:b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2800" b="1">
                <a:latin typeface="Times New Roman" pitchFamily="18" charset="0"/>
              </a:rPr>
              <a:t>Imperial Klans of America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341897_p_11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4876800" cy="541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-3598863" y="-224631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2227" name="Picture 3" descr="20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Immigration in the 1920’s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/>
              <a:t>After WWI- more immigrants came to the US from Southern &amp; Eastern Europe.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1900-1921- 17 million to the US (largest in human history)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Melting pot (assimilation) vs. Salad Bowl (pluralism)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800" b="1" u="sng">
                <a:solidFill>
                  <a:srgbClr val="990000"/>
                </a:solidFill>
              </a:rPr>
              <a:t>Emergency Quota Act</a:t>
            </a:r>
            <a:r>
              <a:rPr lang="en-US" sz="2800"/>
              <a:t> (1921)- limited immigration to 3% of those living in US in 1910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Favorable to new immigrants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sz="2800" b="1" u="sng">
                <a:solidFill>
                  <a:srgbClr val="990000"/>
                </a:solidFill>
              </a:rPr>
              <a:t>Immigration Act of 1924-</a:t>
            </a:r>
            <a:r>
              <a:rPr lang="en-US" sz="2800"/>
              <a:t>   lowered the limit to 2% of those living in the US according to the 1890 census (why the change?)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 closed the door to Japanese immigrants</a:t>
            </a:r>
          </a:p>
          <a:p>
            <a:pPr marL="609600" indent="-609600">
              <a:lnSpc>
                <a:spcPct val="80000"/>
              </a:lnSpc>
            </a:pPr>
            <a:r>
              <a:rPr lang="en-US" sz="2800"/>
              <a:t> exempted Latin Americans &amp; Canadians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Immigration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3. </a:t>
            </a:r>
            <a:r>
              <a:rPr lang="en-US" b="1" u="sng">
                <a:solidFill>
                  <a:srgbClr val="990000"/>
                </a:solidFill>
              </a:rPr>
              <a:t>Immigration Act 1929-</a:t>
            </a:r>
            <a:r>
              <a:rPr lang="en-US"/>
              <a:t> limits total # to 150,000 per year= national origin quota system abolished.</a:t>
            </a:r>
          </a:p>
          <a:p>
            <a:pPr marL="609600" indent="-609600"/>
            <a:r>
              <a:rPr lang="en-US"/>
              <a:t>Lasted until 1965= increased to 170,000 &amp; exempted spouses, children, parents, people from communist countries.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 b="1408"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573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772400" cy="6096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b="1" kern="10" spc="72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25400" dir="10800000" algn="ctr" rotWithShape="0">
                    <a:schemeClr val="bg1"/>
                  </a:outerShdw>
                </a:effectLst>
                <a:latin typeface="Arial Black"/>
              </a:rPr>
              <a:t>IMMIGRATION RESTRICTIONS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0" y="0"/>
            <a:ext cx="91440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Immigration Policy in the 1920’s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1920- used as quota base (Quota total= 152,574</a:t>
            </a:r>
          </a:p>
          <a:p>
            <a:pPr>
              <a:lnSpc>
                <a:spcPct val="90000"/>
              </a:lnSpc>
            </a:pPr>
            <a:r>
              <a:rPr lang="en-US" sz="2800"/>
              <a:t>By 1931- more foreigners left the US than were coming here</a:t>
            </a:r>
          </a:p>
          <a:p>
            <a:pPr>
              <a:lnSpc>
                <a:spcPct val="90000"/>
              </a:lnSpc>
            </a:pPr>
            <a:r>
              <a:rPr lang="en-US" sz="2800"/>
              <a:t>Patchwork of ethnic communities isolated from each other &amp; larger society by language, custom</a:t>
            </a:r>
          </a:p>
          <a:p>
            <a:pPr>
              <a:lnSpc>
                <a:spcPct val="90000"/>
              </a:lnSpc>
            </a:pPr>
            <a:r>
              <a:rPr lang="en-US" sz="2800"/>
              <a:t>Hurt efforts to organize labor unions= employers used ethnic differences to divide &amp; conquer.</a:t>
            </a:r>
          </a:p>
          <a:p>
            <a:pPr>
              <a:lnSpc>
                <a:spcPct val="90000"/>
              </a:lnSpc>
            </a:pPr>
            <a:r>
              <a:rPr lang="en-US" sz="2800"/>
              <a:t>“</a:t>
            </a:r>
            <a:r>
              <a:rPr lang="en-US" sz="2800" u="sng"/>
              <a:t>Cultural Pluralists</a:t>
            </a:r>
            <a:r>
              <a:rPr lang="en-US" sz="2800"/>
              <a:t>”- argued that the “melting pot” did not eliminate differences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Horace Kallen-</a:t>
            </a:r>
            <a:r>
              <a:rPr lang="en-US" sz="2800"/>
              <a:t> newcomers should practice ancestral customs-preservation of identity.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Randolph Bourne-</a:t>
            </a:r>
            <a:r>
              <a:rPr lang="en-US" sz="2800"/>
              <a:t> advocated cross-fertilization among immigrants= “cosmopolitan interchange”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143250"/>
          </a:xfrm>
        </p:spPr>
        <p:txBody>
          <a:bodyPr/>
          <a:lstStyle/>
          <a:p>
            <a:r>
              <a:rPr lang="en-US" b="1"/>
              <a:t>Chapter 31</a:t>
            </a:r>
            <a:r>
              <a:rPr lang="en-US"/>
              <a:t> </a:t>
            </a:r>
            <a:br>
              <a:rPr lang="en-US"/>
            </a:br>
            <a:r>
              <a:rPr lang="en-US" b="1" u="sng"/>
              <a:t>American Life in the “Roaring Twenties”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/>
              <a:t>1919- 1929</a:t>
            </a:r>
          </a:p>
          <a:p>
            <a:pPr>
              <a:lnSpc>
                <a:spcPct val="80000"/>
              </a:lnSpc>
            </a:pPr>
            <a:r>
              <a:rPr lang="en-US" sz="2400" b="1"/>
              <a:t>America’s present need is not heroics but healing; not nostrums but normalcy; not revolution but restoration;… not surgery but serenity” </a:t>
            </a:r>
          </a:p>
          <a:p>
            <a:pPr>
              <a:lnSpc>
                <a:spcPct val="80000"/>
              </a:lnSpc>
            </a:pPr>
            <a:r>
              <a:rPr lang="en-US" sz="2400" b="1"/>
              <a:t>Warren G. Harding, 1920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5867400" cy="27432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00400"/>
            <a:ext cx="1905000" cy="3352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8458200" cy="2281238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5541" name="WordArt 5"/>
          <p:cNvSpPr>
            <a:spLocks noChangeArrowheads="1" noChangeShapeType="1" noTextEdit="1"/>
          </p:cNvSpPr>
          <p:nvPr/>
        </p:nvSpPr>
        <p:spPr bwMode="auto">
          <a:xfrm>
            <a:off x="1143000" y="76200"/>
            <a:ext cx="6934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Prohibition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/>
              <a:t>18</a:t>
            </a:r>
            <a:r>
              <a:rPr lang="en-US" sz="2400" u="sng" baseline="30000"/>
              <a:t>th</a:t>
            </a:r>
            <a:r>
              <a:rPr lang="en-US" sz="2400" u="sng"/>
              <a:t> Amendment</a:t>
            </a:r>
            <a:r>
              <a:rPr lang="en-US" sz="2400"/>
              <a:t> (1919) made alcohol illegal.</a:t>
            </a:r>
          </a:p>
          <a:p>
            <a:pPr>
              <a:lnSpc>
                <a:spcPct val="90000"/>
              </a:lnSpc>
            </a:pPr>
            <a:r>
              <a:rPr lang="en-US" sz="2400"/>
              <a:t> *</a:t>
            </a:r>
            <a:r>
              <a:rPr lang="en-US" sz="2800" b="1" u="sng">
                <a:solidFill>
                  <a:schemeClr val="accent2"/>
                </a:solidFill>
              </a:rPr>
              <a:t>Volstead Act</a:t>
            </a:r>
            <a:r>
              <a:rPr lang="en-US" sz="2400"/>
              <a:t> (1919)- enabled the Federal government to enforce prohibition (expanded police powers of the US).</a:t>
            </a:r>
          </a:p>
          <a:p>
            <a:pPr>
              <a:lnSpc>
                <a:spcPct val="90000"/>
              </a:lnSpc>
            </a:pPr>
            <a:r>
              <a:rPr lang="en-US" sz="2400"/>
              <a:t>Popular in South &amp; Mid- West</a:t>
            </a:r>
          </a:p>
          <a:p>
            <a:pPr>
              <a:lnSpc>
                <a:spcPct val="90000"/>
              </a:lnSpc>
            </a:pPr>
            <a:r>
              <a:rPr lang="en-US" sz="2400"/>
              <a:t>Unpopular in larger cities of the East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Weaknesses &amp; Effects</a:t>
            </a:r>
          </a:p>
          <a:p>
            <a:pPr>
              <a:lnSpc>
                <a:spcPct val="90000"/>
              </a:lnSpc>
            </a:pPr>
            <a:r>
              <a:rPr lang="en-US" sz="2400"/>
              <a:t>Federal Agencies = Understaffed &amp; underpaid</a:t>
            </a:r>
          </a:p>
          <a:p>
            <a:pPr>
              <a:lnSpc>
                <a:spcPct val="90000"/>
              </a:lnSpc>
            </a:pPr>
            <a:r>
              <a:rPr lang="en-US" sz="2400"/>
              <a:t>People blatantly broke the law- “</a:t>
            </a:r>
            <a:r>
              <a:rPr lang="en-US" sz="2400" b="1" u="sng"/>
              <a:t>speakeasies</a:t>
            </a:r>
            <a:r>
              <a:rPr lang="en-US" sz="2400"/>
              <a:t>”</a:t>
            </a:r>
          </a:p>
          <a:p>
            <a:pPr>
              <a:lnSpc>
                <a:spcPct val="90000"/>
              </a:lnSpc>
            </a:pPr>
            <a:r>
              <a:rPr lang="en-US" sz="2400"/>
              <a:t>1930- crime syndicates took in $12 to $18 billion</a:t>
            </a:r>
          </a:p>
          <a:p>
            <a:pPr>
              <a:lnSpc>
                <a:spcPct val="90000"/>
              </a:lnSpc>
            </a:pPr>
            <a:r>
              <a:rPr lang="en-US" sz="2400"/>
              <a:t>Led to </a:t>
            </a:r>
            <a:r>
              <a:rPr lang="en-US" sz="2400" b="1" u="sng"/>
              <a:t>organized crime</a:t>
            </a:r>
            <a:r>
              <a:rPr lang="en-US" sz="2400"/>
              <a:t> in NYC, Chicago, etc. = bribery of police, gang wars, gambling, prostitution- gangster </a:t>
            </a:r>
            <a:r>
              <a:rPr lang="en-US" sz="2400" u="sng"/>
              <a:t>Al Capone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Positives</a:t>
            </a:r>
            <a:r>
              <a:rPr lang="en-US" sz="2400"/>
              <a:t>: saving increased, absenteeism decreased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etroitr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2667000" cy="3124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 l="3334" r="4167" b="14061"/>
          <a:stretch>
            <a:fillRect/>
          </a:stretch>
        </p:blipFill>
        <p:spPr bwMode="auto">
          <a:xfrm>
            <a:off x="3294063" y="914400"/>
            <a:ext cx="2573337" cy="3124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516" name="Picture 4" descr="Eliot 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143000"/>
            <a:ext cx="2514600" cy="3505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95263" y="152400"/>
            <a:ext cx="8720137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172200" y="4724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2819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Detroit police inspecting equipment found in a hidden underground brewery during the prohibition era.</a:t>
            </a:r>
            <a:r>
              <a:rPr lang="en-US" sz="2400" b="1">
                <a:latin typeface="Arial Narrow" pitchFamily="34" charset="0"/>
              </a:rPr>
              <a:t>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019800" y="4724400"/>
            <a:ext cx="3124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Arial Narrow" pitchFamily="34" charset="0"/>
              </a:rPr>
              <a:t>Agent with the U.S. Treasury Department's Prohibition Bureau during a time when bootlegging was rampant throughout the nation.  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200400" y="4114800"/>
            <a:ext cx="2743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latin typeface="Arial Narrow" pitchFamily="34" charset="0"/>
              </a:rPr>
              <a:t>Chicago gangster during Prohibition who controlled the “bootlegging” industry.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352800" y="3654425"/>
            <a:ext cx="2438400" cy="384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Al Capone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6248400" y="3657600"/>
            <a:ext cx="2514600" cy="968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Elliot Ness, part of the Untouchables</a:t>
            </a:r>
          </a:p>
        </p:txBody>
      </p:sp>
      <p:pic>
        <p:nvPicPr>
          <p:cNvPr id="64524" name="Picture 12" descr="dat_03_img01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762000"/>
            <a:ext cx="4856163" cy="5867400"/>
          </a:xfrm>
          <a:prstGeom prst="rect">
            <a:avLst/>
          </a:prstGeom>
          <a:noFill/>
        </p:spPr>
      </p:pic>
      <p:pic>
        <p:nvPicPr>
          <p:cNvPr id="64525" name="Picture 13" descr="image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Prohibition Raid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Prohibition ra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686800" cy="471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217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75150"/>
            <a:ext cx="2495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8163"/>
            <a:ext cx="25908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1242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181100"/>
            <a:ext cx="1981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12192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WordArt 8"/>
          <p:cNvSpPr>
            <a:spLocks noChangeArrowheads="1" noChangeShapeType="1" noTextEdit="1"/>
          </p:cNvSpPr>
          <p:nvPr/>
        </p:nvSpPr>
        <p:spPr bwMode="auto">
          <a:xfrm>
            <a:off x="533400" y="76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  <a:p>
            <a:pPr algn="ctr"/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The "Noble" Experiement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 contrast="66000"/>
          </a:blip>
          <a:srcRect l="1666" t="3334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</p:spPr>
      </p:pic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484313"/>
            <a:ext cx="9144000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 b="1">
                <a:latin typeface="Arial Black" pitchFamily="34" charset="0"/>
              </a:rPr>
              <a:t>“Prohibition is an awful flop.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We like it.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 can't stop what it's meant to stop.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We like it.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It's left a trail of graft and slime,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It's filled our land with vice and crime,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It can't prohibit worth a dime,</a:t>
            </a:r>
            <a:br>
              <a:rPr lang="en-US" sz="2400" b="1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Nevertheless we're for it.”</a:t>
            </a: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Black" pitchFamily="34" charset="0"/>
              </a:rPr>
              <a:t>Franklin Pierce Adams, New York World</a:t>
            </a:r>
            <a:r>
              <a:rPr lang="en-US" sz="3200" b="1">
                <a:latin typeface="Arial Black" pitchFamily="34" charset="0"/>
              </a:rPr>
              <a:t> </a:t>
            </a:r>
            <a:br>
              <a:rPr lang="en-US" sz="3200" b="1">
                <a:latin typeface="Arial Black" pitchFamily="34" charset="0"/>
              </a:rPr>
            </a:b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2400" b="1">
                <a:latin typeface="Arial Black" pitchFamily="34" charset="0"/>
              </a:rPr>
              <a:t>“It is impossible to stop liquor trickling through a dotted line”</a:t>
            </a:r>
            <a:r>
              <a:rPr lang="en-US" sz="2400">
                <a:latin typeface="Arial Black" pitchFamily="34" charset="0"/>
              </a:rPr>
              <a:t/>
            </a:r>
            <a:br>
              <a:rPr lang="en-US" sz="2400">
                <a:latin typeface="Arial Black" pitchFamily="34" charset="0"/>
              </a:rPr>
            </a:br>
            <a:r>
              <a:rPr lang="en-US" sz="3200" b="1">
                <a:solidFill>
                  <a:srgbClr val="0000CC"/>
                </a:solidFill>
                <a:latin typeface="Arial Black" pitchFamily="34" charset="0"/>
              </a:rPr>
              <a:t>A Prohibition agent</a:t>
            </a:r>
            <a:r>
              <a:rPr lang="en-US" sz="2400">
                <a:latin typeface="Arial Black" pitchFamily="34" charset="0"/>
              </a:rPr>
              <a:t> </a:t>
            </a:r>
            <a:br>
              <a:rPr lang="en-US" sz="2400">
                <a:latin typeface="Arial Black" pitchFamily="34" charset="0"/>
              </a:rPr>
            </a:br>
            <a:endParaRPr lang="en-US" sz="2400"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Black" pitchFamily="34" charset="0"/>
            </a:endParaRP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228600" y="265113"/>
            <a:ext cx="8610600" cy="12588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PROHIBITION</a:t>
            </a:r>
          </a:p>
          <a:p>
            <a:pPr algn="ctr"/>
            <a:r>
              <a:rPr lang="en-US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The "Noble" Experiement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u="sng"/>
              <a:t>Creationism vs. Fundamentalism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2800"/>
              <a:t>Tradition vs. Modernism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School Reform</a:t>
            </a:r>
            <a:r>
              <a:rPr lang="en-US" sz="2800"/>
              <a:t> </a:t>
            </a:r>
          </a:p>
          <a:p>
            <a:r>
              <a:rPr lang="en-US" sz="2800"/>
              <a:t>1920-25% of Americans finished High School</a:t>
            </a:r>
          </a:p>
          <a:p>
            <a:r>
              <a:rPr lang="en-US" sz="2800" b="1" u="sng"/>
              <a:t>John Dewey-</a:t>
            </a:r>
            <a:r>
              <a:rPr lang="en-US" sz="2800"/>
              <a:t> professor at Columbia University, advocated “</a:t>
            </a:r>
            <a:r>
              <a:rPr lang="en-US" sz="2800" u="sng"/>
              <a:t>learn by doing</a:t>
            </a:r>
            <a:r>
              <a:rPr lang="en-US" sz="2800"/>
              <a:t>” &amp; “</a:t>
            </a:r>
            <a:r>
              <a:rPr lang="en-US" sz="2800" u="sng"/>
              <a:t>education for life</a:t>
            </a:r>
            <a:r>
              <a:rPr lang="en-US" sz="2800"/>
              <a:t>”</a:t>
            </a:r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Science </a:t>
            </a:r>
          </a:p>
          <a:p>
            <a:r>
              <a:rPr lang="en-US" sz="2800" u="sng"/>
              <a:t>Public Health Programs-</a:t>
            </a:r>
            <a:r>
              <a:rPr lang="en-US" sz="2800"/>
              <a:t> virtually wiped out hookworm in the South </a:t>
            </a:r>
          </a:p>
          <a:p>
            <a:r>
              <a:rPr lang="en-US" sz="2800"/>
              <a:t>Better nutrient &amp; healthcare= life expectancy increased to 59 years old (1901= 50). </a:t>
            </a:r>
            <a:r>
              <a:rPr lang="en-US" sz="2800" u="sng"/>
              <a:t> </a:t>
            </a:r>
          </a:p>
          <a:p>
            <a:pPr>
              <a:buFontTx/>
              <a:buNone/>
            </a:pPr>
            <a:endParaRPr lang="en-US" sz="2800" u="sng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The Fundamentalists in the 1920’s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* believed in a </a:t>
            </a:r>
            <a:r>
              <a:rPr lang="en-US" sz="2400" u="sng"/>
              <a:t>literal interpretation of the Bible</a:t>
            </a:r>
          </a:p>
          <a:p>
            <a:pPr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 u="sng"/>
              <a:t>Successes</a:t>
            </a:r>
            <a:r>
              <a:rPr lang="en-US" sz="2400"/>
              <a:t>: limiting immigration, deporting communists, Prohibition, attack the teaching of Darwinism.</a:t>
            </a:r>
          </a:p>
          <a:p>
            <a:pPr>
              <a:lnSpc>
                <a:spcPct val="90000"/>
              </a:lnSpc>
            </a:pPr>
            <a:r>
              <a:rPr lang="en-US" sz="2400"/>
              <a:t>Several states in the South passed laws which forbade the teaching of </a:t>
            </a:r>
            <a:r>
              <a:rPr lang="en-US" sz="2400" u="sng"/>
              <a:t>evolution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The ***</a:t>
            </a:r>
            <a:r>
              <a:rPr lang="en-US" sz="2400">
                <a:solidFill>
                  <a:srgbClr val="990000"/>
                </a:solidFill>
              </a:rPr>
              <a:t>“</a:t>
            </a:r>
            <a:r>
              <a:rPr lang="en-US" sz="2400" b="1" u="sng">
                <a:solidFill>
                  <a:srgbClr val="990000"/>
                </a:solidFill>
              </a:rPr>
              <a:t>Scopes Monkey Trial</a:t>
            </a:r>
            <a:r>
              <a:rPr lang="en-US" sz="2400"/>
              <a:t>”- teacher arrested in Tenn. for teaching evolution; famous trial. 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William Jennings Bryan-</a:t>
            </a:r>
            <a:r>
              <a:rPr lang="en-US" sz="2400"/>
              <a:t> led the prosecution</a:t>
            </a:r>
          </a:p>
          <a:p>
            <a:pPr>
              <a:lnSpc>
                <a:spcPct val="90000"/>
              </a:lnSpc>
            </a:pPr>
            <a:r>
              <a:rPr lang="en-US" sz="2400" b="1" u="sng"/>
              <a:t>Clarence Darrow</a:t>
            </a:r>
            <a:r>
              <a:rPr lang="en-US" sz="2400"/>
              <a:t> led the Defense team</a:t>
            </a:r>
          </a:p>
          <a:p>
            <a:pPr>
              <a:lnSpc>
                <a:spcPct val="90000"/>
              </a:lnSpc>
            </a:pPr>
            <a:r>
              <a:rPr lang="en-US" sz="2400"/>
              <a:t>Darrow cross-examines Bryan-confuses him</a:t>
            </a:r>
          </a:p>
          <a:p>
            <a:pPr>
              <a:lnSpc>
                <a:spcPct val="90000"/>
              </a:lnSpc>
            </a:pPr>
            <a:r>
              <a:rPr lang="en-US" sz="2400"/>
              <a:t>Scopes loses &amp; is fined $100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Effect</a:t>
            </a:r>
            <a:r>
              <a:rPr lang="en-US" sz="2400"/>
              <a:t>- shows Southern &amp; Mid-west conservatism (rural vs. city), laws against teaching evolution existed until 1960’s.</a:t>
            </a:r>
          </a:p>
          <a:p>
            <a:pPr>
              <a:lnSpc>
                <a:spcPct val="90000"/>
              </a:lnSpc>
            </a:pPr>
            <a:r>
              <a:rPr lang="en-US" sz="2400"/>
              <a:t>Law in Tenn. Until 1967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4000"/>
            <a:ext cx="6400800" cy="609600"/>
          </a:xfrm>
        </p:spPr>
        <p:txBody>
          <a:bodyPr/>
          <a:lstStyle/>
          <a:p>
            <a:r>
              <a:rPr lang="en-US"/>
              <a:t>1925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191000" cy="30591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4267200"/>
            <a:ext cx="9144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000" b="1">
                <a:latin typeface="Verdana" pitchFamily="34" charset="0"/>
              </a:rPr>
              <a:t>The first conflict between religion </a:t>
            </a:r>
            <a:r>
              <a:rPr lang="en-US" sz="40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vs.</a:t>
            </a:r>
            <a:r>
              <a:rPr lang="en-US" sz="4000" b="1">
                <a:latin typeface="Verdana" pitchFamily="34" charset="0"/>
              </a:rPr>
              <a:t> science being taught in school was in 1925 in Dayton, Tennessee.</a:t>
            </a:r>
          </a:p>
        </p:txBody>
      </p:sp>
      <p:pic>
        <p:nvPicPr>
          <p:cNvPr id="71685" name="Picture 5" descr="SCOPE2"/>
          <p:cNvPicPr>
            <a:picLocks noChangeAspect="1" noChangeArrowheads="1"/>
          </p:cNvPicPr>
          <p:nvPr/>
        </p:nvPicPr>
        <p:blipFill>
          <a:blip r:embed="rId3" cstate="print"/>
          <a:srcRect t="1833"/>
          <a:stretch>
            <a:fillRect/>
          </a:stretch>
        </p:blipFill>
        <p:spPr bwMode="auto">
          <a:xfrm>
            <a:off x="4648200" y="990600"/>
            <a:ext cx="4191000" cy="3048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219200" y="114300"/>
            <a:ext cx="67056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Election of 1920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</a:t>
            </a:r>
            <a:r>
              <a:rPr lang="en-US" sz="2800" baseline="30000"/>
              <a:t>st</a:t>
            </a:r>
            <a:r>
              <a:rPr lang="en-US" sz="2800"/>
              <a:t> election in which women can vote</a:t>
            </a:r>
          </a:p>
          <a:p>
            <a:pPr>
              <a:lnSpc>
                <a:spcPct val="90000"/>
              </a:lnSpc>
            </a:pPr>
            <a:r>
              <a:rPr lang="en-US" sz="2800" b="1" u="sng">
                <a:solidFill>
                  <a:schemeClr val="tx2"/>
                </a:solidFill>
              </a:rPr>
              <a:t>Republicans</a:t>
            </a:r>
            <a:r>
              <a:rPr lang="en-US" sz="2800"/>
              <a:t> (united again)-nominate </a:t>
            </a:r>
            <a:r>
              <a:rPr lang="en-US" sz="2800" b="1" u="sng">
                <a:solidFill>
                  <a:schemeClr val="accent2"/>
                </a:solidFill>
              </a:rPr>
              <a:t>Warren G.</a:t>
            </a:r>
            <a:r>
              <a:rPr lang="en-US" sz="2800" u="sng">
                <a:solidFill>
                  <a:schemeClr val="folHlink"/>
                </a:solidFill>
              </a:rPr>
              <a:t> </a:t>
            </a:r>
            <a:r>
              <a:rPr lang="en-US" sz="2800" b="1" u="sng">
                <a:solidFill>
                  <a:schemeClr val="accent2"/>
                </a:solidFill>
              </a:rPr>
              <a:t>Harding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  <a:r>
              <a:rPr lang="en-US" sz="2800"/>
              <a:t>(Ohio) &amp; VP running mate </a:t>
            </a:r>
            <a:r>
              <a:rPr lang="en-US" sz="2800" b="1" u="sng">
                <a:solidFill>
                  <a:schemeClr val="accent2"/>
                </a:solidFill>
              </a:rPr>
              <a:t>Calvin Coolidge</a:t>
            </a:r>
          </a:p>
          <a:p>
            <a:pPr>
              <a:lnSpc>
                <a:spcPct val="90000"/>
              </a:lnSpc>
            </a:pPr>
            <a:r>
              <a:rPr lang="en-US" sz="2800"/>
              <a:t>Platform: appealed to pro-League &amp; anti-league Republicans (“would work for a league but not </a:t>
            </a:r>
            <a:r>
              <a:rPr lang="en-US" sz="2800" i="1"/>
              <a:t>the</a:t>
            </a:r>
            <a:r>
              <a:rPr lang="en-US" sz="2800"/>
              <a:t> League”)</a:t>
            </a:r>
          </a:p>
          <a:p>
            <a:pPr>
              <a:lnSpc>
                <a:spcPct val="90000"/>
              </a:lnSpc>
            </a:pPr>
            <a:r>
              <a:rPr lang="en-US" sz="2800"/>
              <a:t>Advocated for a “</a:t>
            </a:r>
            <a:r>
              <a:rPr lang="en-US" sz="2800" b="1" u="sng"/>
              <a:t>RETURN TO NORMALCY</a:t>
            </a:r>
            <a:r>
              <a:rPr lang="en-US" sz="2800"/>
              <a:t>”</a:t>
            </a:r>
          </a:p>
          <a:p>
            <a:pPr>
              <a:lnSpc>
                <a:spcPct val="90000"/>
              </a:lnSpc>
            </a:pPr>
            <a:r>
              <a:rPr lang="en-US" sz="2800" b="1" u="sng"/>
              <a:t>Democrats</a:t>
            </a:r>
            <a:r>
              <a:rPr lang="en-US" sz="2800"/>
              <a:t> (met in San Francisco) nominated </a:t>
            </a:r>
            <a:r>
              <a:rPr lang="en-US" sz="2800" b="1" u="sng">
                <a:solidFill>
                  <a:schemeClr val="accent2"/>
                </a:solidFill>
              </a:rPr>
              <a:t>James M. Cox</a:t>
            </a:r>
            <a:r>
              <a:rPr lang="en-US" sz="2800"/>
              <a:t> (Ohio) &amp; </a:t>
            </a:r>
            <a:r>
              <a:rPr lang="en-US" sz="2800" b="1" u="sng">
                <a:solidFill>
                  <a:schemeClr val="accent2"/>
                </a:solidFill>
              </a:rPr>
              <a:t>Franklin Roosevelt</a:t>
            </a:r>
            <a:r>
              <a:rPr lang="en-US" sz="2800"/>
              <a:t> as VP.</a:t>
            </a:r>
          </a:p>
          <a:p>
            <a:pPr>
              <a:lnSpc>
                <a:spcPct val="90000"/>
              </a:lnSpc>
            </a:pPr>
            <a:r>
              <a:rPr lang="en-US" sz="2800"/>
              <a:t>Platform- pro-League of Nations</a:t>
            </a:r>
          </a:p>
          <a:p>
            <a:pPr>
              <a:lnSpc>
                <a:spcPct val="90000"/>
              </a:lnSpc>
            </a:pPr>
            <a:r>
              <a:rPr lang="en-US" sz="2800"/>
              <a:t>Socialist Eugene V. Debs (imprisoned) garnered 919,000 votes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Group 2"/>
          <p:cNvGraphicFramePr>
            <a:graphicFrameLocks noGrp="1"/>
          </p:cNvGraphicFramePr>
          <p:nvPr/>
        </p:nvGraphicFramePr>
        <p:xfrm>
          <a:off x="76200" y="990600"/>
          <a:ext cx="8991600" cy="5791200"/>
        </p:xfrm>
        <a:graphic>
          <a:graphicData uri="http://schemas.openxmlformats.org/drawingml/2006/table">
            <a:tbl>
              <a:tblPr/>
              <a:tblGrid>
                <a:gridCol w="2247900"/>
                <a:gridCol w="2247900"/>
                <a:gridCol w="2247900"/>
                <a:gridCol w="2247900"/>
              </a:tblGrid>
              <a:tr h="289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2209800" cy="2895600"/>
          </a:xfrm>
          <a:prstGeom prst="rect">
            <a:avLst/>
          </a:prstGeom>
          <a:noFill/>
        </p:spPr>
      </p:pic>
      <p:pic>
        <p:nvPicPr>
          <p:cNvPr id="72724" name="Picture 20"/>
          <p:cNvPicPr>
            <a:picLocks noChangeAspect="1" noChangeArrowheads="1"/>
          </p:cNvPicPr>
          <p:nvPr/>
        </p:nvPicPr>
        <p:blipFill>
          <a:blip r:embed="rId3" cstate="print"/>
          <a:srcRect b="7500"/>
          <a:stretch>
            <a:fillRect/>
          </a:stretch>
        </p:blipFill>
        <p:spPr bwMode="auto">
          <a:xfrm>
            <a:off x="2286000" y="990600"/>
            <a:ext cx="2286000" cy="2895600"/>
          </a:xfrm>
          <a:prstGeom prst="rect">
            <a:avLst/>
          </a:prstGeom>
          <a:noFill/>
        </p:spPr>
      </p:pic>
      <p:pic>
        <p:nvPicPr>
          <p:cNvPr id="72725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2209800" cy="2895600"/>
          </a:xfrm>
          <a:prstGeom prst="rect">
            <a:avLst/>
          </a:prstGeom>
          <a:noFill/>
        </p:spPr>
      </p:pic>
      <p:pic>
        <p:nvPicPr>
          <p:cNvPr id="7272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990600"/>
            <a:ext cx="2286000" cy="2895600"/>
          </a:xfrm>
          <a:prstGeom prst="rect">
            <a:avLst/>
          </a:prstGeom>
          <a:noFill/>
        </p:spPr>
      </p:pic>
      <p:sp>
        <p:nvSpPr>
          <p:cNvPr id="72727" name="WordArt 23"/>
          <p:cNvSpPr>
            <a:spLocks noChangeArrowheads="1" noChangeShapeType="1" noTextEdit="1"/>
          </p:cNvSpPr>
          <p:nvPr/>
        </p:nvSpPr>
        <p:spPr bwMode="auto">
          <a:xfrm>
            <a:off x="1219200" y="114300"/>
            <a:ext cx="67056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0" y="3886200"/>
            <a:ext cx="22860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John T. Scopes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Respected high school biology teacher </a:t>
            </a:r>
            <a:r>
              <a:rPr kumimoji="1" lang="en-US" sz="2000" b="1" i="1"/>
              <a:t>arrested</a:t>
            </a:r>
            <a:r>
              <a:rPr kumimoji="1" lang="en-US" sz="2000" b="1"/>
              <a:t> in Dayton, Tennessee for teaching Darwin’s Theory of Evolution.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362200" y="3886200"/>
            <a:ext cx="2209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Clarence Darrow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Famous trial lawyer who represented Scopes</a:t>
            </a:r>
            <a:endParaRPr kumimoji="1" lang="en-US" sz="2800" b="1"/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30" name="Text Box 26"/>
          <p:cNvSpPr txBox="1">
            <a:spLocks noChangeArrowheads="1"/>
          </p:cNvSpPr>
          <p:nvPr/>
        </p:nvSpPr>
        <p:spPr bwMode="auto">
          <a:xfrm>
            <a:off x="4572000" y="3886200"/>
            <a:ext cx="2209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 u="sng">
                <a:solidFill>
                  <a:srgbClr val="0000CC"/>
                </a:solidFill>
              </a:rPr>
              <a:t>William J. Bryan</a:t>
            </a:r>
            <a:endParaRPr kumimoji="1" lang="en-US" sz="2400" b="1" u="sng">
              <a:solidFill>
                <a:srgbClr val="0000CC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00"/>
                </a:solidFill>
              </a:rPr>
              <a:t>Sec. of State for President Wilson, ran for president three times, turned evangelical leader. Represented the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00"/>
                </a:solidFill>
              </a:rPr>
              <a:t>prosecution</a:t>
            </a:r>
            <a:r>
              <a:rPr kumimoji="1" lang="en-US" sz="2400" b="1">
                <a:solidFill>
                  <a:srgbClr val="000000"/>
                </a:solidFill>
              </a:rPr>
              <a:t>.</a:t>
            </a:r>
            <a:endParaRPr kumimoji="1" lang="en-US" sz="1600" b="1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6858000" y="3886200"/>
            <a:ext cx="22860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>
                <a:solidFill>
                  <a:srgbClr val="0000CC"/>
                </a:solidFill>
              </a:rPr>
              <a:t>Dayton, Tennessee</a:t>
            </a:r>
            <a:endParaRPr kumimoji="1" lang="en-US" sz="2400" b="1">
              <a:solidFill>
                <a:srgbClr val="0000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000" b="1"/>
              <a:t>Small town in the south became protective against the encroachment of modern times and secular teachings.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8" grpId="0"/>
      <p:bldP spid="72729" grpId="0"/>
      <p:bldP spid="727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arrow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/>
        </p:nvGraphicFramePr>
        <p:xfrm>
          <a:off x="0" y="1066800"/>
          <a:ext cx="9144000" cy="57467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7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476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3048000" cy="2901950"/>
          </a:xfrm>
          <a:prstGeom prst="rect">
            <a:avLst/>
          </a:prstGeom>
          <a:noFill/>
        </p:spPr>
      </p:pic>
      <p:pic>
        <p:nvPicPr>
          <p:cNvPr id="7476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08050"/>
            <a:ext cx="3048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70" name="WordArt 18"/>
          <p:cNvSpPr>
            <a:spLocks noChangeArrowheads="1" noChangeShapeType="1" noTextEdit="1"/>
          </p:cNvSpPr>
          <p:nvPr/>
        </p:nvSpPr>
        <p:spPr bwMode="auto">
          <a:xfrm>
            <a:off x="304800" y="114300"/>
            <a:ext cx="84582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Impact"/>
              </a:rPr>
              <a:t>SCOPES MONKEY TRIAL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0" y="39624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trial is conducted in a carnival-like atmosphere. The people of Dayton are seen as ‘backward’ by the country.</a:t>
            </a:r>
            <a:endParaRPr kumimoji="1" lang="en-US" sz="2800" b="1">
              <a:latin typeface="Arial Narrow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3124200" y="3886200"/>
            <a:ext cx="2895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right to teach and protect Biblical teachings in schools.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6096000" y="3886200"/>
            <a:ext cx="3048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2400" b="1">
                <a:latin typeface="Arial Narrow" pitchFamily="34" charset="0"/>
              </a:rPr>
              <a:t>The acceptance of science and that all species have evolved from lower forms of beings over billions of years.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Arial Narrow" pitchFamily="34" charset="0"/>
            </a:endParaRPr>
          </a:p>
        </p:txBody>
      </p:sp>
      <p:sp>
        <p:nvSpPr>
          <p:cNvPr id="74774" name="AutoShape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775" name="Picture 23" descr="Monkies"/>
          <p:cNvPicPr>
            <a:picLocks noChangeAspect="1" noChangeArrowheads="1"/>
          </p:cNvPicPr>
          <p:nvPr/>
        </p:nvPicPr>
        <p:blipFill>
          <a:blip r:embed="rId5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043238" y="914400"/>
            <a:ext cx="3205162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  <p:bldP spid="74772" grpId="0"/>
      <p:bldP spid="7477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3600" b="1" u="sng"/>
              <a:t>America’s Economy in the 1920’s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r>
              <a:rPr lang="en-US" sz="2800"/>
              <a:t>Economy boomed in 1919– slight recession in 1920-21--- boomed 1922-29.</a:t>
            </a:r>
          </a:p>
          <a:p>
            <a:r>
              <a:rPr lang="en-US" sz="2800"/>
              <a:t> Sec. of Treasury </a:t>
            </a:r>
            <a:r>
              <a:rPr lang="en-US" sz="2800" b="1" u="sng"/>
              <a:t>Andrew Mellon-</a:t>
            </a:r>
            <a:r>
              <a:rPr lang="en-US" sz="2800" u="sng"/>
              <a:t> </a:t>
            </a:r>
            <a:r>
              <a:rPr lang="en-US" sz="2800"/>
              <a:t>worked for all presidents of the 1920’s.</a:t>
            </a:r>
          </a:p>
          <a:p>
            <a:r>
              <a:rPr lang="en-US" sz="2800"/>
              <a:t> Mellon’s tax policies- reduced debt, decreased taxes= prosperity= “</a:t>
            </a:r>
            <a:r>
              <a:rPr lang="en-US" sz="2800" b="1" u="sng"/>
              <a:t>trickle down</a:t>
            </a:r>
            <a:r>
              <a:rPr lang="en-US" sz="2800" u="sng"/>
              <a:t>” theory (</a:t>
            </a:r>
            <a:r>
              <a:rPr lang="en-US" sz="2800" b="1" u="sng"/>
              <a:t>supply- side economics</a:t>
            </a:r>
            <a:r>
              <a:rPr lang="en-US" sz="2800" u="sng"/>
              <a:t>)</a:t>
            </a:r>
          </a:p>
          <a:p>
            <a:r>
              <a:rPr lang="en-US" sz="2800"/>
              <a:t>High Tariffs= protectionism </a:t>
            </a:r>
          </a:p>
          <a:p>
            <a:r>
              <a:rPr lang="en-US" sz="2800" u="sng"/>
              <a:t>New Technology</a:t>
            </a:r>
            <a:r>
              <a:rPr lang="en-US" sz="2800"/>
              <a:t> - growth of the </a:t>
            </a:r>
            <a:r>
              <a:rPr lang="en-US" sz="2800" u="sng"/>
              <a:t>airline industry</a:t>
            </a:r>
            <a:r>
              <a:rPr lang="en-US" sz="2800"/>
              <a:t>, </a:t>
            </a:r>
            <a:r>
              <a:rPr lang="en-US" sz="2800" u="sng"/>
              <a:t>automobile</a:t>
            </a:r>
            <a:r>
              <a:rPr lang="en-US" sz="2800"/>
              <a:t>, electricity generation, radio, movies. </a:t>
            </a:r>
          </a:p>
          <a:p>
            <a:pPr>
              <a:buFontTx/>
              <a:buNone/>
            </a:pPr>
            <a:r>
              <a:rPr lang="en-US" sz="2800"/>
              <a:t>   </a:t>
            </a:r>
            <a:endParaRPr lang="en-US" sz="2800" u="sng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u="sng"/>
              <a:t>Mass Consumption Economy</a:t>
            </a:r>
            <a:br>
              <a:rPr lang="en-US" sz="3600" u="sng"/>
            </a:br>
            <a:endParaRPr lang="en-US" sz="3600" u="sng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Creating a desire for “newer, best, improved”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Electricity</a:t>
            </a:r>
            <a:r>
              <a:rPr lang="en-US" sz="2800"/>
              <a:t>- Edison (Westinghouse) –company provided electric services for cities etc.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Advertising</a:t>
            </a:r>
            <a:r>
              <a:rPr lang="en-US" sz="2800"/>
              <a:t>- as businesses mastered mass production– turned to advertising to lure consumers to products. </a:t>
            </a:r>
          </a:p>
          <a:p>
            <a:pPr>
              <a:lnSpc>
                <a:spcPct val="80000"/>
              </a:lnSpc>
            </a:pPr>
            <a:r>
              <a:rPr lang="en-US" sz="2800"/>
              <a:t> used sex, suggestion &amp; other ploys to lure consumers</a:t>
            </a:r>
          </a:p>
          <a:p>
            <a:pPr>
              <a:lnSpc>
                <a:spcPct val="80000"/>
              </a:lnSpc>
            </a:pPr>
            <a:r>
              <a:rPr lang="en-US" sz="2800" b="1" u="sng">
                <a:solidFill>
                  <a:schemeClr val="accent2"/>
                </a:solidFill>
              </a:rPr>
              <a:t>Sports as Big Business-</a:t>
            </a:r>
            <a:r>
              <a:rPr lang="en-US" sz="2800"/>
              <a:t> workers have more leisure time</a:t>
            </a:r>
          </a:p>
          <a:p>
            <a:pPr>
              <a:lnSpc>
                <a:spcPct val="80000"/>
              </a:lnSpc>
            </a:pPr>
            <a:r>
              <a:rPr lang="en-US" sz="2800"/>
              <a:t>Baseball- Babe Ruth</a:t>
            </a:r>
          </a:p>
          <a:p>
            <a:pPr>
              <a:lnSpc>
                <a:spcPct val="80000"/>
              </a:lnSpc>
            </a:pPr>
            <a:r>
              <a:rPr lang="en-US" sz="2800"/>
              <a:t>Boxing- Jack Dempsey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Consumer Credit-</a:t>
            </a:r>
            <a:r>
              <a:rPr lang="en-US" sz="2800"/>
              <a:t> consumers bought items on credit like radios &amp; cars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Henry Ford, assembly line &amp; the car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562600"/>
          </a:xfrm>
        </p:spPr>
        <p:txBody>
          <a:bodyPr/>
          <a:lstStyle/>
          <a:p>
            <a:r>
              <a:rPr lang="en-US" sz="2800"/>
              <a:t>1890’s- Henry Ford, Ransom Olds &amp; others were developing their own version of the auto</a:t>
            </a:r>
          </a:p>
          <a:p>
            <a:r>
              <a:rPr lang="en-US" sz="2800"/>
              <a:t> 1913- Ford installed </a:t>
            </a:r>
            <a:r>
              <a:rPr lang="en-US" sz="2800" b="1" u="sng">
                <a:solidFill>
                  <a:schemeClr val="accent2"/>
                </a:solidFill>
              </a:rPr>
              <a:t>1</a:t>
            </a:r>
            <a:r>
              <a:rPr lang="en-US" sz="2800" b="1" u="sng" baseline="30000">
                <a:solidFill>
                  <a:schemeClr val="accent2"/>
                </a:solidFill>
              </a:rPr>
              <a:t>st</a:t>
            </a:r>
            <a:r>
              <a:rPr lang="en-US" sz="2800" b="1" u="sng">
                <a:solidFill>
                  <a:schemeClr val="accent2"/>
                </a:solidFill>
              </a:rPr>
              <a:t> moving assembly line</a:t>
            </a:r>
            <a:r>
              <a:rPr lang="en-US" sz="2800"/>
              <a:t>= auto every 93 minutes. </a:t>
            </a:r>
          </a:p>
          <a:p>
            <a:r>
              <a:rPr lang="en-US" sz="2800"/>
              <a:t>1925- car every 10 seconds= lowers price as well.</a:t>
            </a:r>
          </a:p>
          <a:p>
            <a:r>
              <a:rPr lang="en-US" sz="2800"/>
              <a:t> 1908- Model T- sold for $850; 1914= $490</a:t>
            </a:r>
          </a:p>
          <a:p>
            <a:r>
              <a:rPr lang="en-US" sz="2800"/>
              <a:t> other products made in the 1920’s used the assembly line method </a:t>
            </a:r>
          </a:p>
          <a:p>
            <a:r>
              <a:rPr lang="en-US" sz="2800"/>
              <a:t>Spawned other industries</a:t>
            </a:r>
          </a:p>
          <a:p>
            <a:r>
              <a:rPr lang="en-US" sz="2800"/>
              <a:t>Detroit car industry capital</a:t>
            </a:r>
          </a:p>
        </p:txBody>
      </p:sp>
      <p:pic>
        <p:nvPicPr>
          <p:cNvPr id="16388" name="Picture 4" descr="1910Ford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724400"/>
            <a:ext cx="296227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d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6829425"/>
          </a:xfrm>
          <a:prstGeom prst="rect">
            <a:avLst/>
          </a:prstGeom>
          <a:noFill/>
        </p:spPr>
      </p:pic>
      <p:pic>
        <p:nvPicPr>
          <p:cNvPr id="37891" name="Picture 3" descr="1925%20Model%20T%20Runab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lpic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ar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 l="3046" t="26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Ford launches a new Industrial Revolution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n-US" sz="2800"/>
              <a:t>New industries spring up when the car industry takes off</a:t>
            </a:r>
          </a:p>
          <a:p>
            <a:r>
              <a:rPr lang="en-US" sz="2800"/>
              <a:t> “</a:t>
            </a:r>
            <a:r>
              <a:rPr lang="en-US" sz="2800" b="1"/>
              <a:t>Taylors</a:t>
            </a:r>
            <a:r>
              <a:rPr lang="en-US" sz="2800"/>
              <a:t>” </a:t>
            </a:r>
            <a:r>
              <a:rPr lang="en-US" sz="2800" b="1" u="sng"/>
              <a:t>Frederick Taylor</a:t>
            </a:r>
            <a:r>
              <a:rPr lang="en-US" sz="2800"/>
              <a:t> – “Father of Scientific Management”</a:t>
            </a:r>
          </a:p>
          <a:p>
            <a:r>
              <a:rPr lang="en-US" sz="2800"/>
              <a:t> 1914- Ford raised worker’s pay to $5 a day &amp; reduced workday to 8 hours (worker loyalty &amp; under cut unions).</a:t>
            </a:r>
          </a:p>
          <a:p>
            <a:r>
              <a:rPr lang="en-US" sz="2800"/>
              <a:t>1929- 26 million cars registered in the US</a:t>
            </a:r>
          </a:p>
          <a:p>
            <a:r>
              <a:rPr lang="en-US" sz="2800"/>
              <a:t>US Economy is booming in the 1920’s = materialism, consumerism, &amp; debt also.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04800" y="76200"/>
            <a:ext cx="85344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4600" b="1" i="1">
              <a:solidFill>
                <a:srgbClr val="FFCC66"/>
              </a:solidFill>
              <a:latin typeface="Comic Sans MS" pitchFamily="66" charset="0"/>
            </a:endParaRPr>
          </a:p>
        </p:txBody>
      </p:sp>
      <p:pic>
        <p:nvPicPr>
          <p:cNvPr id="78851" name="Picture 3" descr="1920ElectionMa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>
          <a:xfrm>
            <a:off x="2667000" y="914400"/>
            <a:ext cx="5715000" cy="5705475"/>
          </a:xfrm>
          <a:ln w="19050">
            <a:solidFill>
              <a:srgbClr val="CC0000"/>
            </a:solidFill>
          </a:ln>
        </p:spPr>
      </p:pic>
      <p:pic>
        <p:nvPicPr>
          <p:cNvPr id="78852" name="Picture 4" descr="Warren G Hard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>
          <a:xfrm>
            <a:off x="671513" y="914400"/>
            <a:ext cx="1298575" cy="1714500"/>
          </a:xfrm>
          <a:ln w="57150">
            <a:solidFill>
              <a:srgbClr val="CCFFFF"/>
            </a:solidFill>
          </a:ln>
        </p:spPr>
      </p:pic>
      <p:pic>
        <p:nvPicPr>
          <p:cNvPr id="78853" name="Picture 5" descr="James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>
          <a:xfrm>
            <a:off x="671513" y="2857500"/>
            <a:ext cx="1295400" cy="1714500"/>
          </a:xfrm>
          <a:ln w="57150">
            <a:solidFill>
              <a:srgbClr val="FFCC00"/>
            </a:solidFill>
          </a:ln>
        </p:spPr>
      </p:pic>
      <p:pic>
        <p:nvPicPr>
          <p:cNvPr id="78854" name="Picture 6" descr="Eugene V Deb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>
          <a:xfrm>
            <a:off x="671513" y="4838700"/>
            <a:ext cx="1309687" cy="1714500"/>
          </a:xfrm>
          <a:ln w="571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>
                <a:latin typeface="Impact" pitchFamily="34" charset="0"/>
              </a:rPr>
              <a:t>Glenwood Stove and Washing Machine</a:t>
            </a:r>
          </a:p>
        </p:txBody>
      </p:sp>
      <p:pic>
        <p:nvPicPr>
          <p:cNvPr id="41987" name="Picture 3" descr="DIVI72335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685800"/>
            <a:ext cx="4338638" cy="6096000"/>
          </a:xfrm>
          <a:noFill/>
          <a:ln/>
        </p:spPr>
      </p:pic>
      <p:pic>
        <p:nvPicPr>
          <p:cNvPr id="41988" name="Picture 4" descr="washma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762000"/>
            <a:ext cx="5219700" cy="594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b="1" u="sng"/>
              <a:t>The Gasoline 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 marL="609600" indent="-609600"/>
            <a:r>
              <a:rPr lang="en-US" sz="2400"/>
              <a:t>Auto industry employed 6 million people  directly or indirectly by 1930.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</a:t>
            </a:r>
            <a:r>
              <a:rPr lang="en-US" sz="2400" u="sng">
                <a:solidFill>
                  <a:schemeClr val="accent2"/>
                </a:solidFill>
              </a:rPr>
              <a:t>Petroleum Industry-</a:t>
            </a:r>
            <a:r>
              <a:rPr lang="en-US" sz="2400"/>
              <a:t> grew (California, Texas, Oklahoma)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</a:t>
            </a:r>
            <a:r>
              <a:rPr lang="en-US" sz="2400" u="sng">
                <a:solidFill>
                  <a:schemeClr val="accent2"/>
                </a:solidFill>
              </a:rPr>
              <a:t>Railroad Industry-</a:t>
            </a:r>
            <a:r>
              <a:rPr lang="en-US" sz="2400"/>
              <a:t> began to decline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 Marketing of fresh fruits= eastern cities= prosperity for some farms.</a:t>
            </a:r>
          </a:p>
          <a:p>
            <a:pPr marL="609600" indent="-609600">
              <a:buFontTx/>
              <a:buNone/>
            </a:pPr>
            <a:r>
              <a:rPr lang="en-US" sz="2400" b="1" u="sng">
                <a:solidFill>
                  <a:schemeClr val="accent2"/>
                </a:solidFill>
              </a:rPr>
              <a:t>Social Change</a:t>
            </a:r>
            <a:r>
              <a:rPr lang="en-US" sz="2400"/>
              <a:t>: autos changed us;</a:t>
            </a:r>
          </a:p>
          <a:p>
            <a:pPr marL="609600" indent="-609600"/>
            <a:r>
              <a:rPr lang="en-US" sz="2400"/>
              <a:t>Badge of freedom &amp; equality</a:t>
            </a:r>
          </a:p>
          <a:p>
            <a:pPr marL="609600" indent="-609600"/>
            <a:r>
              <a:rPr lang="en-US" sz="2400"/>
              <a:t>Women free from dependence on men</a:t>
            </a:r>
          </a:p>
          <a:p>
            <a:pPr marL="609600" indent="-609600"/>
            <a:r>
              <a:rPr lang="en-US" sz="2400"/>
              <a:t>Isolation of rural life broken down</a:t>
            </a:r>
          </a:p>
          <a:p>
            <a:pPr marL="609600" indent="-609600"/>
            <a:r>
              <a:rPr lang="en-US" sz="2400"/>
              <a:t>Freedom from parents= greater mischief for youth </a:t>
            </a:r>
          </a:p>
          <a:p>
            <a:pPr marL="609600" indent="-609600"/>
            <a:r>
              <a:rPr lang="en-US" sz="2400"/>
              <a:t> Autobuses= consolidation of schools &amp; churches</a:t>
            </a:r>
          </a:p>
          <a:p>
            <a:pPr marL="609600" indent="-609600"/>
            <a:r>
              <a:rPr lang="en-US" sz="2400"/>
              <a:t>More auto related injuries &amp; deaths (1 million by 1951)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The Airplane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Dec. 17, 1903- </a:t>
            </a:r>
            <a:r>
              <a:rPr lang="en-US" sz="2400" b="1" u="sng"/>
              <a:t>Orville &amp; Wilbur Wright</a:t>
            </a:r>
            <a:r>
              <a:rPr lang="en-US" sz="2400"/>
              <a:t> flew first gas powered plane at Kitty Hawk, NC</a:t>
            </a:r>
          </a:p>
          <a:p>
            <a:pPr>
              <a:lnSpc>
                <a:spcPct val="90000"/>
              </a:lnSpc>
            </a:pPr>
            <a:r>
              <a:rPr lang="en-US" sz="2400"/>
              <a:t>1914-1918- Planes used during WWI</a:t>
            </a:r>
          </a:p>
          <a:p>
            <a:pPr>
              <a:lnSpc>
                <a:spcPct val="90000"/>
              </a:lnSpc>
            </a:pPr>
            <a:r>
              <a:rPr lang="en-US" sz="2400"/>
              <a:t>Private companies operated commercial air mail service- subsidized by the US after World War I</a:t>
            </a:r>
          </a:p>
          <a:p>
            <a:pPr>
              <a:lnSpc>
                <a:spcPct val="90000"/>
              </a:lnSpc>
            </a:pPr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Transcontinental airmail route from NY to San Francisco (1920)</a:t>
            </a:r>
          </a:p>
          <a:p>
            <a:pPr>
              <a:lnSpc>
                <a:spcPct val="90000"/>
              </a:lnSpc>
            </a:pPr>
            <a:r>
              <a:rPr lang="en-US" sz="2400"/>
              <a:t>1927- *</a:t>
            </a:r>
            <a:r>
              <a:rPr lang="en-US" sz="2800" b="1" u="sng">
                <a:solidFill>
                  <a:schemeClr val="accent2"/>
                </a:solidFill>
              </a:rPr>
              <a:t>Charles Lindberg</a:t>
            </a:r>
            <a:r>
              <a:rPr lang="en-US" sz="2400"/>
              <a:t> flew </a:t>
            </a:r>
            <a:r>
              <a:rPr lang="en-US" sz="2400" b="1" u="sng">
                <a:solidFill>
                  <a:schemeClr val="accent2"/>
                </a:solidFill>
              </a:rPr>
              <a:t>The Spirit of St.</a:t>
            </a:r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 u="sng">
                <a:solidFill>
                  <a:schemeClr val="accent2"/>
                </a:solidFill>
              </a:rPr>
              <a:t>Louis</a:t>
            </a:r>
            <a:r>
              <a:rPr lang="en-US" sz="2400"/>
              <a:t> from NY to Paris (</a:t>
            </a:r>
            <a:r>
              <a:rPr lang="en-US" sz="2400" b="1">
                <a:solidFill>
                  <a:schemeClr val="accent2"/>
                </a:solidFill>
              </a:rPr>
              <a:t>1</a:t>
            </a:r>
            <a:r>
              <a:rPr lang="en-US" sz="2400" b="1" baseline="30000">
                <a:solidFill>
                  <a:schemeClr val="accent2"/>
                </a:solidFill>
              </a:rPr>
              <a:t>st</a:t>
            </a:r>
            <a:r>
              <a:rPr lang="en-US" sz="2400" b="1">
                <a:solidFill>
                  <a:schemeClr val="accent2"/>
                </a:solidFill>
              </a:rPr>
              <a:t> solo transatlantic flight</a:t>
            </a:r>
            <a:r>
              <a:rPr lang="en-US" sz="2400"/>
              <a:t>) 33 hours/39 minutes</a:t>
            </a:r>
          </a:p>
          <a:p>
            <a:pPr>
              <a:lnSpc>
                <a:spcPct val="90000"/>
              </a:lnSpc>
            </a:pPr>
            <a:r>
              <a:rPr lang="en-US" sz="2400"/>
              <a:t>1930’s &amp; 1940’s- travel on commercial planes safer than autos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Change</a:t>
            </a:r>
            <a:r>
              <a:rPr lang="en-US" sz="2400"/>
              <a:t>- increases tempo of life, lethal weapon of war, hurt ailing RR industry, shrinking of the world – AIR LINE INDUSTRY EMERGES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152400" y="152400"/>
            <a:ext cx="8839200" cy="5486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43011" name="Picture 3" descr="panam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Radio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1890’s </a:t>
            </a:r>
            <a:r>
              <a:rPr lang="en-US" sz="2800" b="1" u="sng"/>
              <a:t>Guglielmo </a:t>
            </a:r>
            <a:r>
              <a:rPr lang="en-US" sz="2800" b="1" u="sng">
                <a:solidFill>
                  <a:schemeClr val="accent2"/>
                </a:solidFill>
              </a:rPr>
              <a:t>Marconi-</a:t>
            </a:r>
            <a:r>
              <a:rPr lang="en-US" sz="2800"/>
              <a:t> invented wireless telegraphy-- </a:t>
            </a:r>
            <a:r>
              <a:rPr lang="en-US" sz="2800" u="sng">
                <a:solidFill>
                  <a:schemeClr val="accent2"/>
                </a:solidFill>
              </a:rPr>
              <a:t>RADIO</a:t>
            </a:r>
            <a:r>
              <a:rPr lang="en-US" sz="2800"/>
              <a:t> (used during WWI)</a:t>
            </a:r>
          </a:p>
          <a:p>
            <a:pPr>
              <a:lnSpc>
                <a:spcPct val="90000"/>
              </a:lnSpc>
            </a:pPr>
            <a:r>
              <a:rPr lang="en-US" sz="2800"/>
              <a:t> 1920- KDKA broadcast Harding’s election victory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(</a:t>
            </a:r>
            <a:r>
              <a:rPr lang="en-US" sz="2800" u="sng"/>
              <a:t>1</a:t>
            </a:r>
            <a:r>
              <a:rPr lang="en-US" sz="2800" u="sng" baseline="30000"/>
              <a:t>st</a:t>
            </a:r>
            <a:r>
              <a:rPr lang="en-US" sz="2800" u="sng"/>
              <a:t> public broadcast in the US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sz="2800"/>
              <a:t>1920’s tech allowed long range broadcasts possible</a:t>
            </a:r>
          </a:p>
          <a:p>
            <a:pPr>
              <a:lnSpc>
                <a:spcPct val="90000"/>
              </a:lnSpc>
            </a:pPr>
            <a:r>
              <a:rPr lang="en-US" sz="2800"/>
              <a:t>1920’s commercial broadcast companies appear (CBS, NBC, ABC)</a:t>
            </a:r>
          </a:p>
          <a:p>
            <a:pPr>
              <a:lnSpc>
                <a:spcPct val="90000"/>
              </a:lnSpc>
            </a:pPr>
            <a:r>
              <a:rPr lang="en-US" sz="2800"/>
              <a:t>“Commercials”- BY SOAP Co’s = Soap Operas</a:t>
            </a:r>
          </a:p>
          <a:p>
            <a:pPr>
              <a:lnSpc>
                <a:spcPct val="90000"/>
              </a:lnSpc>
            </a:pPr>
            <a:r>
              <a:rPr lang="en-US" sz="2800"/>
              <a:t>Radio shows (Amos n’ Andy), sports, Politicians changed the way they addressed citizens, brought news &amp; music to living rooms of average Americans= </a:t>
            </a:r>
            <a:r>
              <a:rPr lang="en-US" sz="2800" b="1" u="sng">
                <a:solidFill>
                  <a:srgbClr val="990000"/>
                </a:solidFill>
              </a:rPr>
              <a:t>standardize language &amp; culture</a:t>
            </a:r>
            <a:r>
              <a:rPr lang="en-US" sz="2800"/>
              <a:t> 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5410200" y="1139825"/>
            <a:ext cx="3733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Radio sets, parts and accessories brought in </a:t>
            </a:r>
            <a:r>
              <a:rPr lang="en-US" sz="24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$60 million</a:t>
            </a:r>
            <a:r>
              <a:rPr lang="en-US" sz="2400" b="1">
                <a:latin typeface="Verdana" pitchFamily="34" charset="0"/>
              </a:rPr>
              <a:t> in 1922…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$136 million</a:t>
            </a:r>
            <a:r>
              <a:rPr lang="en-US" sz="2400" b="1">
                <a:latin typeface="Verdana" pitchFamily="34" charset="0"/>
              </a:rPr>
              <a:t> in 1923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$852 million</a:t>
            </a:r>
            <a:r>
              <a:rPr lang="en-US" sz="2400" b="1">
                <a:latin typeface="Verdana" pitchFamily="34" charset="0"/>
              </a:rPr>
              <a:t> in 1929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  <a:buFontTx/>
              <a:buChar char="•"/>
            </a:pPr>
            <a:r>
              <a:rPr lang="en-US" sz="2400" b="1">
                <a:latin typeface="Verdana" pitchFamily="34" charset="0"/>
              </a:rPr>
              <a:t>Radio reached into </a:t>
            </a:r>
            <a:r>
              <a:rPr lang="en-US" sz="24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every third home</a:t>
            </a:r>
            <a:r>
              <a:rPr lang="en-US" sz="2400" b="1">
                <a:latin typeface="Verdana" pitchFamily="34" charset="0"/>
              </a:rPr>
              <a:t> in its first decade. </a:t>
            </a:r>
          </a:p>
          <a:p>
            <a:pPr algn="ctr" eaLnBrk="0" hangingPunct="0">
              <a:lnSpc>
                <a:spcPct val="90000"/>
              </a:lnSpc>
              <a:spcBef>
                <a:spcPct val="35000"/>
              </a:spcBef>
              <a:spcAft>
                <a:spcPts val="500"/>
              </a:spcAft>
            </a:pPr>
            <a:endParaRPr lang="en-US" sz="2400">
              <a:latin typeface="Verdana" pitchFamily="34" charset="0"/>
            </a:endParaRPr>
          </a:p>
        </p:txBody>
      </p:sp>
      <p:pic>
        <p:nvPicPr>
          <p:cNvPr id="76803" name="Picture 3" descr="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5029200" cy="44196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/>
                    </a:gs>
                    <a:gs pos="100000">
                      <a:srgbClr val="FF33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/>
                  </a:outerShdw>
                </a:effectLst>
                <a:latin typeface="Arial Black"/>
              </a:rPr>
              <a:t>RADIO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n-US" sz="2400" b="1">
                <a:latin typeface="Verdana" pitchFamily="34" charset="0"/>
              </a:rPr>
              <a:t>Listening audience was 50,000,000 by 1925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502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/>
      <p:bldP spid="7680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majestic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05800" cy="6172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ad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38875"/>
          </a:xfrm>
          <a:prstGeom prst="rect">
            <a:avLst/>
          </a:prstGeom>
          <a:noFill/>
        </p:spPr>
      </p:pic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304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Movies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sz="2400"/>
              <a:t>1890’s- </a:t>
            </a:r>
            <a:r>
              <a:rPr lang="en-US" sz="2400" u="sng"/>
              <a:t>Thomas Edison</a:t>
            </a:r>
            <a:r>
              <a:rPr lang="en-US" sz="2400"/>
              <a:t> perfects the </a:t>
            </a:r>
            <a:r>
              <a:rPr lang="en-US" sz="2400" u="sng"/>
              <a:t>movie camera</a:t>
            </a:r>
          </a:p>
          <a:p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used at naughty peep shows</a:t>
            </a:r>
          </a:p>
          <a:p>
            <a:r>
              <a:rPr lang="en-US" sz="2400"/>
              <a:t>1903- </a:t>
            </a:r>
            <a:r>
              <a:rPr lang="en-US" sz="2400" b="1" u="sng"/>
              <a:t>The Great Train Robbery</a:t>
            </a:r>
            <a:r>
              <a:rPr lang="en-US" sz="2400"/>
              <a:t> (5 cent theaters called “nickelodeons”)- </a:t>
            </a:r>
            <a:r>
              <a:rPr lang="en-US" sz="2400" u="sng"/>
              <a:t>1</a:t>
            </a:r>
            <a:r>
              <a:rPr lang="en-US" sz="2400" u="sng" baseline="30000"/>
              <a:t>st</a:t>
            </a:r>
            <a:r>
              <a:rPr lang="en-US" sz="2400" u="sng"/>
              <a:t> full length story on screen</a:t>
            </a:r>
          </a:p>
          <a:p>
            <a:r>
              <a:rPr lang="en-US" sz="2400"/>
              <a:t> 1915- </a:t>
            </a:r>
            <a:r>
              <a:rPr lang="en-US" sz="2400" b="1" u="sng"/>
              <a:t>Birth of a Nation</a:t>
            </a:r>
            <a:r>
              <a:rPr lang="en-US" sz="2400"/>
              <a:t> (W.D. Griffith) movie glorified the Klan.</a:t>
            </a:r>
          </a:p>
          <a:p>
            <a:r>
              <a:rPr lang="en-US" sz="2400"/>
              <a:t> Hollywood, California became the movie capital</a:t>
            </a:r>
          </a:p>
          <a:p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movies included nudity= calls for self censorship</a:t>
            </a:r>
          </a:p>
          <a:p>
            <a:r>
              <a:rPr lang="en-US" sz="2400"/>
              <a:t>Movies used during WWI as propaganda</a:t>
            </a:r>
          </a:p>
          <a:p>
            <a:r>
              <a:rPr lang="en-US" sz="2400"/>
              <a:t>1927- </a:t>
            </a:r>
            <a:r>
              <a:rPr lang="en-US" sz="2400" b="1" u="sng"/>
              <a:t>The Jazz Singer-</a:t>
            </a:r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talking movie (starred-Al Jolson)</a:t>
            </a:r>
          </a:p>
          <a:p>
            <a:pPr>
              <a:buFontTx/>
              <a:buNone/>
            </a:pPr>
            <a:r>
              <a:rPr lang="en-US" sz="2400" b="1" u="sng"/>
              <a:t>Change</a:t>
            </a:r>
            <a:r>
              <a:rPr lang="en-US" sz="2400"/>
              <a:t>- movies &amp; radio criticized by traditionalists, broke down cultural barriers (standardized tastes).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/>
              <a:t>Social Change: the 1920’s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5638800"/>
          </a:xfrm>
        </p:spPr>
        <p:txBody>
          <a:bodyPr/>
          <a:lstStyle/>
          <a:p>
            <a:r>
              <a:rPr lang="en-US" sz="2400"/>
              <a:t>**1920- more Americans live in cities than rural areas (1</a:t>
            </a:r>
            <a:r>
              <a:rPr lang="en-US" sz="2400" baseline="30000"/>
              <a:t>st</a:t>
            </a:r>
            <a:r>
              <a:rPr lang="en-US" sz="2400"/>
              <a:t> time in US history).</a:t>
            </a:r>
          </a:p>
          <a:p>
            <a:pPr>
              <a:buFontTx/>
              <a:buNone/>
            </a:pPr>
            <a:r>
              <a:rPr lang="en-US" sz="2400" u="sng"/>
              <a:t>a. </a:t>
            </a:r>
            <a:r>
              <a:rPr lang="en-US" sz="2400" b="1" u="sng">
                <a:solidFill>
                  <a:schemeClr val="accent2"/>
                </a:solidFill>
              </a:rPr>
              <a:t>Women </a:t>
            </a:r>
          </a:p>
          <a:p>
            <a:r>
              <a:rPr lang="en-US" sz="2400"/>
              <a:t> Women found opportunities in cities (“women’s work”)</a:t>
            </a:r>
          </a:p>
          <a:p>
            <a:r>
              <a:rPr lang="en-US" sz="2400" b="1" u="sng"/>
              <a:t>Margaret Sanger-</a:t>
            </a:r>
            <a:r>
              <a:rPr lang="en-US" sz="2400"/>
              <a:t> championed birth control </a:t>
            </a:r>
          </a:p>
          <a:p>
            <a:r>
              <a:rPr lang="en-US" sz="2400"/>
              <a:t>1923 </a:t>
            </a:r>
            <a:r>
              <a:rPr lang="en-US" sz="2400" b="1" u="sng"/>
              <a:t>Alice Paul-</a:t>
            </a:r>
            <a:r>
              <a:rPr lang="en-US" sz="2400"/>
              <a:t> called for Equal Rights Amendment (7 decades push)</a:t>
            </a:r>
          </a:p>
          <a:p>
            <a:pPr>
              <a:buFontTx/>
              <a:buNone/>
            </a:pPr>
            <a:r>
              <a:rPr lang="en-US" sz="2400" u="sng"/>
              <a:t>b. </a:t>
            </a:r>
            <a:r>
              <a:rPr lang="en-US" sz="2400" b="1" u="sng">
                <a:solidFill>
                  <a:schemeClr val="accent2"/>
                </a:solidFill>
              </a:rPr>
              <a:t>Churches</a:t>
            </a:r>
            <a:r>
              <a:rPr lang="en-US" sz="2400"/>
              <a:t>- modernist infiltrated churches “God is a good guy”   </a:t>
            </a:r>
          </a:p>
          <a:p>
            <a:pPr>
              <a:buFontTx/>
              <a:buNone/>
            </a:pPr>
            <a:r>
              <a:rPr lang="en-US" sz="2400"/>
              <a:t>c. </a:t>
            </a:r>
            <a:r>
              <a:rPr lang="en-US" sz="2400" b="1" u="sng">
                <a:solidFill>
                  <a:schemeClr val="accent2"/>
                </a:solidFill>
              </a:rPr>
              <a:t>Advertisers</a:t>
            </a:r>
            <a:r>
              <a:rPr lang="en-US" sz="2400"/>
              <a:t> – used sex to sell products</a:t>
            </a:r>
          </a:p>
          <a:p>
            <a:pPr>
              <a:buFontTx/>
              <a:buNone/>
            </a:pPr>
            <a:r>
              <a:rPr lang="en-US" sz="2400"/>
              <a:t>d. “</a:t>
            </a:r>
            <a:r>
              <a:rPr lang="en-US" sz="2400" b="1" u="sng">
                <a:solidFill>
                  <a:schemeClr val="accent2"/>
                </a:solidFill>
              </a:rPr>
              <a:t>Sex O'clock in America</a:t>
            </a:r>
            <a:r>
              <a:rPr lang="en-US" sz="2400"/>
              <a:t>”- seen in advertising, hemlines going up- “necking” &amp; “pecking”, dancing to jazz</a:t>
            </a:r>
          </a:p>
          <a:p>
            <a:r>
              <a:rPr lang="en-US" sz="2400"/>
              <a:t> </a:t>
            </a:r>
            <a:r>
              <a:rPr lang="en-US" sz="2400" b="1" u="sng"/>
              <a:t>Dr. Sigmund Freud-</a:t>
            </a:r>
            <a:r>
              <a:rPr lang="en-US" sz="2400"/>
              <a:t> don’t repress your sexuality. </a:t>
            </a:r>
          </a:p>
          <a:p>
            <a:r>
              <a:rPr lang="en-US" sz="2400"/>
              <a:t>“</a:t>
            </a:r>
            <a:r>
              <a:rPr lang="en-US" sz="2400" b="1" u="sng"/>
              <a:t>flapper</a:t>
            </a:r>
            <a:r>
              <a:rPr lang="en-US" sz="2400"/>
              <a:t>” epitomized the new independent woman 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30163"/>
            <a:ext cx="85344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5000" b="1" i="1">
              <a:solidFill>
                <a:srgbClr val="FFCC66"/>
              </a:solidFill>
              <a:latin typeface="Comic Sans MS" pitchFamily="66" charset="0"/>
            </a:endParaRPr>
          </a:p>
        </p:txBody>
      </p:sp>
      <p:pic>
        <p:nvPicPr>
          <p:cNvPr id="79875" name="Picture 3" descr="Warren G Hard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381000" y="1295400"/>
            <a:ext cx="2540000" cy="3352800"/>
          </a:xfrm>
          <a:ln w="57150">
            <a:solidFill>
              <a:schemeClr val="bg1"/>
            </a:solidFill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0" y="1219200"/>
            <a:ext cx="58674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Wilson’s idealism and Treaty of Versailles led many Americans to vote for the Republican, Warren Harding…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600" b="1">
                <a:solidFill>
                  <a:srgbClr val="FFFF66"/>
                </a:solidFill>
                <a:latin typeface="Times New Roman" pitchFamily="18" charset="0"/>
              </a:rPr>
              <a:t>US turned inward and feared anything that was European…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200400" y="838200"/>
            <a:ext cx="5715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“Flappers” sought individual freedom 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Ongoing crusade for equal rights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Most women remain in the </a:t>
            </a:r>
            <a:r>
              <a:rPr lang="en-US" sz="2800" b="1" u="sng">
                <a:solidFill>
                  <a:srgbClr val="008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“cult of domesticity”</a:t>
            </a:r>
            <a:r>
              <a:rPr lang="en-US" sz="2800" b="1">
                <a:latin typeface="Verdana" pitchFamily="34" charset="0"/>
              </a:rPr>
              <a:t> sphere</a:t>
            </a:r>
          </a:p>
          <a:p>
            <a:pPr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Discovery of adolescence</a:t>
            </a:r>
          </a:p>
          <a:p>
            <a:pPr lvl="1" algn="ctr" eaLnBrk="0" hangingPunct="0">
              <a:lnSpc>
                <a:spcPct val="85000"/>
              </a:lnSpc>
              <a:spcBef>
                <a:spcPct val="60000"/>
              </a:spcBef>
              <a:buClr>
                <a:srgbClr val="CC0000"/>
              </a:buClr>
              <a:buSzPct val="85000"/>
              <a:buFont typeface="Wingdings" pitchFamily="2" charset="2"/>
              <a:buChar char="v"/>
            </a:pPr>
            <a:r>
              <a:rPr lang="en-US" sz="2800" b="1">
                <a:latin typeface="Verdana" pitchFamily="34" charset="0"/>
              </a:rPr>
              <a:t>Teenaged children no longer needed to work and indulged their craving for excitement</a:t>
            </a: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1295400" y="152400"/>
            <a:ext cx="7391400" cy="457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7961" dir="2700000" algn="ctr" rotWithShape="0">
                    <a:srgbClr val="CC0000">
                      <a:alpha val="80000"/>
                    </a:srgbClr>
                  </a:outerShdw>
                </a:effectLst>
                <a:latin typeface="Impact"/>
              </a:rPr>
              <a:t>THE FLAPPER </a:t>
            </a:r>
          </a:p>
        </p:txBody>
      </p:sp>
      <p:sp>
        <p:nvSpPr>
          <p:cNvPr id="696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01000" y="6477000"/>
            <a:ext cx="3048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838200"/>
            <a:ext cx="2241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838200"/>
            <a:ext cx="243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flapp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81800" cy="6477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2913" r="2913"/>
          <a:stretch>
            <a:fillRect/>
          </a:stretch>
        </p:blipFill>
        <p:spPr bwMode="auto">
          <a:xfrm>
            <a:off x="990600" y="228600"/>
            <a:ext cx="7086600" cy="4719638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5105400"/>
            <a:ext cx="914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Rural Americans identify urban culture with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Communism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crime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immorality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Sex becomes an all-consuming topic of interest in popular entertainment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Communities of home, church, and school are absent in the cities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en-US" sz="2400" b="1" u="sng">
                <a:solidFill>
                  <a:srgbClr val="FFFF99"/>
                </a:solidFill>
                <a:latin typeface="Arial Narrow" pitchFamily="34" charset="0"/>
              </a:rPr>
              <a:t>Conflict</a:t>
            </a: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:  Traditional values vs new ideas found in the cities.</a:t>
            </a:r>
          </a:p>
          <a:p>
            <a:pPr algn="ctr" eaLnBrk="0" hangingPunct="0">
              <a:lnSpc>
                <a:spcPct val="80000"/>
              </a:lnSpc>
              <a:spcBef>
                <a:spcPct val="15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endParaRPr lang="en-US" sz="2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600" b="1" u="sng"/>
              <a:t>African-Americans in the 1920’s</a:t>
            </a:r>
            <a:br>
              <a:rPr lang="en-US" sz="3600" b="1" u="sng"/>
            </a:br>
            <a:endParaRPr lang="en-US" sz="3600" b="1" u="sng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1900- 1920- “Jim Crow’ expanded </a:t>
            </a: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chemeClr val="accent2"/>
                </a:solidFill>
              </a:rPr>
              <a:t>**The Great Migration</a:t>
            </a:r>
            <a:r>
              <a:rPr lang="en-US" sz="2400"/>
              <a:t> (during WWI)-1915-1930 over 1.5 million African-Americans migrate to northern &amp; west cities from the South.</a:t>
            </a:r>
          </a:p>
          <a:p>
            <a:pPr>
              <a:lnSpc>
                <a:spcPct val="80000"/>
              </a:lnSpc>
            </a:pPr>
            <a:r>
              <a:rPr lang="en-US" sz="2400"/>
              <a:t>Growth in Chicago, Detroit) – cultural center=Harlem </a:t>
            </a:r>
          </a:p>
          <a:p>
            <a:pPr>
              <a:lnSpc>
                <a:spcPct val="80000"/>
              </a:lnSpc>
            </a:pPr>
            <a:r>
              <a:rPr lang="en-US" sz="2400"/>
              <a:t>25 cities= race riots</a:t>
            </a:r>
          </a:p>
          <a:p>
            <a:pPr>
              <a:lnSpc>
                <a:spcPct val="80000"/>
              </a:lnSpc>
            </a:pPr>
            <a:endParaRPr lang="en-US" sz="2400" b="1" u="sng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u="sng">
                <a:solidFill>
                  <a:schemeClr val="accent2"/>
                </a:solidFill>
              </a:rPr>
              <a:t>**The Harlem Renaissance-</a:t>
            </a:r>
            <a:r>
              <a:rPr lang="en-US" sz="2400"/>
              <a:t> a flourishing era of African-Americans in the arts- expressed pride in their culture</a:t>
            </a:r>
          </a:p>
          <a:p>
            <a:pPr>
              <a:lnSpc>
                <a:spcPct val="80000"/>
              </a:lnSpc>
            </a:pPr>
            <a:r>
              <a:rPr lang="en-US" sz="2400"/>
              <a:t> Harlem, NY- largest black community (100,000 strong)</a:t>
            </a:r>
          </a:p>
          <a:p>
            <a:pPr>
              <a:lnSpc>
                <a:spcPct val="80000"/>
              </a:lnSpc>
            </a:pPr>
            <a:r>
              <a:rPr lang="en-US" sz="2400" b="1" u="sng"/>
              <a:t>Key Renaissance writers</a:t>
            </a:r>
            <a:r>
              <a:rPr lang="en-US" sz="2400"/>
              <a:t>: Langston Hughes, Claude McKay, Zora Neale Hurston (There Eyes Were Watching</a:t>
            </a:r>
          </a:p>
          <a:p>
            <a:pPr>
              <a:lnSpc>
                <a:spcPct val="80000"/>
              </a:lnSpc>
            </a:pPr>
            <a:r>
              <a:rPr lang="en-US" sz="2400"/>
              <a:t> God).</a:t>
            </a:r>
          </a:p>
          <a:p>
            <a:pPr>
              <a:lnSpc>
                <a:spcPct val="80000"/>
              </a:lnSpc>
            </a:pPr>
            <a:r>
              <a:rPr lang="en-US" sz="2400"/>
              <a:t>Music- Blues/Jazz (Louis Armstrong, “Duke” Ellington, “Jelly Roll” Morton)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Langston Hughes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6019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Raised in the Mid-west; arrived in NY in 1921.</a:t>
            </a:r>
          </a:p>
          <a:p>
            <a:pPr>
              <a:lnSpc>
                <a:spcPct val="80000"/>
              </a:lnSpc>
            </a:pPr>
            <a:r>
              <a:rPr lang="en-US" sz="2800"/>
              <a:t>“Poet Laureate of Harlem”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  <a:r>
              <a:rPr lang="en-US" sz="2800" u="sng"/>
              <a:t>What happens to a dream deferred</a:t>
            </a:r>
            <a:r>
              <a:rPr lang="en-US" sz="2800"/>
              <a:t>?</a:t>
            </a:r>
          </a:p>
          <a:p>
            <a:pPr>
              <a:lnSpc>
                <a:spcPct val="80000"/>
              </a:lnSpc>
            </a:pPr>
            <a:r>
              <a:rPr lang="en-US" sz="2400"/>
              <a:t>Does it dry up </a:t>
            </a:r>
            <a:br>
              <a:rPr lang="en-US" sz="2400"/>
            </a:br>
            <a:r>
              <a:rPr lang="en-US" sz="2400"/>
              <a:t>like a raisin in the sun? </a:t>
            </a:r>
            <a:br>
              <a:rPr lang="en-US" sz="2400"/>
            </a:br>
            <a:r>
              <a:rPr lang="en-US" sz="2400"/>
              <a:t>Or fester like a sore-- </a:t>
            </a:r>
            <a:br>
              <a:rPr lang="en-US" sz="2400"/>
            </a:br>
            <a:r>
              <a:rPr lang="en-US" sz="2400"/>
              <a:t>And then run? </a:t>
            </a:r>
            <a:br>
              <a:rPr lang="en-US" sz="2400"/>
            </a:br>
            <a:r>
              <a:rPr lang="en-US" sz="2400"/>
              <a:t>Does it stink like rotten meat? </a:t>
            </a:r>
            <a:br>
              <a:rPr lang="en-US" sz="2400"/>
            </a:br>
            <a:r>
              <a:rPr lang="en-US" sz="2400"/>
              <a:t>Or crust and sugar over-- </a:t>
            </a:r>
            <a:br>
              <a:rPr lang="en-US" sz="2400"/>
            </a:br>
            <a:r>
              <a:rPr lang="en-US" sz="2400"/>
              <a:t>like a syrupy sweet?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Maybe it just sags </a:t>
            </a:r>
            <a:br>
              <a:rPr lang="en-US" sz="2400"/>
            </a:br>
            <a:r>
              <a:rPr lang="en-US" sz="2400"/>
              <a:t>like a heavy load.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Or does it explode?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</p:txBody>
      </p:sp>
      <p:pic>
        <p:nvPicPr>
          <p:cNvPr id="109572" name="Picture 4" descr="220px-LangstonHughe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794000" cy="391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Negro Speaks of Rivers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/>
              <a:t>I've known rivers: </a:t>
            </a:r>
          </a:p>
          <a:p>
            <a:pPr>
              <a:buFontTx/>
              <a:buNone/>
            </a:pPr>
            <a:r>
              <a:rPr lang="en-US" sz="2000"/>
              <a:t>I've known rivers ancient as the world and older than the flow of human blood in human veins.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My soul has grown deep like the rivers.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 bathed in the Euphrates when dawns were young. I built my hut near the Congo and it lulled me to sleep. I looked upon the Nile and raised the pyramids above it. I heard the singing of the Mississippi when Abe Lincoln went down to New Orleans, and I've seen its muddy bosom turn all golden in the sunset. 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I've known rivers: Ancient, dusky rivers.</a:t>
            </a:r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r>
              <a:rPr lang="en-US" sz="2000"/>
              <a:t> My soul has grown deep like the rivers.</a:t>
            </a:r>
            <a:r>
              <a:rPr lang="en-US"/>
              <a:t>             </a:t>
            </a:r>
            <a:r>
              <a:rPr lang="en-US" sz="2400"/>
              <a:t>By Langston Hughes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The “New Negro” Movement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Progressive Era- blacks began to help themselves---</a:t>
            </a:r>
          </a:p>
          <a:p>
            <a:pPr marL="609600" indent="-609600"/>
            <a:r>
              <a:rPr lang="en-US"/>
              <a:t>Niagara Movement (1905)</a:t>
            </a:r>
          </a:p>
          <a:p>
            <a:pPr marL="609600" indent="-609600"/>
            <a:r>
              <a:rPr lang="en-US"/>
              <a:t>NAACP est. 1910</a:t>
            </a:r>
          </a:p>
          <a:p>
            <a:pPr marL="609600" indent="-609600"/>
            <a:r>
              <a:rPr lang="en-US"/>
              <a:t>National Urban League </a:t>
            </a:r>
          </a:p>
          <a:p>
            <a:pPr marL="609600" indent="-609600"/>
            <a:endParaRPr lang="en-US"/>
          </a:p>
          <a:p>
            <a:pPr marL="609600" indent="-609600"/>
            <a:r>
              <a:rPr lang="en-US"/>
              <a:t>1920’s “Black is beautiful”- arts, music, mass marketing of products.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b="1" u="sng">
                <a:solidFill>
                  <a:srgbClr val="990000"/>
                </a:solidFill>
              </a:rPr>
              <a:t>Black Nationalism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sz="2400"/>
              <a:t>U.N.I.A. (</a:t>
            </a:r>
            <a:r>
              <a:rPr lang="en-US" sz="2400" b="1" u="sng">
                <a:solidFill>
                  <a:srgbClr val="990000"/>
                </a:solidFill>
              </a:rPr>
              <a:t>United Negro Improvement Association</a:t>
            </a:r>
            <a:r>
              <a:rPr lang="en-US" sz="2400"/>
              <a:t>) founded by </a:t>
            </a:r>
            <a:r>
              <a:rPr lang="en-US" sz="2400" b="1" u="sng">
                <a:solidFill>
                  <a:srgbClr val="990000"/>
                </a:solidFill>
              </a:rPr>
              <a:t>Marcus Garvey</a:t>
            </a:r>
            <a:r>
              <a:rPr lang="en-US" sz="2400"/>
              <a:t>.</a:t>
            </a:r>
          </a:p>
          <a:p>
            <a:r>
              <a:rPr lang="en-US" sz="2400"/>
              <a:t> emphasized black pride, self-reliance, black nationalism, black separatism </a:t>
            </a:r>
          </a:p>
          <a:p>
            <a:r>
              <a:rPr lang="en-US" sz="2400"/>
              <a:t>Black economic development- keep money in the pockets of blacks.</a:t>
            </a:r>
          </a:p>
          <a:p>
            <a:r>
              <a:rPr lang="en-US" sz="2400"/>
              <a:t> promoted resettlement of blacks </a:t>
            </a:r>
            <a:r>
              <a:rPr lang="en-US" sz="2400" u="sng"/>
              <a:t>back to Africa</a:t>
            </a:r>
          </a:p>
          <a:p>
            <a:r>
              <a:rPr lang="en-US" sz="2400" u="sng"/>
              <a:t>Black Star Line-</a:t>
            </a:r>
            <a:r>
              <a:rPr lang="en-US" sz="2400"/>
              <a:t> business owned by UNIA to resettle blacks.</a:t>
            </a:r>
          </a:p>
          <a:p>
            <a:r>
              <a:rPr lang="en-US" sz="2400"/>
              <a:t>Garvey convicted of mail fraud- 1927 he was pardoned &amp; deported to Jamaica  </a:t>
            </a:r>
          </a:p>
          <a:p>
            <a:pPr>
              <a:buFontTx/>
              <a:buNone/>
            </a:pPr>
            <a:r>
              <a:rPr lang="en-US" sz="2400"/>
              <a:t> ** </a:t>
            </a:r>
            <a:r>
              <a:rPr lang="en-US" sz="2800" b="1" u="sng"/>
              <a:t>Significance</a:t>
            </a:r>
            <a:r>
              <a:rPr lang="en-US" sz="2400"/>
              <a:t>- laid the groundwork for black nationalism (Black Muslim) of the 1960’s (Malcolm X)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990000"/>
                </a:solidFill>
              </a:rPr>
              <a:t>The “Ashcan” School of Art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Centered in NY City</a:t>
            </a:r>
          </a:p>
          <a:p>
            <a:pPr>
              <a:lnSpc>
                <a:spcPct val="80000"/>
              </a:lnSpc>
            </a:pPr>
            <a:r>
              <a:rPr lang="en-US" sz="2800" b="1">
                <a:hlinkClick r:id="rId2"/>
              </a:rPr>
              <a:t>William Glackens</a:t>
            </a:r>
            <a:r>
              <a:rPr lang="en-US" sz="2800"/>
              <a:t> (1870-1938), </a:t>
            </a:r>
            <a:r>
              <a:rPr lang="en-US" sz="2800" b="1">
                <a:hlinkClick r:id="rId3"/>
              </a:rPr>
              <a:t>Robert Henri</a:t>
            </a:r>
            <a:r>
              <a:rPr lang="en-US" sz="2800"/>
              <a:t> (1865-1929), </a:t>
            </a:r>
            <a:r>
              <a:rPr lang="en-US" sz="2800" b="1">
                <a:hlinkClick r:id="rId4"/>
              </a:rPr>
              <a:t>George Luks</a:t>
            </a:r>
            <a:r>
              <a:rPr lang="en-US" sz="2800"/>
              <a:t> (1867-1933), </a:t>
            </a:r>
            <a:r>
              <a:rPr lang="en-US" sz="2800" b="1">
                <a:hlinkClick r:id="rId5"/>
              </a:rPr>
              <a:t>Everett</a:t>
            </a:r>
            <a:r>
              <a:rPr lang="en-US" sz="2800">
                <a:hlinkClick r:id="rId5"/>
              </a:rPr>
              <a:t> </a:t>
            </a:r>
            <a:r>
              <a:rPr lang="en-US" sz="2800" b="1">
                <a:hlinkClick r:id="rId5"/>
              </a:rPr>
              <a:t>Shinn</a:t>
            </a:r>
            <a:r>
              <a:rPr lang="en-US" sz="2800" b="1"/>
              <a:t> (</a:t>
            </a:r>
            <a:r>
              <a:rPr lang="en-US" sz="2800"/>
              <a:t>1876-1953) and </a:t>
            </a:r>
            <a:r>
              <a:rPr lang="en-US" sz="2800" b="1">
                <a:hlinkClick r:id="rId6"/>
              </a:rPr>
              <a:t>John French Sloan</a:t>
            </a:r>
            <a:r>
              <a:rPr lang="en-US" sz="2800"/>
              <a:t> (1871-1951). They had met studying together under </a:t>
            </a:r>
            <a:r>
              <a:rPr lang="en-US" sz="2800">
                <a:hlinkClick r:id="rId7"/>
              </a:rPr>
              <a:t>Thomas Pollock Anshutz</a:t>
            </a:r>
            <a:r>
              <a:rPr lang="en-US" sz="2800"/>
              <a:t>  </a:t>
            </a:r>
          </a:p>
          <a:p>
            <a:pPr>
              <a:lnSpc>
                <a:spcPct val="80000"/>
              </a:lnSpc>
            </a:pPr>
            <a:r>
              <a:rPr lang="en-US" sz="2800"/>
              <a:t>Featured **“</a:t>
            </a:r>
            <a:r>
              <a:rPr lang="en-US" sz="2800" b="1" u="sng"/>
              <a:t>social realism</a:t>
            </a:r>
            <a:r>
              <a:rPr lang="en-US" sz="2800"/>
              <a:t>” </a:t>
            </a:r>
          </a:p>
          <a:p>
            <a:pPr>
              <a:lnSpc>
                <a:spcPct val="80000"/>
              </a:lnSpc>
            </a:pPr>
            <a:r>
              <a:rPr lang="en-US" sz="2800"/>
              <a:t>Economic poverty</a:t>
            </a:r>
          </a:p>
          <a:p>
            <a:pPr>
              <a:lnSpc>
                <a:spcPct val="80000"/>
              </a:lnSpc>
            </a:pPr>
            <a:r>
              <a:rPr lang="en-US" sz="2800"/>
              <a:t>Social injustice</a:t>
            </a:r>
          </a:p>
          <a:p>
            <a:pPr>
              <a:lnSpc>
                <a:spcPct val="80000"/>
              </a:lnSpc>
            </a:pPr>
            <a:r>
              <a:rPr lang="en-US" sz="2800"/>
              <a:t>Protest against government &amp; establishment hypocrisy, bias, indifference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486px-Snow_in_New_Y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505200" cy="5181600"/>
          </a:xfrm>
          <a:prstGeom prst="rect">
            <a:avLst/>
          </a:prstGeom>
          <a:noFill/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810000" y="304800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Snow in New York, 1902</a:t>
            </a:r>
          </a:p>
          <a:p>
            <a:r>
              <a:rPr lang="en-US" b="1"/>
              <a:t>Robert Henri</a:t>
            </a:r>
          </a:p>
        </p:txBody>
      </p:sp>
      <p:pic>
        <p:nvPicPr>
          <p:cNvPr id="100358" name="Picture 6" descr="732px-McSorley's_Bar_1912_John_Slo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3970338" cy="3581400"/>
          </a:xfrm>
          <a:prstGeom prst="rect">
            <a:avLst/>
          </a:prstGeom>
          <a:noFill/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2133600" y="621665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McSorley’s Bar, 1912</a:t>
            </a:r>
          </a:p>
          <a:p>
            <a:r>
              <a:rPr lang="en-US" b="1"/>
              <a:t>John Sloan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ardingcabi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553200" cy="4760913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57200" y="5813425"/>
            <a:ext cx="8229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 u="sng">
                <a:solidFill>
                  <a:srgbClr val="FFFF99"/>
                </a:solidFill>
                <a:latin typeface="Times New Roman" pitchFamily="18" charset="0"/>
              </a:rPr>
              <a:t>The Ohio Gang: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 President Warren Harding (front row, third from right), Vice-President Calvin Coolidge (front row, second from right), and members of the cabinet.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04800" y="30163"/>
            <a:ext cx="85344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>
                <a:solidFill>
                  <a:srgbClr val="FFCC66"/>
                </a:solidFill>
                <a:latin typeface="Comic Sans MS" pitchFamily="66" charset="0"/>
              </a:rPr>
              <a:t>The 1920 Election</a:t>
            </a:r>
            <a:endParaRPr lang="en-US" sz="5000" b="1" i="1">
              <a:solidFill>
                <a:srgbClr val="FFCC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b="1"/>
              <a:t>“</a:t>
            </a:r>
            <a:r>
              <a:rPr lang="en-US" sz="3600" b="1" u="sng">
                <a:solidFill>
                  <a:srgbClr val="990000"/>
                </a:solidFill>
              </a:rPr>
              <a:t>The Lost Generation</a:t>
            </a:r>
            <a:r>
              <a:rPr lang="en-US" sz="3600" b="1"/>
              <a:t>” writers of the 1920’s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/>
              <a:t>Disillusioned with American society in the 1920’s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/>
              <a:t> criticized middle-class materialism &amp; conformity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u="sng">
                <a:solidFill>
                  <a:srgbClr val="990000"/>
                </a:solidFill>
              </a:rPr>
              <a:t>American Mercury</a:t>
            </a:r>
            <a:r>
              <a:rPr lang="en-US" sz="2400"/>
              <a:t> (H.L. Mencken magazine) featured many “lost generation” writers; published 1924-1981.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u="sng"/>
              <a:t>Key Writers</a:t>
            </a:r>
            <a:r>
              <a:rPr lang="en-US" sz="2400"/>
              <a:t>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/>
              <a:t> </a:t>
            </a:r>
            <a:r>
              <a:rPr lang="en-US" sz="2400" b="1" u="sng">
                <a:solidFill>
                  <a:schemeClr val="accent2"/>
                </a:solidFill>
              </a:rPr>
              <a:t>F. Scott Fitzgerald</a:t>
            </a:r>
            <a:r>
              <a:rPr lang="en-US" sz="2400"/>
              <a:t> – </a:t>
            </a:r>
            <a:r>
              <a:rPr lang="en-US" sz="2400" u="sng"/>
              <a:t>The Great Gatsby; The Other Side OF Paradise (Bible for the young- “all gods dead, all wars fought, all faiths shaken in mankind”)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u="sng">
                <a:solidFill>
                  <a:schemeClr val="accent2"/>
                </a:solidFill>
              </a:rPr>
              <a:t>Sinclair Lewis-</a:t>
            </a:r>
            <a:r>
              <a:rPr lang="en-US" sz="2400"/>
              <a:t> </a:t>
            </a:r>
            <a:r>
              <a:rPr lang="en-US" sz="2400" i="1" u="sng"/>
              <a:t>Babbitt</a:t>
            </a:r>
            <a:r>
              <a:rPr lang="en-US" sz="2400" u="sng"/>
              <a:t>- </a:t>
            </a:r>
            <a:r>
              <a:rPr lang="en-US" sz="2400"/>
              <a:t>criticized middle-class conformity; </a:t>
            </a:r>
            <a:r>
              <a:rPr lang="en-US" sz="2400" i="1" u="sng"/>
              <a:t>Main Street-</a:t>
            </a:r>
            <a:r>
              <a:rPr lang="en-US" sz="240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 u="sng">
                <a:solidFill>
                  <a:schemeClr val="accent2"/>
                </a:solidFill>
              </a:rPr>
              <a:t>Ernest Hemingway-</a:t>
            </a:r>
            <a:r>
              <a:rPr lang="en-US" sz="2400"/>
              <a:t> WWI vet; disillusioned with war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u="sng"/>
              <a:t>A Farewell to Arms (1929),  The Sun Also Rises(1926)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/>
              <a:t>4. </a:t>
            </a:r>
            <a:r>
              <a:rPr lang="en-US" sz="2400" b="1" u="sng">
                <a:solidFill>
                  <a:schemeClr val="accent2"/>
                </a:solidFill>
              </a:rPr>
              <a:t>William Faulkner-</a:t>
            </a:r>
            <a:r>
              <a:rPr lang="en-US" sz="2400"/>
              <a:t> The Sound and the Fury, As I Lay Dying (Southern setting &amp; characters)</a:t>
            </a:r>
            <a:r>
              <a:rPr lang="en-US" sz="2400" u="sng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1920’s Poets &amp; Playwrights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b="1" u="sng">
                <a:solidFill>
                  <a:schemeClr val="accent2"/>
                </a:solidFill>
              </a:rPr>
              <a:t>Poets</a:t>
            </a:r>
          </a:p>
          <a:p>
            <a:r>
              <a:rPr lang="en-US" sz="2400" u="sng"/>
              <a:t>T.S. Elliot</a:t>
            </a:r>
            <a:r>
              <a:rPr lang="en-US" sz="2400"/>
              <a:t> &amp; </a:t>
            </a:r>
            <a:r>
              <a:rPr lang="en-US" sz="2400" u="sng"/>
              <a:t>Ezra Pound</a:t>
            </a:r>
            <a:r>
              <a:rPr lang="en-US" sz="2400"/>
              <a:t> – two ex-patriots living in Europe after WWI- sick of US materialism</a:t>
            </a:r>
          </a:p>
          <a:p>
            <a:r>
              <a:rPr lang="en-US" sz="2400"/>
              <a:t> </a:t>
            </a:r>
            <a:r>
              <a:rPr lang="en-US" sz="2400" u="sng"/>
              <a:t>EE Cummings-</a:t>
            </a:r>
            <a:r>
              <a:rPr lang="en-US" sz="2400"/>
              <a:t> peculiar typesetting &amp; diction in poetry</a:t>
            </a:r>
          </a:p>
          <a:p>
            <a:r>
              <a:rPr lang="en-US" sz="2400" u="sng"/>
              <a:t>Robert Frost-</a:t>
            </a:r>
            <a:r>
              <a:rPr lang="en-US" sz="2400"/>
              <a:t> born in San Francisco- moved to New England &amp; wrote about life there.</a:t>
            </a:r>
          </a:p>
          <a:p>
            <a:endParaRPr lang="en-US" sz="2400"/>
          </a:p>
          <a:p>
            <a:pPr>
              <a:buFontTx/>
              <a:buNone/>
            </a:pPr>
            <a:r>
              <a:rPr lang="en-US" sz="2800" b="1" u="sng">
                <a:solidFill>
                  <a:schemeClr val="accent2"/>
                </a:solidFill>
              </a:rPr>
              <a:t>Playwrights</a:t>
            </a:r>
          </a:p>
          <a:p>
            <a:r>
              <a:rPr lang="en-US" sz="2400" u="sng"/>
              <a:t> Eugene O’Neil – </a:t>
            </a:r>
            <a:r>
              <a:rPr lang="en-US" sz="2400"/>
              <a:t>12 plays in the 1920’s; won Nobel Prize</a:t>
            </a:r>
          </a:p>
          <a:p>
            <a:r>
              <a:rPr lang="en-US" sz="2400" u="sng"/>
              <a:t>Greenwich Village</a:t>
            </a:r>
            <a:r>
              <a:rPr lang="en-US" sz="2400"/>
              <a:t> (NY) CENTER of art world in the 1920’s </a:t>
            </a:r>
            <a:endParaRPr lang="en-US" sz="2400" u="sng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b="1" u="sng"/>
              <a:t>Architecture in the 1920’s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590800"/>
          </a:xfrm>
        </p:spPr>
        <p:txBody>
          <a:bodyPr/>
          <a:lstStyle/>
          <a:p>
            <a:r>
              <a:rPr lang="en-US" sz="2800"/>
              <a:t> </a:t>
            </a:r>
            <a:r>
              <a:rPr lang="en-US" sz="2800" b="1" u="sng">
                <a:solidFill>
                  <a:schemeClr val="accent2"/>
                </a:solidFill>
              </a:rPr>
              <a:t>Frank Lloyd Wright-</a:t>
            </a:r>
            <a:r>
              <a:rPr lang="en-US" sz="2800"/>
              <a:t> possibly the greatest American architect; developed unique American designs-not reliant on traditional Greek &amp; Roman styles.</a:t>
            </a:r>
          </a:p>
          <a:p>
            <a:r>
              <a:rPr lang="en-US" sz="2800"/>
              <a:t> a break from “</a:t>
            </a:r>
            <a:r>
              <a:rPr lang="en-US" sz="2800" u="sng"/>
              <a:t>form follows function</a:t>
            </a:r>
            <a:r>
              <a:rPr lang="en-US" sz="2800"/>
              <a:t>”</a:t>
            </a:r>
          </a:p>
          <a:p>
            <a:endParaRPr lang="en-US" sz="2800"/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8676" name="Picture 4" descr="FallingwaterW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4419600"/>
            <a:ext cx="3835400" cy="24384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133600" y="5334000"/>
            <a:ext cx="314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Falling Water, Mill Run, Penn</a:t>
            </a:r>
          </a:p>
          <a:p>
            <a:r>
              <a:rPr lang="en-US"/>
              <a:t>1937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/>
          <a:lstStyle/>
          <a:p>
            <a:r>
              <a:rPr lang="en-US" sz="4000" b="1" u="sng"/>
              <a:t>1920’s Wall Street Boom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6248400"/>
          </a:xfrm>
        </p:spPr>
        <p:txBody>
          <a:bodyPr/>
          <a:lstStyle/>
          <a:p>
            <a:pPr marL="609600" indent="-609600"/>
            <a:r>
              <a:rPr lang="en-US" sz="2800"/>
              <a:t>In the1920’s several hundred banks failed- no one really noticed because of general prosperity </a:t>
            </a:r>
          </a:p>
          <a:p>
            <a:pPr marL="609600" indent="-609600"/>
            <a:r>
              <a:rPr lang="en-US" sz="2800"/>
              <a:t> Lots of </a:t>
            </a:r>
            <a:r>
              <a:rPr lang="en-US" sz="2800" u="sng"/>
              <a:t>speculation in real estate-</a:t>
            </a:r>
            <a:r>
              <a:rPr lang="en-US" sz="2800"/>
              <a:t> Florida swampland sold for big $- overpriced!!!</a:t>
            </a:r>
          </a:p>
          <a:p>
            <a:pPr marL="609600" indent="-609600"/>
            <a:r>
              <a:rPr lang="en-US" sz="2800"/>
              <a:t>Stock Buying &amp; Over Speculation on Wall Street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“</a:t>
            </a:r>
            <a:r>
              <a:rPr lang="en-US" sz="2800" b="1" u="sng">
                <a:solidFill>
                  <a:schemeClr val="accent2"/>
                </a:solidFill>
              </a:rPr>
              <a:t>Buying on Margin</a:t>
            </a:r>
            <a:r>
              <a:rPr lang="en-US" sz="2800"/>
              <a:t>”- average  person could buy stock by paying only 10% down &amp; financing 90% on credit. </a:t>
            </a:r>
          </a:p>
          <a:p>
            <a:pPr marL="609600" indent="-609600">
              <a:buFontTx/>
              <a:buNone/>
            </a:pPr>
            <a:r>
              <a:rPr lang="en-US" sz="2800"/>
              <a:t>** </a:t>
            </a:r>
            <a:r>
              <a:rPr lang="en-US" sz="2800" b="1" u="sng"/>
              <a:t>Trouble</a:t>
            </a:r>
            <a:r>
              <a:rPr lang="en-US" sz="2800"/>
              <a:t>- works during economic good times but…</a:t>
            </a:r>
          </a:p>
          <a:p>
            <a:pPr marL="609600" indent="-609600">
              <a:buFontTx/>
              <a:buNone/>
            </a:pPr>
            <a:r>
              <a:rPr lang="en-US" sz="2800"/>
              <a:t> </a:t>
            </a:r>
          </a:p>
          <a:p>
            <a:pPr marL="609600" indent="-609600">
              <a:buFontTx/>
              <a:buNone/>
            </a:pPr>
            <a:r>
              <a:rPr lang="en-US" sz="2800"/>
              <a:t>2. </a:t>
            </a:r>
            <a:r>
              <a:rPr lang="en-US" sz="2800" b="1" u="sng"/>
              <a:t>US national debt</a:t>
            </a:r>
            <a:r>
              <a:rPr lang="en-US" sz="2800"/>
              <a:t> went up TO ALMOST $24 Billion by 1921.</a:t>
            </a:r>
          </a:p>
          <a:p>
            <a:pPr marL="609600" indent="-609600">
              <a:buFontTx/>
              <a:buNone/>
            </a:pP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 u="sng"/>
              <a:t>1920’S Wall Street Boom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u="sng">
                <a:solidFill>
                  <a:srgbClr val="990000"/>
                </a:solidFill>
              </a:rPr>
              <a:t>3. Andrew Mellon</a:t>
            </a:r>
            <a:r>
              <a:rPr lang="en-US" sz="2800"/>
              <a:t> -  “trickle down” economics shifted too much of the tax burden onto middle class.</a:t>
            </a:r>
          </a:p>
          <a:p>
            <a:pPr>
              <a:lnSpc>
                <a:spcPct val="90000"/>
              </a:lnSpc>
            </a:pPr>
            <a:r>
              <a:rPr lang="en-US" sz="2800"/>
              <a:t>1921- income of $1 million /paid $663,000 in taxes</a:t>
            </a:r>
          </a:p>
          <a:p>
            <a:pPr>
              <a:lnSpc>
                <a:spcPct val="90000"/>
              </a:lnSpc>
            </a:pPr>
            <a:r>
              <a:rPr lang="en-US" sz="2800"/>
              <a:t>1926- income of $1 million/paid $200,000 in taxes</a:t>
            </a:r>
          </a:p>
          <a:p>
            <a:pPr>
              <a:lnSpc>
                <a:spcPct val="90000"/>
              </a:lnSpc>
            </a:pPr>
            <a:r>
              <a:rPr lang="en-US" sz="2800"/>
              <a:t>Mellon did reduce the debt- but may have encouraged the bull market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4.  </a:t>
            </a:r>
            <a:r>
              <a:rPr lang="en-US" sz="2800" b="1" u="sng"/>
              <a:t>The Federal Reserve</a:t>
            </a:r>
            <a:r>
              <a:rPr lang="en-US" sz="2800"/>
              <a:t> – kept interest rates low= encouraged people to borrow money (increased stock buying &amp; consumer spending)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-152400"/>
            <a:ext cx="7086600" cy="1066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5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Republican Policies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0386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 lIns="90488" tIns="44450" rIns="90488" bIns="44450"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Return to "normalcy"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tariffs raised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corporate, income taxes cut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spending cuts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Government-business cooperation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“The business of government, is business”- Calvin Coolidge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latin typeface="Arial Narrow" pitchFamily="34" charset="0"/>
              </a:rPr>
              <a:t>“The man who builds a factory, builds a temple; the man who works there worships there” Coolidge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 sz="4000" b="1">
                <a:latin typeface="Arial Narrow" pitchFamily="34" charset="0"/>
              </a:rPr>
              <a:t>Return to “isolation” –End Progressivism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381000" y="2209800"/>
            <a:ext cx="914400" cy="2286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2743200" y="2209800"/>
            <a:ext cx="914400" cy="2286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4953000" y="2133600"/>
            <a:ext cx="1066800" cy="2286000"/>
          </a:xfrm>
          <a:prstGeom prst="up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676400" y="286385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+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886200" y="286385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+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324600" y="2667000"/>
            <a:ext cx="838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600">
                <a:latin typeface="Arial Black" pitchFamily="34" charset="0"/>
              </a:rPr>
              <a:t>=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7162800" y="1676400"/>
            <a:ext cx="167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900">
                <a:solidFill>
                  <a:srgbClr val="006600"/>
                </a:solidFill>
                <a:latin typeface="Arial Black" pitchFamily="34" charset="0"/>
              </a:rPr>
              <a:t>$</a:t>
            </a:r>
          </a:p>
        </p:txBody>
      </p:sp>
      <p:sp>
        <p:nvSpPr>
          <p:cNvPr id="87049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609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/>
                  </a:outerShdw>
                </a:effectLst>
                <a:latin typeface="Impact"/>
              </a:rPr>
              <a:t>REPUBLICAN FISCAL PROGRAM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0" y="990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i="1">
                <a:latin typeface="Arial Black" pitchFamily="34" charset="0"/>
              </a:rPr>
              <a:t>REPUBLICAN ECONOMY SUPPORTED </a:t>
            </a:r>
            <a:r>
              <a:rPr lang="en-US" sz="2400" b="1" i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LAISSEZ FAIRE</a:t>
            </a:r>
            <a:r>
              <a:rPr lang="en-US" sz="2400" b="1" i="1">
                <a:latin typeface="Arial Black" pitchFamily="34" charset="0"/>
              </a:rPr>
              <a:t> AND BIG BUSINESS……….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0" y="4648200"/>
            <a:ext cx="9144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Lower Taxes      Less Federal	      Higher		    Strong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      		        Spending	      Tariffs		    National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								    Economy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0" y="5764213"/>
            <a:ext cx="91440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Fordney-McCumber Tariff---1923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Hawley-Smoot Tariff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1930 </a:t>
            </a:r>
            <a:b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raised the tariff to an unbelievable 60%!!!</a:t>
            </a:r>
            <a:r>
              <a:rPr lang="en-US" sz="2400" b="1">
                <a:latin typeface="Times New Roman" pitchFamily="18" charset="0"/>
              </a:rPr>
              <a:t> </a:t>
            </a:r>
          </a:p>
        </p:txBody>
      </p:sp>
      <p:sp>
        <p:nvSpPr>
          <p:cNvPr id="8705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6400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1" grpId="0" build="p" autoUpdateAnimBg="0"/>
      <p:bldP spid="87052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712</TotalTime>
  <Words>3763</Words>
  <Application>Microsoft Office PowerPoint</Application>
  <PresentationFormat>On-screen Show (4:3)</PresentationFormat>
  <Paragraphs>415</Paragraphs>
  <Slides>74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Default Design</vt:lpstr>
      <vt:lpstr>New Era to New Deal</vt:lpstr>
      <vt:lpstr>Key Unit Themes</vt:lpstr>
      <vt:lpstr>Chapter 31  American Life in the “Roaring Twenties”</vt:lpstr>
      <vt:lpstr>Election of 1920</vt:lpstr>
      <vt:lpstr>Slide 5</vt:lpstr>
      <vt:lpstr>Slide 6</vt:lpstr>
      <vt:lpstr>Slide 7</vt:lpstr>
      <vt:lpstr>Republican Policies</vt:lpstr>
      <vt:lpstr>Slide 9</vt:lpstr>
      <vt:lpstr>One of the most important shifts of power in 20th century </vt:lpstr>
      <vt:lpstr>Slide 11</vt:lpstr>
      <vt:lpstr>Slide 12</vt:lpstr>
      <vt:lpstr>Traditional vs.   Modern</vt:lpstr>
      <vt:lpstr>Post -war 1920’s-America looks inward</vt:lpstr>
      <vt:lpstr>***The Red Scare 1919-1920</vt:lpstr>
      <vt:lpstr>Slide 16</vt:lpstr>
      <vt:lpstr>Effects of the Red Scare</vt:lpstr>
      <vt:lpstr>Slide 18</vt:lpstr>
      <vt:lpstr>Slide 19</vt:lpstr>
      <vt:lpstr>Slide 20</vt:lpstr>
      <vt:lpstr>Emergence of The “New” KKK</vt:lpstr>
      <vt:lpstr>Slide 22</vt:lpstr>
      <vt:lpstr>Slide 23</vt:lpstr>
      <vt:lpstr>Slide 24</vt:lpstr>
      <vt:lpstr>Immigration in the 1920’s</vt:lpstr>
      <vt:lpstr>Immigration</vt:lpstr>
      <vt:lpstr>Slide 27</vt:lpstr>
      <vt:lpstr>Slide 28</vt:lpstr>
      <vt:lpstr>Immigration Policy in the 1920’s</vt:lpstr>
      <vt:lpstr>Slide 30</vt:lpstr>
      <vt:lpstr>Prohibition</vt:lpstr>
      <vt:lpstr>Slide 32</vt:lpstr>
      <vt:lpstr>Prohibition Raid</vt:lpstr>
      <vt:lpstr>Slide 34</vt:lpstr>
      <vt:lpstr>Slide 35</vt:lpstr>
      <vt:lpstr>Slide 36</vt:lpstr>
      <vt:lpstr>Creationism vs. Fundamentalism</vt:lpstr>
      <vt:lpstr>The Fundamentalists in the 1920’s</vt:lpstr>
      <vt:lpstr>Slide 39</vt:lpstr>
      <vt:lpstr>Slide 40</vt:lpstr>
      <vt:lpstr>Slide 41</vt:lpstr>
      <vt:lpstr>Slide 42</vt:lpstr>
      <vt:lpstr>America’s Economy in the 1920’s</vt:lpstr>
      <vt:lpstr>Mass Consumption Economy </vt:lpstr>
      <vt:lpstr>Henry Ford, assembly line &amp; the car</vt:lpstr>
      <vt:lpstr>Slide 46</vt:lpstr>
      <vt:lpstr>Slide 47</vt:lpstr>
      <vt:lpstr>Slide 48</vt:lpstr>
      <vt:lpstr>Ford launches a new Industrial Revolution</vt:lpstr>
      <vt:lpstr>Glenwood Stove and Washing Machine</vt:lpstr>
      <vt:lpstr>The Gasoline Age</vt:lpstr>
      <vt:lpstr>The Airplane</vt:lpstr>
      <vt:lpstr>Slide 53</vt:lpstr>
      <vt:lpstr>Radio</vt:lpstr>
      <vt:lpstr>Slide 55</vt:lpstr>
      <vt:lpstr>Slide 56</vt:lpstr>
      <vt:lpstr>Slide 57</vt:lpstr>
      <vt:lpstr>Movies</vt:lpstr>
      <vt:lpstr>Social Change: the 1920’s</vt:lpstr>
      <vt:lpstr>Slide 60</vt:lpstr>
      <vt:lpstr>Slide 61</vt:lpstr>
      <vt:lpstr>Slide 62</vt:lpstr>
      <vt:lpstr>African-Americans in the 1920’s </vt:lpstr>
      <vt:lpstr>Langston Hughes</vt:lpstr>
      <vt:lpstr>A Negro Speaks of Rivers</vt:lpstr>
      <vt:lpstr>The “New Negro” Movement</vt:lpstr>
      <vt:lpstr>Black Nationalism</vt:lpstr>
      <vt:lpstr>The “Ashcan” School of Art</vt:lpstr>
      <vt:lpstr>Slide 69</vt:lpstr>
      <vt:lpstr>“The Lost Generation” writers of the 1920’s</vt:lpstr>
      <vt:lpstr>1920’s Poets &amp; Playwrights</vt:lpstr>
      <vt:lpstr>Architecture in the 1920’s</vt:lpstr>
      <vt:lpstr>1920’s Wall Street Boom</vt:lpstr>
      <vt:lpstr>1920’S Wall Street Boom</vt:lpstr>
    </vt:vector>
  </TitlesOfParts>
  <Company>Iredell-Statesville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31-American Life in the “Roaring Twenties”</dc:title>
  <dc:creator>Iredell-Statesville Schools</dc:creator>
  <cp:lastModifiedBy>kurt.wessler</cp:lastModifiedBy>
  <cp:revision>23</cp:revision>
  <dcterms:created xsi:type="dcterms:W3CDTF">2009-03-04T20:22:27Z</dcterms:created>
  <dcterms:modified xsi:type="dcterms:W3CDTF">2015-03-27T19:28:41Z</dcterms:modified>
</cp:coreProperties>
</file>