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7010400" cy="9296400"/>
  <p:embeddedFontLst>
    <p:embeddedFont>
      <p:font typeface="Hot Pizza" pitchFamily="2" charset="0"/>
      <p:regular r:id="rId23"/>
    </p:embeddedFont>
    <p:embeddedFont>
      <p:font typeface="Carinthia Demo" pitchFamily="2" charset="0"/>
      <p:regular r:id="rId24"/>
    </p:embeddedFont>
    <p:embeddedFont>
      <p:font typeface="BlackChancery" pitchFamily="2" charset="0"/>
      <p:regular r:id="rId25"/>
    </p:embeddedFont>
    <p:embeddedFont>
      <p:font typeface="Comic Sans MS" pitchFamily="66" charset="0"/>
      <p:regular r:id="rId26"/>
      <p:bold r:id="rId27"/>
    </p:embeddedFont>
    <p:embeddedFont>
      <p:font typeface="US-Bats" pitchFamily="2" charset="0"/>
      <p:regular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78"/>
    <a:srgbClr val="CC2700"/>
    <a:srgbClr val="0000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6" autoAdjust="0"/>
    <p:restoredTop sz="94660"/>
  </p:normalViewPr>
  <p:slideViewPr>
    <p:cSldViewPr>
      <p:cViewPr varScale="1">
        <p:scale>
          <a:sx n="106" d="100"/>
          <a:sy n="106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6029031E-BADE-4DCF-BEB9-0072BE778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etsyRossFlag0"/>
          <p:cNvPicPr>
            <a:picLocks noChangeAspect="1" noChangeArrowheads="1"/>
          </p:cNvPicPr>
          <p:nvPr userDrawn="1"/>
        </p:nvPicPr>
        <p:blipFill>
          <a:blip r:embed="rId13" cstate="print"/>
          <a:srcRect l="5186" t="5862" r="18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GckRP2xRKN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0lj6mIDzx9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wINSdGHdfk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youtu.be/5JTxVHQAp8w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youtu.be/13jLQ_-3c8o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_rTrUL7ns2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286000" y="1371600"/>
            <a:ext cx="47244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solidFill>
                  <a:srgbClr val="00006C"/>
                </a:solidFill>
                <a:effectLst>
                  <a:outerShdw dist="53882" dir="2700000" algn="ctr" rotWithShape="0">
                    <a:srgbClr val="CC2700"/>
                  </a:outerShdw>
                </a:effectLst>
                <a:latin typeface="Hot Pizza"/>
              </a:rPr>
              <a:t>The Road</a:t>
            </a:r>
          </a:p>
          <a:p>
            <a:pPr algn="ctr"/>
            <a:r>
              <a:rPr lang="en-US" sz="3600" kern="10">
                <a:ln w="1905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solidFill>
                  <a:srgbClr val="00006C"/>
                </a:solidFill>
                <a:effectLst>
                  <a:outerShdw dist="53882" dir="2700000" algn="ctr" rotWithShape="0">
                    <a:srgbClr val="CC2700"/>
                  </a:outerShdw>
                </a:effectLst>
                <a:latin typeface="Hot Pizza"/>
              </a:rPr>
              <a:t>to Revolution:</a:t>
            </a:r>
          </a:p>
          <a:p>
            <a:pPr algn="ctr"/>
            <a:r>
              <a:rPr lang="en-US" sz="3600" kern="10">
                <a:ln w="1905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solidFill>
                  <a:srgbClr val="00006C"/>
                </a:solidFill>
                <a:effectLst>
                  <a:outerShdw dist="53882" dir="2700000" algn="ctr" rotWithShape="0">
                    <a:srgbClr val="CC2700"/>
                  </a:outerShdw>
                </a:effectLst>
                <a:latin typeface="Hot Pizza"/>
              </a:rPr>
              <a:t>(1770-1776)</a:t>
            </a:r>
          </a:p>
        </p:txBody>
      </p:sp>
      <p:pic>
        <p:nvPicPr>
          <p:cNvPr id="2051" name="Picture 8" descr="minut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533400"/>
            <a:ext cx="1562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minute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962400"/>
            <a:ext cx="1562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152400" y="65532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The Quebec Act </a:t>
            </a:r>
            <a:r>
              <a:rPr lang="en-US" sz="4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(1774)</a:t>
            </a:r>
            <a:endParaRPr lang="en-US" sz="5400" b="1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pic>
        <p:nvPicPr>
          <p:cNvPr id="11267" name="Picture 3" descr="map-Quebec Act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601913" y="1524000"/>
            <a:ext cx="40274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First Continental Congress </a:t>
            </a:r>
            <a:r>
              <a:rPr lang="en-US" sz="40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(begins in Sept. 1774)</a:t>
            </a:r>
            <a:endParaRPr lang="en-US" sz="5400" b="1" dirty="0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9600" y="1554163"/>
            <a:ext cx="68580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55 delegates from 12 colonies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3400" y="2530475"/>
            <a:ext cx="4114800" cy="2041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Agenda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How to respond to the Coercive Acts &amp; the Quebec Act?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33400" y="4876800"/>
            <a:ext cx="44196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vote per colony represented.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8678" name="Picture 6" descr="room declaration was sig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965450"/>
            <a:ext cx="4038600" cy="328295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533400" y="59436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http://youtu.be/GckRP2xRKNw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The British Are Coming </a:t>
            </a: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. . .</a:t>
            </a:r>
            <a:endParaRPr lang="en-US" sz="5400" b="1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4953000"/>
            <a:ext cx="7924800" cy="137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Paul Revere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&amp; </a:t>
            </a:r>
            <a:r>
              <a:rPr lang="en-US" sz="2800" b="1" dirty="0">
                <a:solidFill>
                  <a:srgbClr val="CC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William Dawes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make their midnight ride to warn the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Minutemen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approaching British soldiers.(April 1775)</a:t>
            </a:r>
          </a:p>
        </p:txBody>
      </p:sp>
      <p:pic>
        <p:nvPicPr>
          <p:cNvPr id="13316" name="Picture 4" descr="Paul Revere's Ride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2438400" y="1600200"/>
            <a:ext cx="4191000" cy="297815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395288"/>
            <a:ext cx="7848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i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The Shot Heard </a:t>
            </a:r>
            <a:r>
              <a:rPr lang="en-US" sz="4800" b="1" i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’</a:t>
            </a:r>
            <a:r>
              <a:rPr lang="en-US" sz="4800" b="1" i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Round the World</a:t>
            </a:r>
            <a:r>
              <a:rPr lang="en-US" sz="4800" b="1" i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!</a:t>
            </a:r>
            <a:endParaRPr lang="en-US" sz="4800" b="1" i="1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pic>
        <p:nvPicPr>
          <p:cNvPr id="14339" name="Picture 3" descr="Shot Hear Round the World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676400" y="1546225"/>
            <a:ext cx="4281488" cy="302577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4724400"/>
            <a:ext cx="8153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Lexington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&amp; </a:t>
            </a:r>
            <a:r>
              <a:rPr lang="en-US" sz="3200" b="1" dirty="0">
                <a:solidFill>
                  <a:srgbClr val="CC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Concord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– April 18,1775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219200" y="5943600"/>
            <a:ext cx="5749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Aftermath of Lexington and Concord from John Adams</a:t>
            </a:r>
          </a:p>
          <a:p>
            <a:r>
              <a:rPr lang="en-US">
                <a:hlinkClick r:id="rId3"/>
              </a:rPr>
              <a:t>http://youtu.be/0lj6mIDzx9M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The Second Continental Congress</a:t>
            </a:r>
            <a:b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</a:br>
            <a:r>
              <a:rPr lang="en-US" sz="40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(1775)</a:t>
            </a:r>
            <a:endParaRPr lang="en-US" sz="5400" b="1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86200" y="1905000"/>
            <a:ext cx="4648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Olive Branch Petition</a:t>
            </a:r>
            <a:endParaRPr lang="en-US" sz="2800" b="1" dirty="0">
              <a:solidFill>
                <a:srgbClr val="CC27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4" name="Picture 4" descr="Olive Branch Petition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6021" t="1958" r="3455" b="4047"/>
          <a:stretch>
            <a:fillRect/>
          </a:stretch>
        </p:blipFill>
        <p:spPr bwMode="auto">
          <a:xfrm>
            <a:off x="685800" y="1371600"/>
            <a:ext cx="2687638" cy="38862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429000" y="3048000"/>
            <a:ext cx="51863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Colonies were divided…..notice the geographical</a:t>
            </a:r>
          </a:p>
          <a:p>
            <a:r>
              <a:rPr lang="en-US"/>
              <a:t> divisions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4343400" y="4114800"/>
            <a:ext cx="320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http://youtu.be/wINSdGHdfkw</a:t>
            </a:r>
            <a:endParaRPr lang="en-US"/>
          </a:p>
          <a:p>
            <a:endParaRPr lang="en-US"/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3505200" y="5181600"/>
            <a:ext cx="544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King George Responds to the Olive Branch Petition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4267200" y="5638800"/>
            <a:ext cx="3287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http://youtu.be/5JTxVHQAp8w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71600" y="1143000"/>
            <a:ext cx="63246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2700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99190" dir="2388334" algn="ctr" rotWithShape="0">
                    <a:srgbClr val="00006C"/>
                  </a:outerShdw>
                </a:effectLst>
                <a:latin typeface="Hot Pizza"/>
              </a:rPr>
              <a:t>Was the</a:t>
            </a:r>
          </a:p>
          <a:p>
            <a:pPr algn="ctr"/>
            <a:r>
              <a:rPr lang="en-US" sz="3600" kern="10">
                <a:ln w="28575">
                  <a:solidFill>
                    <a:srgbClr val="CC2700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99190" dir="2388334" algn="ctr" rotWithShape="0">
                    <a:srgbClr val="00006C"/>
                  </a:outerShdw>
                </a:effectLst>
                <a:latin typeface="Hot Pizza"/>
              </a:rPr>
              <a:t>American Revolution</a:t>
            </a:r>
          </a:p>
          <a:p>
            <a:pPr algn="ctr"/>
            <a:r>
              <a:rPr lang="en-US" sz="3600" kern="10">
                <a:ln w="28575">
                  <a:solidFill>
                    <a:srgbClr val="CC2700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99190" dir="2388334" algn="ctr" rotWithShape="0">
                    <a:srgbClr val="00006C"/>
                  </a:outerShdw>
                </a:effectLst>
                <a:latin typeface="Hot Pizza"/>
              </a:rPr>
              <a:t>Inevitable??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Thomas Paine</a:t>
            </a: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: </a:t>
            </a: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 </a:t>
            </a:r>
            <a:r>
              <a:rPr lang="en-US" sz="5400" b="1" i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Common Sense</a:t>
            </a:r>
          </a:p>
        </p:txBody>
      </p:sp>
      <p:pic>
        <p:nvPicPr>
          <p:cNvPr id="17411" name="Picture 3" descr="Common_Sense_cover_new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838200" y="1371600"/>
            <a:ext cx="2909888" cy="51816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  <p:pic>
        <p:nvPicPr>
          <p:cNvPr id="17412" name="Picture 4" descr="paine2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495800" y="1447800"/>
            <a:ext cx="3835400" cy="49530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Declaration of Independence  </a:t>
            </a:r>
            <a:r>
              <a:rPr lang="en-US" sz="40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(1776)</a:t>
            </a:r>
            <a:endParaRPr lang="en-US" sz="5400" b="1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pic>
        <p:nvPicPr>
          <p:cNvPr id="18435" name="Picture 3" descr="Declaration of Independence-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2000" r="2000"/>
          <a:stretch>
            <a:fillRect/>
          </a:stretch>
        </p:blipFill>
        <p:spPr bwMode="auto">
          <a:xfrm>
            <a:off x="381000" y="1714500"/>
            <a:ext cx="3657600" cy="45339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  <p:pic>
        <p:nvPicPr>
          <p:cNvPr id="18436" name="Picture 4" descr="declaration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5154" t="2248" r="2061" b="1123"/>
          <a:stretch>
            <a:fillRect/>
          </a:stretch>
        </p:blipFill>
        <p:spPr bwMode="auto">
          <a:xfrm>
            <a:off x="4267200" y="1066800"/>
            <a:ext cx="4419600" cy="422275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4495800" y="5562600"/>
            <a:ext cx="452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John Adams meets with Thomas Jefferson</a:t>
            </a:r>
          </a:p>
          <a:p>
            <a:endParaRPr lang="en-US"/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4648200" y="6248400"/>
            <a:ext cx="303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http://youtu.be/13jLQ_-3c8o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Declaration of Independence</a:t>
            </a:r>
          </a:p>
        </p:txBody>
      </p:sp>
      <p:pic>
        <p:nvPicPr>
          <p:cNvPr id="19459" name="Picture 3" descr="declaration_signers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295400" y="1393825"/>
            <a:ext cx="6781800" cy="4854575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Independence Hall</a:t>
            </a:r>
          </a:p>
        </p:txBody>
      </p:sp>
      <p:pic>
        <p:nvPicPr>
          <p:cNvPr id="20483" name="Picture 3" descr="declaration_independence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r="1076"/>
          <a:stretch>
            <a:fillRect/>
          </a:stretch>
        </p:blipFill>
        <p:spPr bwMode="auto">
          <a:xfrm>
            <a:off x="1143000" y="1524000"/>
            <a:ext cx="7010400" cy="4646613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371600" y="1143000"/>
            <a:ext cx="63246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C"/>
                  </a:solidFill>
                  <a:round/>
                  <a:headEnd type="none" w="sm" len="sm"/>
                  <a:tailEnd type="none" w="sm" len="sm"/>
                </a:ln>
                <a:solidFill>
                  <a:srgbClr val="CC27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Hot Pizza"/>
              </a:rPr>
              <a:t>Was the</a:t>
            </a:r>
          </a:p>
          <a:p>
            <a:pPr algn="ctr"/>
            <a:r>
              <a:rPr lang="en-US" sz="3600" kern="10">
                <a:ln w="19050">
                  <a:solidFill>
                    <a:srgbClr val="00006C"/>
                  </a:solidFill>
                  <a:round/>
                  <a:headEnd type="none" w="sm" len="sm"/>
                  <a:tailEnd type="none" w="sm" len="sm"/>
                </a:ln>
                <a:solidFill>
                  <a:srgbClr val="CC27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Hot Pizza"/>
              </a:rPr>
              <a:t>American Revolution</a:t>
            </a:r>
          </a:p>
          <a:p>
            <a:pPr algn="ctr"/>
            <a:r>
              <a:rPr lang="en-US" sz="3600" kern="10">
                <a:ln w="19050">
                  <a:solidFill>
                    <a:srgbClr val="00006C"/>
                  </a:solidFill>
                  <a:round/>
                  <a:headEnd type="none" w="sm" len="sm"/>
                  <a:tailEnd type="none" w="sm" len="sm"/>
                </a:ln>
                <a:solidFill>
                  <a:srgbClr val="CC27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Hot Pizza"/>
              </a:rPr>
              <a:t>Inevitable??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038600" y="473075"/>
            <a:ext cx="4495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New </a:t>
            </a:r>
            <a:b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</a:b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National Symbols</a:t>
            </a:r>
          </a:p>
        </p:txBody>
      </p:sp>
      <p:pic>
        <p:nvPicPr>
          <p:cNvPr id="21507" name="Picture 3" descr="Liberty Bell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705600" y="3657600"/>
            <a:ext cx="2032000" cy="26670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  <p:pic>
        <p:nvPicPr>
          <p:cNvPr id="21508" name="Picture 4" descr="flag-Don't Tread on me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352800" y="3048000"/>
            <a:ext cx="2895600" cy="1954213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  <p:pic>
        <p:nvPicPr>
          <p:cNvPr id="21509" name="Picture 5" descr="Spirit of 76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b="5064"/>
          <a:stretch>
            <a:fillRect/>
          </a:stretch>
        </p:blipFill>
        <p:spPr bwMode="auto">
          <a:xfrm>
            <a:off x="457200" y="609600"/>
            <a:ext cx="2511425" cy="3541713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000078"/>
                </a:solidFill>
                <a:latin typeface="Carinthia Demo" pitchFamily="2" charset="0"/>
              </a:rPr>
              <a:t>Tar and Feathering</a:t>
            </a:r>
          </a:p>
        </p:txBody>
      </p:sp>
      <p:pic>
        <p:nvPicPr>
          <p:cNvPr id="4099" name="Picture 3" descr="Bostonians_Paying_Excise_Man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848" t="1407" r="2078" b="4762"/>
          <a:stretch>
            <a:fillRect/>
          </a:stretch>
        </p:blipFill>
        <p:spPr bwMode="auto">
          <a:xfrm>
            <a:off x="1219200" y="1295400"/>
            <a:ext cx="4826000" cy="36576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-533400" y="556260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Tarring and feathering from John Adams miniseries     </a:t>
            </a:r>
          </a:p>
          <a:p>
            <a:r>
              <a:rPr lang="en-US" dirty="0"/>
              <a:t>2 problems historically with this scene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The Boston Massacre </a:t>
            </a:r>
            <a:r>
              <a:rPr lang="en-US" sz="4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</a:t>
            </a:r>
            <a:r>
              <a:rPr lang="en-US" sz="32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March 5,1770</a:t>
            </a:r>
            <a:r>
              <a:rPr lang="en-US" sz="4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)</a:t>
            </a:r>
          </a:p>
        </p:txBody>
      </p:sp>
      <p:pic>
        <p:nvPicPr>
          <p:cNvPr id="5123" name="Picture 3" descr="BostonMassacre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2148"/>
          <a:stretch>
            <a:fillRect/>
          </a:stretch>
        </p:blipFill>
        <p:spPr bwMode="auto">
          <a:xfrm>
            <a:off x="609600" y="1143000"/>
            <a:ext cx="5133975" cy="51816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7912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http://youtu.be/_rTrUL7ns2E</a:t>
            </a:r>
            <a:endParaRPr lang="en-US"/>
          </a:p>
          <a:p>
            <a:endParaRPr lang="en-US"/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5867400" y="2514600"/>
            <a:ext cx="3276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Picture Analysis</a:t>
            </a:r>
          </a:p>
          <a:p>
            <a:r>
              <a:rPr lang="en-US"/>
              <a:t>1. Who produced this image?</a:t>
            </a:r>
          </a:p>
          <a:p>
            <a:r>
              <a:rPr lang="en-US"/>
              <a:t>2. Is it accurate?</a:t>
            </a:r>
          </a:p>
          <a:p>
            <a:r>
              <a:rPr lang="en-US"/>
              <a:t>3. Purpose?</a:t>
            </a:r>
          </a:p>
          <a:p>
            <a:endParaRPr lang="en-US"/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5715000" y="53340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John Adams defends the British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The Gaspee Incident</a:t>
            </a: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sz="4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(1772)</a:t>
            </a:r>
            <a:endParaRPr lang="en-US" sz="4400" b="1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pic>
        <p:nvPicPr>
          <p:cNvPr id="6147" name="Picture 3" descr="USSConstitutionBySalisburyTuckerman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524000" y="1371600"/>
            <a:ext cx="6172200" cy="4376738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5973763"/>
            <a:ext cx="81534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Providence, RI coast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Committees </a:t>
            </a:r>
            <a:b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</a:b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of Correspondence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8200" y="2819400"/>
            <a:ext cx="7772400" cy="259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Purpose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warn neighboring colonies</a:t>
            </a:r>
            <a:b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       about incidents with Br.</a:t>
            </a:r>
            <a:b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/>
            </a:r>
            <a:b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3200" b="1">
                <a:solidFill>
                  <a:srgbClr val="0000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   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broaden the resistance</a:t>
            </a:r>
            <a:b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       movement.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848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Tea Act </a:t>
            </a:r>
            <a:r>
              <a:rPr lang="en-US" sz="40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(1773)</a:t>
            </a:r>
            <a:endParaRPr lang="en-US" sz="4000" b="1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pic>
        <p:nvPicPr>
          <p:cNvPr id="8195" name="Picture 3" descr="LadiesTeaBoycott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4876800" y="1219200"/>
            <a:ext cx="3925888" cy="51054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6553200" cy="556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Clr>
                <a:srgbClr val="CC2700"/>
              </a:buClr>
              <a:buSzPct val="120000"/>
              <a:buFont typeface="US-Bats" pitchFamily="2" charset="0"/>
              <a:buChar char="8"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British East India Co.:</a:t>
            </a:r>
          </a:p>
          <a:p>
            <a:pPr marL="914400" lvl="1" indent="-34290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Monopoly on Br. tea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imports.</a:t>
            </a:r>
          </a:p>
          <a:p>
            <a:pPr marL="914400" lvl="1" indent="-34290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Many members of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Parl. held shares.</a:t>
            </a:r>
          </a:p>
          <a:p>
            <a:pPr marL="914400" lvl="1" indent="-342900"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Permitted the Co. to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sell tea directly to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cols. without col.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middlemen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(cheaper tea!)</a:t>
            </a:r>
          </a:p>
          <a:p>
            <a:pPr marL="457200" indent="-457200" eaLnBrk="0" hangingPunct="0">
              <a:spcBef>
                <a:spcPct val="50000"/>
              </a:spcBef>
              <a:buClr>
                <a:srgbClr val="CC2700"/>
              </a:buClr>
              <a:buSzPct val="120000"/>
              <a:buFont typeface="US-Bats" pitchFamily="2" charset="0"/>
              <a:buChar char="8"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North expected the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cols. to eagerly choose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cheaper tea.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Boston Tea Party </a:t>
            </a:r>
            <a:r>
              <a:rPr lang="en-US" sz="40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(1773)</a:t>
            </a:r>
            <a:endParaRPr lang="en-US" sz="5400" b="1" dirty="0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pic>
        <p:nvPicPr>
          <p:cNvPr id="9219" name="Picture 3" descr="Boston Tea Party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457200" y="1295400"/>
            <a:ext cx="8281988" cy="4995863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85800" y="168275"/>
            <a:ext cx="7848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The Coercive or Intolerable</a:t>
            </a:r>
            <a:b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</a:b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Acts </a:t>
            </a:r>
            <a:r>
              <a:rPr lang="en-US" sz="4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(1774)</a:t>
            </a:r>
            <a:endParaRPr lang="en-US" sz="5400" b="1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pic>
        <p:nvPicPr>
          <p:cNvPr id="10243" name="Picture 3" descr="North-Intolerable Acts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l="3076" t="2319" r="1538"/>
          <a:stretch>
            <a:fillRect/>
          </a:stretch>
        </p:blipFill>
        <p:spPr bwMode="auto">
          <a:xfrm>
            <a:off x="457200" y="2362200"/>
            <a:ext cx="3429000" cy="2765425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3505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Lord North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343400" y="2133600"/>
            <a:ext cx="4419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Port Bill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343400" y="3124200"/>
            <a:ext cx="4343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Government Act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343400" y="5334000"/>
            <a:ext cx="45720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4.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Administration of</a:t>
            </a:r>
            <a:b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Justice Act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343400" y="4114800"/>
            <a:ext cx="46482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3.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New Quartering</a:t>
            </a:r>
            <a:b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Act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  <p:bldP spid="25607" grpId="0"/>
      <p:bldP spid="2560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286</Words>
  <Application>Microsoft Office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Hot Pizza</vt:lpstr>
      <vt:lpstr>Carinthia Demo</vt:lpstr>
      <vt:lpstr>BlackChancery</vt:lpstr>
      <vt:lpstr>Comic Sans MS</vt:lpstr>
      <vt:lpstr>Wingdings</vt:lpstr>
      <vt:lpstr>US-Bats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Horace Greeley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Revolution</dc:title>
  <dc:creator>Susan M. Pojer</dc:creator>
  <cp:lastModifiedBy>kurt.wessler</cp:lastModifiedBy>
  <cp:revision>42</cp:revision>
  <dcterms:created xsi:type="dcterms:W3CDTF">2005-06-22T02:32:14Z</dcterms:created>
  <dcterms:modified xsi:type="dcterms:W3CDTF">2015-03-03T16:28:50Z</dcterms:modified>
</cp:coreProperties>
</file>