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663300"/>
    <a:srgbClr val="CC3300"/>
    <a:srgbClr val="3366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2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454400"/>
            <a:ext cx="7543800" cy="762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267200"/>
            <a:ext cx="75438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B60362-1C2E-4895-82BE-A1A845932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F64B1-1E94-46D9-AE16-B947C19F8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3810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810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A4E8-7792-452B-8882-7D6DA9328A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914400"/>
            <a:ext cx="3771900" cy="5486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5900" y="914400"/>
            <a:ext cx="3771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5F025056-8EEB-4E87-B73E-5F2FCDB84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FF9F2-1A8D-420B-975A-4F6865D54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7B69-C352-4C63-A4B1-72C0846FB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9144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9144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CB9C3-8E41-4110-9C16-21B819BD7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05C37-0B5E-4CBD-88AA-AE94C672F0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8B85B-4263-4A6E-BE5A-BF38DA728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B1900-4B30-4D8F-B12C-43889C403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8484C-1015-4E34-BAB1-1CAEDE1D14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9889C-7B8F-4C9F-B3E7-98FC440E0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9144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D039A05-9B26-40F1-A7B6-519B62D16E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6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The Rise and Fall of the Roman Republic (circa. 800-44 BCE)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953000"/>
            <a:ext cx="7543800" cy="609600"/>
          </a:xfrm>
        </p:spPr>
        <p:txBody>
          <a:bodyPr/>
          <a:lstStyle/>
          <a:p>
            <a:r>
              <a:rPr lang="en-US"/>
              <a:t>-Key Concepts-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3581400"/>
            <a:ext cx="7772400" cy="304800"/>
          </a:xfrm>
        </p:spPr>
        <p:txBody>
          <a:bodyPr/>
          <a:lstStyle/>
          <a:p>
            <a:r>
              <a:rPr lang="en-US" sz="3600"/>
              <a:t>VI.  Roman Social Institutions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A.  The Client-Patron System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Network of reciprocal relationships institutionalized by Roman custom</a:t>
            </a:r>
          </a:p>
          <a:p>
            <a:r>
              <a:rPr lang="en-US" sz="2400"/>
              <a:t>The duties of the Client</a:t>
            </a:r>
          </a:p>
          <a:p>
            <a:r>
              <a:rPr lang="en-US" sz="2400"/>
              <a:t>The obligations of the Patron</a:t>
            </a:r>
          </a:p>
          <a:p>
            <a:r>
              <a:rPr lang="en-US" sz="2400"/>
              <a:t>Patron-client relationships endured over generations in many cases and sometimes across miles</a:t>
            </a:r>
          </a:p>
          <a:p>
            <a:r>
              <a:rPr lang="en-US" sz="2400"/>
              <a:t>Reflects the central Roman value of fidelity</a:t>
            </a:r>
          </a:p>
        </p:txBody>
      </p:sp>
      <p:pic>
        <p:nvPicPr>
          <p:cNvPr id="98311" name="Picture 7" descr="vitellius_fi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334645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B.  Power in the Roman Family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Patriarchal Society: “</a:t>
            </a:r>
            <a:r>
              <a:rPr lang="en-US" sz="2400" i="1" dirty="0"/>
              <a:t>Patria </a:t>
            </a:r>
            <a:r>
              <a:rPr lang="en-US" sz="2400" i="1" dirty="0" err="1"/>
              <a:t>Potestas</a:t>
            </a:r>
            <a:r>
              <a:rPr lang="en-US" sz="2400" i="1" dirty="0"/>
              <a:t>” </a:t>
            </a:r>
            <a:r>
              <a:rPr lang="en-US" sz="2400" dirty="0"/>
              <a:t>(Power of a Father)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Father assumed the power of life and death over his family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Roman fathers conferred with a “council” of friends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Women living in the shadow of men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power and duties of women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--</a:t>
            </a:r>
            <a:r>
              <a:rPr lang="en-US" sz="2400" dirty="0" err="1" smtClean="0"/>
              <a:t>Tullia</a:t>
            </a:r>
            <a:r>
              <a:rPr lang="en-US" sz="2400" dirty="0" smtClean="0"/>
              <a:t> (daughter of Cicero)</a:t>
            </a:r>
            <a:endParaRPr lang="en-US" sz="2400" dirty="0"/>
          </a:p>
        </p:txBody>
      </p:sp>
      <p:pic>
        <p:nvPicPr>
          <p:cNvPr id="100359" name="Picture 7" descr="Tul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2889250" cy="38862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47800" y="5410200"/>
            <a:ext cx="371197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Now, as in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Tullias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tombe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one lamp burnt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cleare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Unchang'd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fifteene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hundred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yeare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May these love-lamps we here enshrine,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 warmth, light, lasting,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equall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the divine. . 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charset="0"/>
                <a:cs typeface="Arial" charset="0"/>
              </a:rPr>
              <a:t>English Poet John Donne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B. Power in the Roman Family (cont)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lot of poor women</a:t>
            </a:r>
          </a:p>
          <a:p>
            <a:pPr>
              <a:lnSpc>
                <a:spcPct val="90000"/>
              </a:lnSpc>
            </a:pPr>
            <a:r>
              <a:rPr lang="en-US" sz="2800"/>
              <a:t>The indirect political impact of women</a:t>
            </a:r>
          </a:p>
          <a:p>
            <a:pPr>
              <a:lnSpc>
                <a:spcPct val="90000"/>
              </a:lnSpc>
            </a:pPr>
            <a:r>
              <a:rPr lang="en-US" sz="2800"/>
              <a:t>A day in the life of a Roman household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--Began the day early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--Main meal at midday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--An agricultural economy and practices</a:t>
            </a:r>
          </a:p>
        </p:txBody>
      </p:sp>
      <p:pic>
        <p:nvPicPr>
          <p:cNvPr id="102406" name="Picture 6" descr="Lucret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3311525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C.  The Goals of Roman Education for Public Life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Children’s recreation</a:t>
            </a:r>
          </a:p>
          <a:p>
            <a:pPr>
              <a:lnSpc>
                <a:spcPct val="90000"/>
              </a:lnSpc>
            </a:pPr>
            <a:r>
              <a:rPr lang="en-US" sz="2800"/>
              <a:t>Formal schooling for children</a:t>
            </a:r>
          </a:p>
          <a:p>
            <a:pPr>
              <a:lnSpc>
                <a:spcPct val="90000"/>
              </a:lnSpc>
            </a:pPr>
            <a:r>
              <a:rPr lang="en-US" sz="2800"/>
              <a:t>Important subjects and values to be taught to Roman boys</a:t>
            </a:r>
          </a:p>
          <a:p>
            <a:pPr>
              <a:lnSpc>
                <a:spcPct val="90000"/>
              </a:lnSpc>
            </a:pPr>
            <a:r>
              <a:rPr lang="en-US" sz="2800"/>
              <a:t>Education of girls</a:t>
            </a:r>
          </a:p>
          <a:p>
            <a:pPr>
              <a:lnSpc>
                <a:spcPct val="90000"/>
              </a:lnSpc>
            </a:pPr>
            <a:r>
              <a:rPr lang="en-US" sz="2800"/>
              <a:t>The place of rhetoric in Roman Education</a:t>
            </a:r>
          </a:p>
          <a:p>
            <a:pPr>
              <a:lnSpc>
                <a:spcPct val="90000"/>
              </a:lnSpc>
            </a:pPr>
            <a:r>
              <a:rPr lang="en-US" sz="2800"/>
              <a:t>Cicero: The Republic’s Finest Orator</a:t>
            </a:r>
          </a:p>
        </p:txBody>
      </p:sp>
      <p:pic>
        <p:nvPicPr>
          <p:cNvPr id="104455" name="Picture 7" descr="cic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3186113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D.  The Role of Religion in the Republic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Roman gods: stern, powerful and aloof</a:t>
            </a:r>
          </a:p>
          <a:p>
            <a:r>
              <a:rPr lang="en-US" sz="2400"/>
              <a:t>No formal priesthood—role of aristocrats</a:t>
            </a:r>
          </a:p>
          <a:p>
            <a:pPr>
              <a:buFontTx/>
              <a:buNone/>
            </a:pPr>
            <a:r>
              <a:rPr lang="en-US" sz="2400"/>
              <a:t>	--</a:t>
            </a:r>
            <a:r>
              <a:rPr lang="en-US" sz="2400" i="1"/>
              <a:t>pax deorum</a:t>
            </a:r>
          </a:p>
          <a:p>
            <a:r>
              <a:rPr lang="en-US" sz="2400"/>
              <a:t>The </a:t>
            </a:r>
            <a:r>
              <a:rPr lang="en-US" sz="2400" i="1"/>
              <a:t>Pontifex Maximus</a:t>
            </a:r>
            <a:r>
              <a:rPr lang="en-US" sz="2400"/>
              <a:t> and his board of priests</a:t>
            </a:r>
          </a:p>
          <a:p>
            <a:r>
              <a:rPr lang="en-US" sz="2400"/>
              <a:t>The role of religious festivals and foreign cults</a:t>
            </a:r>
          </a:p>
          <a:p>
            <a:pPr>
              <a:buFontTx/>
              <a:buNone/>
            </a:pPr>
            <a:r>
              <a:rPr lang="en-US" sz="2400"/>
              <a:t>	--The Festival of Lupercalia</a:t>
            </a:r>
          </a:p>
          <a:p>
            <a:pPr>
              <a:buFontTx/>
              <a:buNone/>
            </a:pPr>
            <a:r>
              <a:rPr lang="en-US" sz="2400"/>
              <a:t>	--The Festival of Saturnalia</a:t>
            </a:r>
          </a:p>
        </p:txBody>
      </p:sp>
      <p:pic>
        <p:nvPicPr>
          <p:cNvPr id="106503" name="Picture 7" descr="satur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3790950" cy="38544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D. Roman Religion (cont)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Three central gods: Jupiter, Juno and Minerva</a:t>
            </a:r>
          </a:p>
          <a:p>
            <a:r>
              <a:rPr lang="en-US" sz="2400"/>
              <a:t>Main role of the gods was protection and provision</a:t>
            </a:r>
          </a:p>
          <a:p>
            <a:r>
              <a:rPr lang="en-US" sz="2400"/>
              <a:t>Deification of abstract moral qualities</a:t>
            </a:r>
          </a:p>
          <a:p>
            <a:pPr>
              <a:buFontTx/>
              <a:buNone/>
            </a:pPr>
            <a:r>
              <a:rPr lang="en-US" sz="2400"/>
              <a:t>	--</a:t>
            </a:r>
            <a:r>
              <a:rPr lang="en-US" sz="2400" i="1"/>
              <a:t>fides, pietas, </a:t>
            </a:r>
            <a:r>
              <a:rPr lang="en-US" sz="2400"/>
              <a:t>and </a:t>
            </a:r>
            <a:r>
              <a:rPr lang="en-US" sz="2400" i="1"/>
              <a:t>virtus</a:t>
            </a:r>
          </a:p>
          <a:p>
            <a:r>
              <a:rPr lang="en-US" sz="2400"/>
              <a:t>The shrine of Vesta and the Vestal Virgins</a:t>
            </a:r>
          </a:p>
          <a:p>
            <a:r>
              <a:rPr lang="en-US" sz="2400"/>
              <a:t>Household shrines: </a:t>
            </a:r>
            <a:r>
              <a:rPr lang="en-US" sz="2400" i="1"/>
              <a:t>Penates </a:t>
            </a:r>
            <a:r>
              <a:rPr lang="en-US" sz="2400"/>
              <a:t>and </a:t>
            </a:r>
            <a:r>
              <a:rPr lang="en-US" sz="2400" i="1"/>
              <a:t>Lares</a:t>
            </a:r>
            <a:endParaRPr lang="en-US" sz="2400"/>
          </a:p>
          <a:p>
            <a:r>
              <a:rPr lang="en-US" sz="2400"/>
              <a:t>Roman belief in a multitude of spirits</a:t>
            </a:r>
          </a:p>
          <a:p>
            <a:endParaRPr lang="en-US" sz="2400"/>
          </a:p>
        </p:txBody>
      </p:sp>
      <p:pic>
        <p:nvPicPr>
          <p:cNvPr id="108552" name="Picture 8" descr="vesta_te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385445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VII.  Era of Overseas Conquest (282-146 BCE)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Roman confrontation with the Carthaginians</a:t>
            </a:r>
          </a:p>
          <a:p>
            <a:pPr>
              <a:lnSpc>
                <a:spcPct val="90000"/>
              </a:lnSpc>
            </a:pPr>
            <a:r>
              <a:rPr lang="en-US" sz="2400"/>
              <a:t>The First Punic War (264-241 BCE)</a:t>
            </a:r>
          </a:p>
          <a:p>
            <a:pPr>
              <a:lnSpc>
                <a:spcPct val="90000"/>
              </a:lnSpc>
            </a:pPr>
            <a:r>
              <a:rPr lang="en-US" sz="2400"/>
              <a:t>Roman seizure of Sardinia and Corsica</a:t>
            </a:r>
          </a:p>
          <a:p>
            <a:pPr>
              <a:lnSpc>
                <a:spcPct val="90000"/>
              </a:lnSpc>
            </a:pPr>
            <a:r>
              <a:rPr lang="en-US" sz="2400"/>
              <a:t>The Second Punic War (218-201 BCE)</a:t>
            </a:r>
          </a:p>
          <a:p>
            <a:pPr>
              <a:lnSpc>
                <a:spcPct val="90000"/>
              </a:lnSpc>
            </a:pPr>
            <a:r>
              <a:rPr lang="en-US" sz="2400"/>
              <a:t>Hannibal’s invasion and the Battle of Cannae (216 BCE)</a:t>
            </a:r>
          </a:p>
          <a:p>
            <a:pPr>
              <a:lnSpc>
                <a:spcPct val="90000"/>
              </a:lnSpc>
            </a:pPr>
            <a:r>
              <a:rPr lang="en-US" sz="2400"/>
              <a:t>Roman general Scipio attacks Carthage and the Battle of Zama (202 BCE)</a:t>
            </a:r>
          </a:p>
        </p:txBody>
      </p:sp>
      <p:pic>
        <p:nvPicPr>
          <p:cNvPr id="110599" name="Picture 7" descr="elephant-in-bat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3602038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VII.  Era of Overseas Conquest (cont)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War against the Gauls—barbarians like the Carthaginians</a:t>
            </a:r>
          </a:p>
          <a:p>
            <a:pPr>
              <a:lnSpc>
                <a:spcPct val="90000"/>
              </a:lnSpc>
            </a:pPr>
            <a:r>
              <a:rPr lang="en-US" sz="2400"/>
              <a:t>The “Raven” and the Roman navy</a:t>
            </a:r>
          </a:p>
          <a:p>
            <a:pPr>
              <a:lnSpc>
                <a:spcPct val="90000"/>
              </a:lnSpc>
            </a:pPr>
            <a:r>
              <a:rPr lang="en-US" sz="2400"/>
              <a:t>Sacrilege at sea—the sad saga of Claudius Pulcher</a:t>
            </a:r>
          </a:p>
          <a:p>
            <a:pPr>
              <a:lnSpc>
                <a:spcPct val="90000"/>
              </a:lnSpc>
            </a:pPr>
            <a:r>
              <a:rPr lang="en-US" sz="2400"/>
              <a:t>The Second Macedonian War (200-197 BCE)</a:t>
            </a:r>
          </a:p>
          <a:p>
            <a:pPr>
              <a:lnSpc>
                <a:spcPct val="90000"/>
              </a:lnSpc>
            </a:pPr>
            <a:r>
              <a:rPr lang="en-US" sz="2400"/>
              <a:t>“The Freedom of the Greeks”</a:t>
            </a:r>
          </a:p>
          <a:p>
            <a:pPr>
              <a:lnSpc>
                <a:spcPct val="90000"/>
              </a:lnSpc>
            </a:pPr>
            <a:r>
              <a:rPr lang="en-US" sz="2400"/>
              <a:t>The Third Punic War (149-146 BCE)</a:t>
            </a:r>
          </a:p>
          <a:p>
            <a:pPr>
              <a:lnSpc>
                <a:spcPct val="90000"/>
              </a:lnSpc>
            </a:pPr>
            <a:r>
              <a:rPr lang="en-US" sz="2400"/>
              <a:t>Motivations and pattern of Roman imperialism</a:t>
            </a:r>
          </a:p>
        </p:txBody>
      </p:sp>
      <p:pic>
        <p:nvPicPr>
          <p:cNvPr id="112647" name="Picture 7" descr="corvus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724400" cy="35131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VIII.  Consequences of Roman Expansion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i="1"/>
              <a:t>Mare Nostrum</a:t>
            </a:r>
            <a:r>
              <a:rPr lang="en-US" sz="2400"/>
              <a:t>: “Our Sea”</a:t>
            </a:r>
            <a:endParaRPr lang="en-US" sz="2400" i="1"/>
          </a:p>
          <a:p>
            <a:r>
              <a:rPr lang="en-US" sz="2400"/>
              <a:t>Widened gap between rich and poor</a:t>
            </a:r>
          </a:p>
          <a:p>
            <a:r>
              <a:rPr lang="en-US" sz="2400"/>
              <a:t>Disruption of traditional patterns of life in the countryside</a:t>
            </a:r>
          </a:p>
          <a:p>
            <a:r>
              <a:rPr lang="en-US" sz="2400"/>
              <a:t>Small farmers fall into debt and sell land to rich owners of </a:t>
            </a:r>
            <a:r>
              <a:rPr lang="en-US" sz="2400" i="1"/>
              <a:t>Latifundia</a:t>
            </a:r>
            <a:endParaRPr lang="en-US" sz="2400"/>
          </a:p>
          <a:p>
            <a:r>
              <a:rPr lang="en-US" sz="2400"/>
              <a:t>Growth of unemployed urban poor</a:t>
            </a:r>
          </a:p>
          <a:p>
            <a:r>
              <a:rPr lang="en-US" sz="2400"/>
              <a:t>An influx of slaves</a:t>
            </a:r>
          </a:p>
        </p:txBody>
      </p:sp>
      <p:pic>
        <p:nvPicPr>
          <p:cNvPr id="114695" name="Picture 7" descr="romanrepublic-disp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5105400" cy="4845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I.  The Geography of Early Rome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Jumble of plains, river valleys, hills and mountains</a:t>
            </a:r>
          </a:p>
          <a:p>
            <a:r>
              <a:rPr lang="en-US" sz="2400"/>
              <a:t>The Alps and the Appenines</a:t>
            </a:r>
          </a:p>
          <a:p>
            <a:r>
              <a:rPr lang="en-US" sz="2400"/>
              <a:t>More open geography makes political unification easier than in Greece</a:t>
            </a:r>
          </a:p>
          <a:p>
            <a:r>
              <a:rPr lang="en-US" sz="2400"/>
              <a:t>Geography explains Roman expansion</a:t>
            </a:r>
          </a:p>
          <a:p>
            <a:r>
              <a:rPr lang="en-US" sz="2400"/>
              <a:t>City of Rome itself</a:t>
            </a:r>
          </a:p>
          <a:p>
            <a:r>
              <a:rPr lang="en-US" sz="2400"/>
              <a:t>Rome = center of the Mediterranean world</a:t>
            </a:r>
          </a:p>
        </p:txBody>
      </p:sp>
      <p:pic>
        <p:nvPicPr>
          <p:cNvPr id="79879" name="Picture 7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4152900" cy="43561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VIII.  Consequences of Roman Expansion (cont)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New Hellenized, urban culture</a:t>
            </a:r>
          </a:p>
          <a:p>
            <a:pPr>
              <a:lnSpc>
                <a:spcPct val="80000"/>
              </a:lnSpc>
            </a:pPr>
            <a:r>
              <a:rPr lang="en-US" sz="2400"/>
              <a:t>Roman literature imitates Greek models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	--Terence</a:t>
            </a:r>
          </a:p>
          <a:p>
            <a:pPr>
              <a:lnSpc>
                <a:spcPct val="80000"/>
              </a:lnSpc>
            </a:pPr>
            <a:r>
              <a:rPr lang="en-US" sz="2400"/>
              <a:t>Adopted fad of Greek bathing</a:t>
            </a:r>
          </a:p>
          <a:p>
            <a:pPr>
              <a:lnSpc>
                <a:spcPct val="80000"/>
              </a:lnSpc>
            </a:pPr>
            <a:r>
              <a:rPr lang="en-US" sz="2400"/>
              <a:t>Shift in eating habits</a:t>
            </a:r>
          </a:p>
          <a:p>
            <a:pPr>
              <a:lnSpc>
                <a:spcPct val="80000"/>
              </a:lnSpc>
            </a:pPr>
            <a:r>
              <a:rPr lang="en-US" sz="2400"/>
              <a:t>More opportunities for Roman aristocrats to enrich themselves politically and materially</a:t>
            </a:r>
          </a:p>
          <a:p>
            <a:pPr>
              <a:lnSpc>
                <a:spcPct val="80000"/>
              </a:lnSpc>
            </a:pPr>
            <a:r>
              <a:rPr lang="en-US" sz="2400"/>
              <a:t>Demise of foreign enemies = loss of patriotism and Roman value of frugality</a:t>
            </a:r>
          </a:p>
        </p:txBody>
      </p:sp>
      <p:pic>
        <p:nvPicPr>
          <p:cNvPr id="116743" name="Picture 7" descr="Roman b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4800600" cy="32115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3505200"/>
            <a:ext cx="7772400" cy="304800"/>
          </a:xfrm>
        </p:spPr>
        <p:txBody>
          <a:bodyPr/>
          <a:lstStyle/>
          <a:p>
            <a:r>
              <a:rPr lang="en-US" sz="3600"/>
              <a:t>IX.  The Decay of the Republic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A.  Splintering and Violence in Aristocratic Politics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Tiberius Gracchus and land reform</a:t>
            </a:r>
          </a:p>
          <a:p>
            <a:r>
              <a:rPr lang="en-US" sz="2400"/>
              <a:t>Tiberius’ violation of the “Way of the Elders” (133 BCE)</a:t>
            </a:r>
          </a:p>
          <a:p>
            <a:r>
              <a:rPr lang="en-US" sz="2400"/>
              <a:t>Gaius Gracchus and the Cause of Reform</a:t>
            </a:r>
          </a:p>
          <a:p>
            <a:r>
              <a:rPr lang="en-US" sz="2400"/>
              <a:t>Tension between senators and </a:t>
            </a:r>
            <a:r>
              <a:rPr lang="en-US" sz="2400" i="1"/>
              <a:t>equites</a:t>
            </a:r>
            <a:endParaRPr lang="en-US" sz="2400"/>
          </a:p>
          <a:p>
            <a:r>
              <a:rPr lang="en-US" sz="2400"/>
              <a:t>The death of Gaius Gracchus</a:t>
            </a:r>
          </a:p>
          <a:p>
            <a:r>
              <a:rPr lang="en-US" sz="2400" i="1"/>
              <a:t>Populares </a:t>
            </a:r>
            <a:r>
              <a:rPr lang="en-US" sz="2400"/>
              <a:t>vs. </a:t>
            </a:r>
            <a:r>
              <a:rPr lang="en-US" sz="2400" i="1"/>
              <a:t>Optimates</a:t>
            </a:r>
          </a:p>
        </p:txBody>
      </p:sp>
      <p:pic>
        <p:nvPicPr>
          <p:cNvPr id="120839" name="Picture 7" descr="grac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2751138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B.  The Origin of Client Armies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concept of the “New Man”</a:t>
            </a:r>
          </a:p>
          <a:p>
            <a:pPr>
              <a:lnSpc>
                <a:spcPct val="90000"/>
              </a:lnSpc>
            </a:pPr>
            <a:r>
              <a:rPr lang="en-US" sz="2400"/>
              <a:t>Gaius Marius (157-86 BCE)</a:t>
            </a:r>
          </a:p>
          <a:p>
            <a:pPr>
              <a:lnSpc>
                <a:spcPct val="90000"/>
              </a:lnSpc>
            </a:pPr>
            <a:r>
              <a:rPr lang="en-US" sz="2400"/>
              <a:t>Consecutive terms as Consul</a:t>
            </a:r>
          </a:p>
          <a:p>
            <a:pPr>
              <a:lnSpc>
                <a:spcPct val="90000"/>
              </a:lnSpc>
            </a:pPr>
            <a:r>
              <a:rPr lang="en-US" sz="2400"/>
              <a:t>Voted a “Triumph”—high military honor</a:t>
            </a:r>
          </a:p>
          <a:p>
            <a:pPr>
              <a:lnSpc>
                <a:spcPct val="90000"/>
              </a:lnSpc>
            </a:pPr>
            <a:r>
              <a:rPr lang="en-US" sz="2400"/>
              <a:t>Opened the army to the property-less</a:t>
            </a:r>
          </a:p>
          <a:p>
            <a:pPr>
              <a:lnSpc>
                <a:spcPct val="90000"/>
              </a:lnSpc>
            </a:pPr>
            <a:r>
              <a:rPr lang="en-US" sz="2400"/>
              <a:t>The Social War (91-87 BCE)</a:t>
            </a:r>
          </a:p>
          <a:p>
            <a:pPr>
              <a:lnSpc>
                <a:spcPct val="90000"/>
              </a:lnSpc>
            </a:pPr>
            <a:r>
              <a:rPr lang="en-US" sz="2400"/>
              <a:t>All freeborn Italians made citizens</a:t>
            </a:r>
          </a:p>
        </p:txBody>
      </p:sp>
      <p:pic>
        <p:nvPicPr>
          <p:cNvPr id="122887" name="Picture 7" descr="mar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2700338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C.  The Demise of the Roman Republican Tradition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Social War propelled Sulla to power</a:t>
            </a:r>
          </a:p>
          <a:p>
            <a:pPr>
              <a:lnSpc>
                <a:spcPct val="90000"/>
              </a:lnSpc>
            </a:pPr>
            <a:r>
              <a:rPr lang="en-US" sz="2400"/>
              <a:t>Sulla leads his army against Marius and Rome itself</a:t>
            </a:r>
          </a:p>
          <a:p>
            <a:pPr>
              <a:lnSpc>
                <a:spcPct val="90000"/>
              </a:lnSpc>
            </a:pPr>
            <a:r>
              <a:rPr lang="en-US" sz="2400"/>
              <a:t>Marius regains power and enters on his own reign of terror</a:t>
            </a:r>
          </a:p>
          <a:p>
            <a:pPr>
              <a:lnSpc>
                <a:spcPct val="90000"/>
              </a:lnSpc>
            </a:pPr>
            <a:r>
              <a:rPr lang="en-US" sz="2400"/>
              <a:t>Sulla proscribes his political opponents</a:t>
            </a:r>
          </a:p>
          <a:p>
            <a:pPr>
              <a:lnSpc>
                <a:spcPct val="90000"/>
              </a:lnSpc>
            </a:pPr>
            <a:r>
              <a:rPr lang="en-US" sz="2400"/>
              <a:t>Sulla made dictator and tries to strengthen the power of the Senate and </a:t>
            </a:r>
            <a:r>
              <a:rPr lang="en-US" sz="2400" i="1"/>
              <a:t>Optimates</a:t>
            </a:r>
            <a:endParaRPr lang="en-US" sz="2400"/>
          </a:p>
        </p:txBody>
      </p:sp>
      <p:pic>
        <p:nvPicPr>
          <p:cNvPr id="124935" name="Picture 7" descr="sullaco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3333750" cy="31908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D.  The Irregular Career of Pompey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Succeeding generals take Sulla as a model</a:t>
            </a:r>
          </a:p>
          <a:p>
            <a:pPr>
              <a:lnSpc>
                <a:spcPct val="80000"/>
              </a:lnSpc>
            </a:pPr>
            <a:r>
              <a:rPr lang="en-US" sz="2400"/>
              <a:t>Pompey and his “triumph”</a:t>
            </a:r>
          </a:p>
          <a:p>
            <a:pPr>
              <a:lnSpc>
                <a:spcPct val="80000"/>
              </a:lnSpc>
            </a:pPr>
            <a:r>
              <a:rPr lang="en-US" sz="2400"/>
              <a:t>Pompey’s political and military successes</a:t>
            </a:r>
          </a:p>
          <a:p>
            <a:pPr>
              <a:lnSpc>
                <a:spcPct val="80000"/>
              </a:lnSpc>
            </a:pPr>
            <a:r>
              <a:rPr lang="en-US" sz="2400"/>
              <a:t>Behaves as an independent king</a:t>
            </a:r>
          </a:p>
          <a:p>
            <a:pPr>
              <a:lnSpc>
                <a:spcPct val="80000"/>
              </a:lnSpc>
            </a:pPr>
            <a:r>
              <a:rPr lang="en-US" sz="2400"/>
              <a:t>Opposition to Pompey arises</a:t>
            </a:r>
          </a:p>
          <a:p>
            <a:pPr>
              <a:lnSpc>
                <a:spcPct val="80000"/>
              </a:lnSpc>
            </a:pPr>
            <a:r>
              <a:rPr lang="en-US" sz="2400"/>
              <a:t>Formation of the First Triumvirate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	--Crassus, Pompey and Julius Caesar</a:t>
            </a:r>
          </a:p>
          <a:p>
            <a:pPr>
              <a:lnSpc>
                <a:spcPct val="80000"/>
              </a:lnSpc>
            </a:pPr>
            <a:r>
              <a:rPr lang="en-US" sz="2400"/>
              <a:t>Julius Caesar’s daughter Julia marries Pompey</a:t>
            </a:r>
          </a:p>
        </p:txBody>
      </p:sp>
      <p:pic>
        <p:nvPicPr>
          <p:cNvPr id="126982" name="Picture 6" descr="pomp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3629025" cy="43338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E.  The Victory of Julius Caesar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Caesar’s Gallic campaigns</a:t>
            </a:r>
          </a:p>
          <a:p>
            <a:r>
              <a:rPr lang="en-US" sz="2400"/>
              <a:t>Mounting political violence in streets of Rome</a:t>
            </a:r>
          </a:p>
          <a:p>
            <a:r>
              <a:rPr lang="en-US" sz="2400"/>
              <a:t>Triumvirate dissolves and Pompey made sole consul—another tradition destroyed</a:t>
            </a:r>
          </a:p>
          <a:p>
            <a:r>
              <a:rPr lang="en-US" sz="2400"/>
              <a:t>Julius Caesar marches on Rome (49 BCE)</a:t>
            </a:r>
          </a:p>
          <a:p>
            <a:r>
              <a:rPr lang="en-US" sz="2400"/>
              <a:t>Victory over Pompey and love affair with Cleopatra</a:t>
            </a:r>
          </a:p>
        </p:txBody>
      </p:sp>
      <p:pic>
        <p:nvPicPr>
          <p:cNvPr id="129031" name="Picture 7" descr="julius cae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3338513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E.  The Victory of Julius Caesar (cont)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Caesar’s key problem was ruling Rome alone without violating the oldest tradition of the republic: hatred of monarchy</a:t>
            </a:r>
          </a:p>
          <a:p>
            <a:pPr>
              <a:lnSpc>
                <a:spcPct val="80000"/>
              </a:lnSpc>
            </a:pPr>
            <a:r>
              <a:rPr lang="en-US" sz="2400"/>
              <a:t>Caesar’s domestic accomplishments and honors</a:t>
            </a:r>
          </a:p>
          <a:p>
            <a:pPr>
              <a:lnSpc>
                <a:spcPct val="80000"/>
              </a:lnSpc>
            </a:pPr>
            <a:r>
              <a:rPr lang="en-US" sz="2400"/>
              <a:t>The assassination of Julius Caesar (44 BCE)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	-- “The Ides of March”</a:t>
            </a:r>
          </a:p>
          <a:p>
            <a:pPr>
              <a:lnSpc>
                <a:spcPct val="80000"/>
              </a:lnSpc>
            </a:pPr>
            <a:r>
              <a:rPr lang="en-US" sz="2400"/>
              <a:t>Roman literature and portraiture reflects these stormy years of political chaos</a:t>
            </a:r>
          </a:p>
        </p:txBody>
      </p:sp>
      <p:pic>
        <p:nvPicPr>
          <p:cNvPr id="131079" name="Picture 7" descr="caesars de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3408363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X.  The Legacy of the Roman Republic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spread of Greco-Roman culture</a:t>
            </a:r>
          </a:p>
          <a:p>
            <a:pPr>
              <a:lnSpc>
                <a:spcPct val="90000"/>
              </a:lnSpc>
            </a:pPr>
            <a:r>
              <a:rPr lang="en-US" sz="2400"/>
              <a:t>The Concept of Roman Law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--Roman Civil Law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--</a:t>
            </a:r>
            <a:r>
              <a:rPr lang="en-US" sz="2400" i="1"/>
              <a:t>ius gentium</a:t>
            </a:r>
            <a:r>
              <a:rPr lang="en-US" sz="2400"/>
              <a:t>: “the law of the peoples”</a:t>
            </a:r>
          </a:p>
          <a:p>
            <a:pPr>
              <a:lnSpc>
                <a:spcPct val="90000"/>
              </a:lnSpc>
            </a:pPr>
            <a:r>
              <a:rPr lang="en-US" sz="2400"/>
              <a:t>Stoic concept of </a:t>
            </a:r>
            <a:r>
              <a:rPr lang="en-US" sz="2400" i="1"/>
              <a:t>ius naturale</a:t>
            </a:r>
            <a:r>
              <a:rPr lang="en-US" sz="2400"/>
              <a:t>: universal, natural law being employed by the Romans</a:t>
            </a:r>
          </a:p>
          <a:p>
            <a:pPr>
              <a:lnSpc>
                <a:spcPct val="90000"/>
              </a:lnSpc>
            </a:pPr>
            <a:r>
              <a:rPr lang="en-US" sz="2400"/>
              <a:t>Roman law harmonized with the needs of a world empire and was discerned by reason</a:t>
            </a:r>
          </a:p>
        </p:txBody>
      </p:sp>
      <p:pic>
        <p:nvPicPr>
          <p:cNvPr id="133127" name="Picture 7" descr="Romanpanthe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800600" cy="32019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II.  The Etruscans and Rome (750-509 BCE)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Early Romans </a:t>
            </a:r>
            <a:r>
              <a:rPr lang="en-US" sz="2400" dirty="0" smtClean="0"/>
              <a:t>(Latins) and </a:t>
            </a:r>
            <a:r>
              <a:rPr lang="en-US" sz="2400" dirty="0"/>
              <a:t>their different </a:t>
            </a:r>
            <a:r>
              <a:rPr lang="en-US" sz="2400" dirty="0" smtClean="0"/>
              <a:t>neighbors…rural, unorganized</a:t>
            </a:r>
            <a:endParaRPr lang="en-US" sz="2400" dirty="0"/>
          </a:p>
          <a:p>
            <a:r>
              <a:rPr lang="en-US" sz="2400" dirty="0"/>
              <a:t>Who were the Etruscans?</a:t>
            </a:r>
          </a:p>
          <a:p>
            <a:r>
              <a:rPr lang="en-US" sz="2400" dirty="0"/>
              <a:t>The influence of the </a:t>
            </a:r>
            <a:r>
              <a:rPr lang="en-US" sz="2400" dirty="0" smtClean="0"/>
              <a:t>Etruscans (engineering, art, Greek connections)</a:t>
            </a:r>
            <a:endParaRPr lang="en-US" sz="2400" dirty="0"/>
          </a:p>
          <a:p>
            <a:r>
              <a:rPr lang="en-US" sz="2400" dirty="0" smtClean="0"/>
              <a:t>First </a:t>
            </a:r>
            <a:r>
              <a:rPr lang="en-US" sz="2400" dirty="0"/>
              <a:t>Roman political system rooted in Etruscan precedents</a:t>
            </a:r>
          </a:p>
          <a:p>
            <a:r>
              <a:rPr lang="en-US" sz="2400" dirty="0"/>
              <a:t>Other developments grounded in Etruscan culture and </a:t>
            </a:r>
            <a:r>
              <a:rPr lang="en-US" sz="2400" dirty="0" smtClean="0"/>
              <a:t>history (gladiators, demons,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81927" name="Picture 7" descr="toga_roma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26924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III.  Roman Conquest of Italy (509-290 BCE)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Conflict between kings and aristocrats</a:t>
            </a:r>
          </a:p>
          <a:p>
            <a:pPr>
              <a:buFontTx/>
              <a:buNone/>
            </a:pPr>
            <a:r>
              <a:rPr lang="en-US" sz="2400" dirty="0"/>
              <a:t>	--legend of </a:t>
            </a:r>
            <a:r>
              <a:rPr lang="en-US" sz="2400" dirty="0" err="1" smtClean="0"/>
              <a:t>Lucretia</a:t>
            </a: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     -- Romulus and Remus</a:t>
            </a:r>
            <a:endParaRPr lang="en-US" sz="2400" dirty="0"/>
          </a:p>
          <a:p>
            <a:r>
              <a:rPr lang="en-US" sz="2400" dirty="0"/>
              <a:t>Wars of self-defense and open fighting style</a:t>
            </a:r>
          </a:p>
          <a:p>
            <a:r>
              <a:rPr lang="en-US" sz="2400" dirty="0"/>
              <a:t>Treatment of defeated Italians</a:t>
            </a:r>
          </a:p>
          <a:p>
            <a:r>
              <a:rPr lang="en-US" sz="2400" dirty="0"/>
              <a:t>Legend of Cincinnatus</a:t>
            </a:r>
          </a:p>
          <a:p>
            <a:r>
              <a:rPr lang="en-US" sz="2400" dirty="0"/>
              <a:t>Cultural unity on the peninsula</a:t>
            </a:r>
          </a:p>
          <a:p>
            <a:r>
              <a:rPr lang="en-US" sz="2400" dirty="0"/>
              <a:t>Invasion of the </a:t>
            </a:r>
            <a:r>
              <a:rPr lang="en-US" sz="2400" dirty="0" err="1"/>
              <a:t>Gauls</a:t>
            </a:r>
            <a:r>
              <a:rPr lang="en-US" sz="2400" dirty="0"/>
              <a:t> (390 BCE)</a:t>
            </a:r>
          </a:p>
        </p:txBody>
      </p:sp>
      <p:pic>
        <p:nvPicPr>
          <p:cNvPr id="83975" name="Picture 7" descr="Cincinna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3175000" cy="444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III.  Roman Conquest of Italy (cont)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Growth of the city of Rome</a:t>
            </a:r>
          </a:p>
          <a:p>
            <a:pPr>
              <a:lnSpc>
                <a:spcPct val="90000"/>
              </a:lnSpc>
            </a:pPr>
            <a:r>
              <a:rPr lang="en-US" sz="2800"/>
              <a:t>Evolution of Roman nobility</a:t>
            </a:r>
          </a:p>
          <a:p>
            <a:pPr>
              <a:lnSpc>
                <a:spcPct val="90000"/>
              </a:lnSpc>
            </a:pPr>
            <a:r>
              <a:rPr lang="en-US" sz="2800"/>
              <a:t>Conquest of the Greek colonies in southern Italy (275 BCE)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--leadership of Pyrrhus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--predicts Sicily as future battleground with the Carthaginians</a:t>
            </a:r>
          </a:p>
        </p:txBody>
      </p:sp>
      <p:pic>
        <p:nvPicPr>
          <p:cNvPr id="86022" name="Picture 6" descr="pyrrh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321945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IV.  The Struggle of the Orders (500-280 BCE)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Turmoil between patricians and plebeians</a:t>
            </a:r>
          </a:p>
          <a:p>
            <a:pPr>
              <a:lnSpc>
                <a:spcPct val="90000"/>
              </a:lnSpc>
            </a:pPr>
            <a:r>
              <a:rPr lang="en-US" sz="2400"/>
              <a:t>Privileges of patricians</a:t>
            </a:r>
          </a:p>
          <a:p>
            <a:pPr>
              <a:lnSpc>
                <a:spcPct val="90000"/>
              </a:lnSpc>
            </a:pPr>
            <a:r>
              <a:rPr lang="en-US" sz="2400"/>
              <a:t>Source of turmoil</a:t>
            </a:r>
          </a:p>
          <a:p>
            <a:pPr>
              <a:lnSpc>
                <a:spcPct val="90000"/>
              </a:lnSpc>
            </a:pPr>
            <a:r>
              <a:rPr lang="en-US" sz="2400"/>
              <a:t>Plebeian strategy of physical withdrawal</a:t>
            </a:r>
          </a:p>
          <a:p>
            <a:pPr>
              <a:lnSpc>
                <a:spcPct val="90000"/>
              </a:lnSpc>
            </a:pPr>
            <a:r>
              <a:rPr lang="en-US" sz="2400"/>
              <a:t>Results in first written code of law—the Twelve Tables (451 BCE)</a:t>
            </a:r>
          </a:p>
          <a:p>
            <a:pPr>
              <a:lnSpc>
                <a:spcPct val="90000"/>
              </a:lnSpc>
            </a:pPr>
            <a:r>
              <a:rPr lang="en-US" sz="2400"/>
              <a:t>Other concessions to the plebeians</a:t>
            </a:r>
          </a:p>
          <a:p>
            <a:pPr>
              <a:lnSpc>
                <a:spcPct val="90000"/>
              </a:lnSpc>
            </a:pPr>
            <a:r>
              <a:rPr lang="en-US" sz="2400"/>
              <a:t>Struggle actually contributes to Roman unity and value of practical compromise</a:t>
            </a:r>
          </a:p>
        </p:txBody>
      </p:sp>
      <p:pic>
        <p:nvPicPr>
          <p:cNvPr id="88071" name="Picture 7" descr="plebi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35052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V.  The Constitution of the Roman Republic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No written constitution</a:t>
            </a:r>
          </a:p>
          <a:p>
            <a:r>
              <a:rPr lang="en-US" sz="2800" dirty="0"/>
              <a:t>Republican government was a complex mess that arose out of practical </a:t>
            </a:r>
            <a:r>
              <a:rPr lang="en-US" sz="2800" dirty="0" smtClean="0"/>
              <a:t>need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office of Consul</a:t>
            </a:r>
          </a:p>
          <a:p>
            <a:r>
              <a:rPr lang="en-US" sz="2800" dirty="0"/>
              <a:t>The power of the Roman Senate</a:t>
            </a:r>
          </a:p>
          <a:p>
            <a:r>
              <a:rPr lang="en-US" sz="2800" dirty="0"/>
              <a:t>The office of Censor</a:t>
            </a:r>
          </a:p>
        </p:txBody>
      </p:sp>
      <p:pic>
        <p:nvPicPr>
          <p:cNvPr id="90119" name="Picture 7" descr="Accepting_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3886200" cy="2952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A.  The Course of Offices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Ranked according to prestige</a:t>
            </a:r>
          </a:p>
          <a:p>
            <a:r>
              <a:rPr lang="en-US" sz="2400" dirty="0"/>
              <a:t>The office of Quaestor</a:t>
            </a:r>
          </a:p>
          <a:p>
            <a:r>
              <a:rPr lang="en-US" sz="2400" dirty="0"/>
              <a:t>The office of Aedile</a:t>
            </a:r>
          </a:p>
          <a:p>
            <a:r>
              <a:rPr lang="en-US" sz="2400" dirty="0"/>
              <a:t>The office of Praetor</a:t>
            </a:r>
          </a:p>
          <a:p>
            <a:r>
              <a:rPr lang="en-US" sz="2400" dirty="0"/>
              <a:t>The power of the Consul</a:t>
            </a:r>
          </a:p>
          <a:p>
            <a:pPr>
              <a:buFontTx/>
              <a:buNone/>
            </a:pPr>
            <a:r>
              <a:rPr lang="en-US" sz="2400" dirty="0"/>
              <a:t>	--</a:t>
            </a:r>
            <a:r>
              <a:rPr lang="en-US" sz="2400" i="1" dirty="0"/>
              <a:t>imperium</a:t>
            </a:r>
          </a:p>
          <a:p>
            <a:pPr>
              <a:buFontTx/>
              <a:buNone/>
            </a:pPr>
            <a:r>
              <a:rPr lang="en-US" sz="2400" i="1" dirty="0"/>
              <a:t>	--</a:t>
            </a:r>
            <a:r>
              <a:rPr lang="en-US" sz="2400" i="1" dirty="0" err="1"/>
              <a:t>auspicia</a:t>
            </a:r>
            <a:endParaRPr lang="en-US" sz="2400" i="1" dirty="0"/>
          </a:p>
          <a:p>
            <a:r>
              <a:rPr lang="en-US" sz="2400" dirty="0"/>
              <a:t>The office of </a:t>
            </a:r>
            <a:r>
              <a:rPr lang="en-US" sz="2400" i="1" dirty="0" smtClean="0"/>
              <a:t>magister </a:t>
            </a:r>
            <a:r>
              <a:rPr lang="en-US" sz="2400" i="1" dirty="0" err="1" smtClean="0"/>
              <a:t>populi</a:t>
            </a:r>
            <a:endParaRPr lang="en-US" sz="2400" i="1" dirty="0"/>
          </a:p>
          <a:p>
            <a:r>
              <a:rPr lang="en-US" sz="2400" dirty="0"/>
              <a:t>The importance and responsibilities of a Roman political career</a:t>
            </a:r>
          </a:p>
        </p:txBody>
      </p:sp>
      <p:pic>
        <p:nvPicPr>
          <p:cNvPr id="92167" name="Picture 7" descr="Roman_cons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2716213" cy="4914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B.  The Assemblies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place of Roman assemblies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--</a:t>
            </a:r>
            <a:r>
              <a:rPr lang="en-US" sz="2400" i="1"/>
              <a:t>contio</a:t>
            </a:r>
          </a:p>
          <a:p>
            <a:pPr>
              <a:lnSpc>
                <a:spcPct val="90000"/>
              </a:lnSpc>
            </a:pPr>
            <a:r>
              <a:rPr lang="en-US" sz="2400"/>
              <a:t>The significance of group voting</a:t>
            </a:r>
          </a:p>
          <a:p>
            <a:pPr>
              <a:lnSpc>
                <a:spcPct val="90000"/>
              </a:lnSpc>
            </a:pPr>
            <a:r>
              <a:rPr lang="en-US" sz="2400"/>
              <a:t>The example of the Centuriate Assembly</a:t>
            </a:r>
          </a:p>
          <a:p>
            <a:pPr>
              <a:lnSpc>
                <a:spcPct val="90000"/>
              </a:lnSpc>
            </a:pPr>
            <a:r>
              <a:rPr lang="en-US" sz="2400"/>
              <a:t>The Tribal Assembly</a:t>
            </a:r>
          </a:p>
          <a:p>
            <a:pPr>
              <a:lnSpc>
                <a:spcPct val="90000"/>
              </a:lnSpc>
            </a:pPr>
            <a:r>
              <a:rPr lang="en-US" sz="2400"/>
              <a:t>The Office of Tribune</a:t>
            </a:r>
          </a:p>
          <a:p>
            <a:pPr>
              <a:lnSpc>
                <a:spcPct val="90000"/>
              </a:lnSpc>
            </a:pPr>
            <a:r>
              <a:rPr lang="en-US" sz="2400"/>
              <a:t>Roman political system lacked an overall structure to consolidate it</a:t>
            </a:r>
          </a:p>
          <a:p>
            <a:pPr>
              <a:lnSpc>
                <a:spcPct val="90000"/>
              </a:lnSpc>
            </a:pPr>
            <a:r>
              <a:rPr lang="en-US" sz="2400"/>
              <a:t>Reverence for tradition: “The Way of the Elders”</a:t>
            </a:r>
          </a:p>
        </p:txBody>
      </p:sp>
      <p:pic>
        <p:nvPicPr>
          <p:cNvPr id="94215" name="Picture 7" descr="grac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3657600" cy="31638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yrus extract design template">
  <a:themeElements>
    <a:clrScheme name="Papyrus extract design template 7">
      <a:dk1>
        <a:srgbClr val="000000"/>
      </a:dk1>
      <a:lt1>
        <a:srgbClr val="FFFFCC"/>
      </a:lt1>
      <a:dk2>
        <a:srgbClr val="6823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Papyrus extract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pyrus extract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yrus extract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yrus extract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yrus extract design templat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yrus extract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yrus extract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yrus extract design template 7">
        <a:dk1>
          <a:srgbClr val="000000"/>
        </a:dk1>
        <a:lt1>
          <a:srgbClr val="FFFFCC"/>
        </a:lt1>
        <a:dk2>
          <a:srgbClr val="6823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Papyrus extract design template</Template>
  <TotalTime>646</TotalTime>
  <Words>1066</Words>
  <Application>Microsoft Office PowerPoint</Application>
  <PresentationFormat>On-screen Show (4:3)</PresentationFormat>
  <Paragraphs>192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Papyrus extract design template</vt:lpstr>
      <vt:lpstr>The Rise and Fall of the Roman Republic (circa. 800-44 BCE)</vt:lpstr>
      <vt:lpstr>I.  The Geography of Early Rome</vt:lpstr>
      <vt:lpstr>II.  The Etruscans and Rome (750-509 BCE)</vt:lpstr>
      <vt:lpstr>III.  Roman Conquest of Italy (509-290 BCE)</vt:lpstr>
      <vt:lpstr>III.  Roman Conquest of Italy (cont)</vt:lpstr>
      <vt:lpstr>IV.  The Struggle of the Orders (500-280 BCE)</vt:lpstr>
      <vt:lpstr>V.  The Constitution of the Roman Republic</vt:lpstr>
      <vt:lpstr>A.  The Course of Offices</vt:lpstr>
      <vt:lpstr>B.  The Assemblies</vt:lpstr>
      <vt:lpstr>VI.  Roman Social Institutions</vt:lpstr>
      <vt:lpstr>A.  The Client-Patron System</vt:lpstr>
      <vt:lpstr>B.  Power in the Roman Family</vt:lpstr>
      <vt:lpstr>B. Power in the Roman Family (cont)</vt:lpstr>
      <vt:lpstr>C.  The Goals of Roman Education for Public Life</vt:lpstr>
      <vt:lpstr>D.  The Role of Religion in the Republic</vt:lpstr>
      <vt:lpstr>D. Roman Religion (cont)</vt:lpstr>
      <vt:lpstr>VII.  Era of Overseas Conquest (282-146 BCE)</vt:lpstr>
      <vt:lpstr>VII.  Era of Overseas Conquest (cont)</vt:lpstr>
      <vt:lpstr>VIII.  Consequences of Roman Expansion</vt:lpstr>
      <vt:lpstr>VIII.  Consequences of Roman Expansion (cont)</vt:lpstr>
      <vt:lpstr>IX.  The Decay of the Republic</vt:lpstr>
      <vt:lpstr>A.  Splintering and Violence in Aristocratic Politics</vt:lpstr>
      <vt:lpstr>B.  The Origin of Client Armies</vt:lpstr>
      <vt:lpstr>C.  The Demise of the Roman Republican Tradition</vt:lpstr>
      <vt:lpstr>D.  The Irregular Career of Pompey</vt:lpstr>
      <vt:lpstr>E.  The Victory of Julius Caesar</vt:lpstr>
      <vt:lpstr>E.  The Victory of Julius Caesar (cont)</vt:lpstr>
      <vt:lpstr>X.  The Legacy of the Roman Republic</vt:lpstr>
    </vt:vector>
  </TitlesOfParts>
  <Company>IPFW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and Fall of the Roman Republic (circa. 800-44 BCE)</dc:title>
  <dc:creator>Wessler, Kurt D.</dc:creator>
  <cp:lastModifiedBy>Wessler, Kurt D.</cp:lastModifiedBy>
  <cp:revision>13</cp:revision>
  <cp:lastPrinted>1601-01-01T00:00:00Z</cp:lastPrinted>
  <dcterms:created xsi:type="dcterms:W3CDTF">2005-09-23T01:14:45Z</dcterms:created>
  <dcterms:modified xsi:type="dcterms:W3CDTF">2017-10-17T18:13:23Z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TC010903031033</vt:lpwstr>
  </property>
</Properties>
</file>