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287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5427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42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E1A16C-745E-4E80-849F-935489748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1958B-7C47-47D7-91CE-8D7E90D25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1D885-3C0E-461F-9E8B-A4837F024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A86B7C-CE1D-4F9E-976D-4361D661A1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BE4931-B5A2-4BA1-904F-D8A9111A9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EC8C6-1786-4597-973C-E9A4A54B2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8B3AF-4C80-4C96-BCF1-49D03CA5C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CB997-25B8-4D30-96CC-3CE9F6C29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397A-93A3-4722-9D14-9386AE215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A520F-BDB7-47E1-A3D0-65153F678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26E1F-AB5C-42F0-8DD0-9456D3C81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EB699-35FC-4918-8D8E-D55D3C7F0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B959-C8B9-4E3B-8655-268A60166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pic>
          <p:nvPicPr>
            <p:cNvPr id="53253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752AA5-B4CA-4F6C-94A5-4F641DA121C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Constitutional Convention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933575"/>
            <a:ext cx="7772400" cy="4162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Most power was with the states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Before any law could be passed at least 9 out of 13 states had to approve it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Representatives RARELY agreed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No state wanted to be under control of another state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If a law was passed, Congress had no power to enforce it</a:t>
            </a:r>
          </a:p>
          <a:p>
            <a:pPr>
              <a:lnSpc>
                <a:spcPct val="90000"/>
              </a:lnSpc>
            </a:pPr>
            <a:endParaRPr lang="en-US" b="1" u="sng">
              <a:latin typeface="Eurostile" pitchFamily="34" charset="0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Weaknesses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772400" cy="3810000"/>
          </a:xfrm>
        </p:spPr>
        <p:txBody>
          <a:bodyPr/>
          <a:lstStyle/>
          <a:p>
            <a:r>
              <a:rPr lang="en-US" sz="2800">
                <a:latin typeface="Eurostile" pitchFamily="34" charset="0"/>
              </a:rPr>
              <a:t>Congress had the power to </a:t>
            </a:r>
            <a:r>
              <a:rPr lang="en-US" sz="2800" u="sng">
                <a:latin typeface="Eurostile" pitchFamily="34" charset="0"/>
              </a:rPr>
              <a:t>declare war</a:t>
            </a:r>
            <a:r>
              <a:rPr lang="en-US" sz="2800">
                <a:latin typeface="Eurostile" pitchFamily="34" charset="0"/>
              </a:rPr>
              <a:t>, </a:t>
            </a:r>
            <a:r>
              <a:rPr lang="en-US" sz="2800" u="sng">
                <a:latin typeface="Eurostile" pitchFamily="34" charset="0"/>
              </a:rPr>
              <a:t>make treaties</a:t>
            </a:r>
            <a:r>
              <a:rPr lang="en-US" sz="2800">
                <a:latin typeface="Eurostile" pitchFamily="34" charset="0"/>
              </a:rPr>
              <a:t>, and </a:t>
            </a:r>
            <a:r>
              <a:rPr lang="en-US" sz="2800" u="sng">
                <a:latin typeface="Eurostile" pitchFamily="34" charset="0"/>
              </a:rPr>
              <a:t>borrow money</a:t>
            </a:r>
          </a:p>
          <a:p>
            <a:r>
              <a:rPr lang="en-US" sz="2800">
                <a:latin typeface="Eurostile" pitchFamily="34" charset="0"/>
              </a:rPr>
              <a:t>They could </a:t>
            </a:r>
            <a:r>
              <a:rPr lang="en-US" sz="2800" b="1">
                <a:latin typeface="Eurostile" pitchFamily="34" charset="0"/>
              </a:rPr>
              <a:t>NOT</a:t>
            </a:r>
            <a:r>
              <a:rPr lang="en-US" sz="2800">
                <a:latin typeface="Eurostile" pitchFamily="34" charset="0"/>
              </a:rPr>
              <a:t> control </a:t>
            </a:r>
            <a:r>
              <a:rPr lang="en-US" sz="2800" u="sng">
                <a:latin typeface="Eurostile" pitchFamily="34" charset="0"/>
              </a:rPr>
              <a:t>trade</a:t>
            </a:r>
            <a:r>
              <a:rPr lang="en-US" sz="2800">
                <a:latin typeface="Eurostile" pitchFamily="34" charset="0"/>
              </a:rPr>
              <a:t> or </a:t>
            </a:r>
            <a:r>
              <a:rPr lang="en-US" sz="2800" u="sng">
                <a:latin typeface="Eurostile" pitchFamily="34" charset="0"/>
              </a:rPr>
              <a:t>collect taxes</a:t>
            </a:r>
          </a:p>
          <a:p>
            <a:r>
              <a:rPr lang="en-US" sz="2800">
                <a:latin typeface="Eurostile" pitchFamily="34" charset="0"/>
              </a:rPr>
              <a:t>To help with war debt, they asked the states for money, but could not force them to pay</a:t>
            </a:r>
          </a:p>
          <a:p>
            <a:r>
              <a:rPr lang="en-US" sz="2800">
                <a:latin typeface="Eurostile" pitchFamily="34" charset="0"/>
              </a:rPr>
              <a:t>Congress also depended on the states for the nation’s defense</a:t>
            </a:r>
            <a:endParaRPr lang="en-US" sz="2800" b="1" u="sng">
              <a:latin typeface="Eurostile" pitchFamily="34" charset="0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Other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772400" cy="35814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May 1787</a:t>
            </a:r>
          </a:p>
          <a:p>
            <a:r>
              <a:rPr lang="en-US">
                <a:latin typeface="Eurostile" pitchFamily="34" charset="0"/>
              </a:rPr>
              <a:t>55 delegates from 12 states meet at the Pennsylvania State House</a:t>
            </a:r>
          </a:p>
          <a:p>
            <a:r>
              <a:rPr lang="en-US" b="1" u="sng">
                <a:latin typeface="Eurostile" pitchFamily="34" charset="0"/>
              </a:rPr>
              <a:t>George Washington</a:t>
            </a:r>
            <a:r>
              <a:rPr lang="en-US">
                <a:latin typeface="Eurostile" pitchFamily="34" charset="0"/>
              </a:rPr>
              <a:t> – president of the Convention</a:t>
            </a:r>
            <a:endParaRPr lang="en-US" b="1" u="sng">
              <a:latin typeface="Eurostile" pitchFamily="34" charset="0"/>
            </a:endParaRP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7010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Constitutional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514600" y="914400"/>
            <a:ext cx="54102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Discussions 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kept secret!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Creating the Constitution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772400" cy="4038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Talks would be private</a:t>
            </a:r>
          </a:p>
          <a:p>
            <a:r>
              <a:rPr lang="en-US">
                <a:latin typeface="Eurostile" pitchFamily="34" charset="0"/>
              </a:rPr>
              <a:t>This allowed them to speak freely &amp; make good decisions</a:t>
            </a:r>
          </a:p>
          <a:p>
            <a:r>
              <a:rPr lang="en-US">
                <a:latin typeface="Eurostile" pitchFamily="34" charset="0"/>
              </a:rPr>
              <a:t>Windows in the State House covered </a:t>
            </a:r>
          </a:p>
          <a:p>
            <a:r>
              <a:rPr lang="en-US">
                <a:latin typeface="Eurostile" pitchFamily="34" charset="0"/>
              </a:rPr>
              <a:t>Guards were at the doors</a:t>
            </a:r>
          </a:p>
          <a:p>
            <a:r>
              <a:rPr lang="en-US">
                <a:latin typeface="Eurostile" pitchFamily="34" charset="0"/>
              </a:rPr>
              <a:t>No one left!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Eurostile" pitchFamily="34" charset="0"/>
              </a:rPr>
              <a:t>Edmund Randolph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772400" cy="39624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From Virginia</a:t>
            </a:r>
          </a:p>
          <a:p>
            <a:r>
              <a:rPr lang="en-US">
                <a:latin typeface="Eurostile" pitchFamily="34" charset="0"/>
              </a:rPr>
              <a:t>Asked the delegates to get rid of the Articles of Confederation</a:t>
            </a:r>
          </a:p>
          <a:p>
            <a:r>
              <a:rPr lang="en-US">
                <a:latin typeface="Eurostile" pitchFamily="34" charset="0"/>
              </a:rPr>
              <a:t>Need to write a new plan of government</a:t>
            </a:r>
          </a:p>
          <a:p>
            <a:r>
              <a:rPr lang="en-US">
                <a:latin typeface="Eurostile" pitchFamily="34" charset="0"/>
              </a:rPr>
              <a:t>The next day – delegates agreed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Relationship:  States &amp; National government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66950"/>
            <a:ext cx="7772400" cy="382905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Different views, but finally agreed to strengthen the </a:t>
            </a:r>
            <a:r>
              <a:rPr lang="en-US" b="1" u="sng">
                <a:latin typeface="Eurostile" pitchFamily="34" charset="0"/>
              </a:rPr>
              <a:t>federal system</a:t>
            </a:r>
            <a:r>
              <a:rPr lang="en-US">
                <a:latin typeface="Eurostile" pitchFamily="34" charset="0"/>
              </a:rPr>
              <a:t>.</a:t>
            </a:r>
          </a:p>
          <a:p>
            <a:r>
              <a:rPr lang="en-US">
                <a:latin typeface="Eurostile" pitchFamily="34" charset="0"/>
              </a:rPr>
              <a:t>National &amp; State governments would share power</a:t>
            </a:r>
          </a:p>
          <a:p>
            <a:r>
              <a:rPr lang="en-US">
                <a:latin typeface="Eurostile" pitchFamily="34" charset="0"/>
              </a:rPr>
              <a:t>States keep some power</a:t>
            </a:r>
          </a:p>
          <a:p>
            <a:r>
              <a:rPr lang="en-US">
                <a:latin typeface="Eurostile" pitchFamily="34" charset="0"/>
              </a:rPr>
              <a:t>Federal government – power over matters that affected the nation as a 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Finished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Constitution became the supreme law of the land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It helped found the American Republic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 b="1" u="sng">
                <a:latin typeface="Eurostile" pitchFamily="34" charset="0"/>
              </a:rPr>
              <a:t>Republic</a:t>
            </a:r>
            <a:r>
              <a:rPr lang="en-US">
                <a:latin typeface="Eurostile" pitchFamily="34" charset="0"/>
              </a:rPr>
              <a:t> – the people choose representatives to run the government</a:t>
            </a:r>
            <a:endParaRPr lang="en-US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7086600" cy="533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MAJOR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DEBATE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Eurostile" pitchFamily="34" charset="0"/>
              </a:rPr>
              <a:t>How would states be represented in Congress?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 u="sng">
                <a:latin typeface="Eurostile" pitchFamily="34" charset="0"/>
              </a:rPr>
              <a:t>Virginia Plan</a:t>
            </a:r>
            <a:endParaRPr lang="en-US" sz="2400">
              <a:latin typeface="Eurostile" pitchFamily="34" charset="0"/>
            </a:endParaRPr>
          </a:p>
          <a:p>
            <a:r>
              <a:rPr lang="en-US" sz="2400">
                <a:latin typeface="Eurostile" pitchFamily="34" charset="0"/>
              </a:rPr>
              <a:t>Congress would have 2 parts (houses)</a:t>
            </a:r>
          </a:p>
          <a:p>
            <a:r>
              <a:rPr lang="en-US" sz="2400">
                <a:latin typeface="Eurostile" pitchFamily="34" charset="0"/>
              </a:rPr>
              <a:t># of Representatives based on the state’s population</a:t>
            </a:r>
          </a:p>
          <a:p>
            <a:r>
              <a:rPr lang="en-US" sz="2400">
                <a:latin typeface="Eurostile" pitchFamily="34" charset="0"/>
              </a:rPr>
              <a:t>Higher populated states would have more votes</a:t>
            </a:r>
          </a:p>
          <a:p>
            <a:r>
              <a:rPr lang="en-US" sz="2400">
                <a:latin typeface="Eurostile" pitchFamily="34" charset="0"/>
              </a:rPr>
              <a:t>Favored:  Virginia, Massachusetts, Pennsylvania</a:t>
            </a:r>
          </a:p>
          <a:p>
            <a:endParaRPr lang="en-US" sz="2400">
              <a:latin typeface="Eurostile" pitchFamily="34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u="sng">
                <a:latin typeface="Eurostile" pitchFamily="34" charset="0"/>
              </a:rPr>
              <a:t>New Jersey Plan</a:t>
            </a:r>
            <a:endParaRPr lang="en-US" sz="2400">
              <a:latin typeface="Eurostile" pitchFamily="34" charset="0"/>
            </a:endParaRPr>
          </a:p>
          <a:p>
            <a:r>
              <a:rPr lang="en-US" sz="2400">
                <a:latin typeface="Eurostile" pitchFamily="34" charset="0"/>
              </a:rPr>
              <a:t>William Paterson – “Unfair”</a:t>
            </a:r>
          </a:p>
          <a:p>
            <a:r>
              <a:rPr lang="en-US" sz="2400">
                <a:latin typeface="Eurostile" pitchFamily="34" charset="0"/>
              </a:rPr>
              <a:t>Congress would have 1 house</a:t>
            </a:r>
          </a:p>
          <a:p>
            <a:r>
              <a:rPr lang="en-US" sz="2400">
                <a:latin typeface="Eurostile" pitchFamily="34" charset="0"/>
              </a:rPr>
              <a:t>Each state would be equally represented</a:t>
            </a:r>
          </a:p>
          <a:p>
            <a:r>
              <a:rPr lang="en-US" sz="2400">
                <a:latin typeface="Eurostile" pitchFamily="34" charset="0"/>
              </a:rPr>
              <a:t>Small states would have the same # of representatives as large states</a:t>
            </a:r>
          </a:p>
          <a:p>
            <a:endParaRPr lang="en-US" sz="2400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  <p:bldP spid="2150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Describe how the Constitution set up the government of the United States.</a:t>
            </a:r>
          </a:p>
          <a:p>
            <a:endParaRPr lang="en-US">
              <a:latin typeface="Eurostile" pitchFamily="34" charset="0"/>
            </a:endParaRP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Explain the importance of the Great Compromise.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Working Together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Weeks of arguing over representation in Congress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Finally, each side realized they must compromise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 b="1" u="sng">
                <a:latin typeface="Eurostile" pitchFamily="34" charset="0"/>
              </a:rPr>
              <a:t>Compromise</a:t>
            </a:r>
            <a:r>
              <a:rPr lang="en-US">
                <a:latin typeface="Eurostile" pitchFamily="34" charset="0"/>
              </a:rPr>
              <a:t> – give up some of what you want</a:t>
            </a:r>
            <a:endParaRPr lang="en-US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676400" y="609600"/>
            <a:ext cx="6934200" cy="525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Great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Compromise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Great Compromise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Roger Sherman of Connecticut led a group of delegates and they presented a NEW PLAN</a:t>
            </a:r>
          </a:p>
          <a:p>
            <a:r>
              <a:rPr lang="en-US">
                <a:latin typeface="Eurostile" pitchFamily="34" charset="0"/>
              </a:rPr>
              <a:t>The Connecticut Compromise was based on 2 houses.</a:t>
            </a:r>
          </a:p>
          <a:p>
            <a:r>
              <a:rPr lang="en-US">
                <a:latin typeface="Eurostile" pitchFamily="34" charset="0"/>
              </a:rPr>
              <a:t>In one house = representation based on population</a:t>
            </a:r>
          </a:p>
          <a:p>
            <a:r>
              <a:rPr lang="en-US">
                <a:latin typeface="Eurostile" pitchFamily="34" charset="0"/>
              </a:rPr>
              <a:t>The other house = equal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Great Compromise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Both houses could present a </a:t>
            </a:r>
            <a:r>
              <a:rPr lang="en-US" b="1" u="sng">
                <a:latin typeface="Eurostile" pitchFamily="34" charset="0"/>
              </a:rPr>
              <a:t>BILL</a:t>
            </a:r>
          </a:p>
          <a:p>
            <a:r>
              <a:rPr lang="en-US" b="1" u="sng">
                <a:latin typeface="Eurostile" pitchFamily="34" charset="0"/>
              </a:rPr>
              <a:t>Bill</a:t>
            </a:r>
            <a:r>
              <a:rPr lang="en-US">
                <a:latin typeface="Eurostile" pitchFamily="34" charset="0"/>
              </a:rPr>
              <a:t> – an idea for a new law</a:t>
            </a:r>
          </a:p>
          <a:p>
            <a:r>
              <a:rPr lang="en-US">
                <a:latin typeface="Eurostile" pitchFamily="34" charset="0"/>
              </a:rPr>
              <a:t>But, BOTH houses had to approve the bill before it could become a law</a:t>
            </a:r>
          </a:p>
          <a:p>
            <a:r>
              <a:rPr lang="en-US">
                <a:latin typeface="Eurostile" pitchFamily="34" charset="0"/>
              </a:rPr>
              <a:t>Large states thought this gave smaller states to much power</a:t>
            </a:r>
          </a:p>
          <a:p>
            <a:r>
              <a:rPr lang="en-US">
                <a:latin typeface="Eurostile" pitchFamily="34" charset="0"/>
              </a:rPr>
              <a:t>So, only the house with representation based on population could propose tax bills</a:t>
            </a:r>
            <a:endParaRPr lang="en-US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7162800" cy="533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July 16, 1787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The Great Compromise</a:t>
            </a:r>
          </a:p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RECAP ~ The Great Compromise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266950"/>
            <a:ext cx="3810000" cy="382905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LARGE STATES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Gave up the idea of having more representatives in both houses of Congress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266950"/>
            <a:ext cx="3810000" cy="382905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SMALL STATES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Gave up the idea of a single house of Congress with an equal number of representatives for each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  <p:bldP spid="27652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N0129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76400"/>
            <a:ext cx="3067050" cy="3468688"/>
          </a:xfrm>
          <a:prstGeom prst="rect">
            <a:avLst/>
          </a:prstGeom>
          <a:noFill/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676400" y="0"/>
            <a:ext cx="3048000" cy="2971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What about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5867400" y="3429000"/>
            <a:ext cx="2819400" cy="290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slavery?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REMEMBER!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number of each state’s representatives in one house of Congress would be determined by its population.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Southern states had slaves.</a:t>
            </a:r>
          </a:p>
          <a:p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Should they count as part of the population?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Different Points of 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b="1" u="sng">
                <a:latin typeface="Eurostile" pitchFamily="34" charset="0"/>
              </a:rPr>
              <a:t>Southern delegates </a:t>
            </a:r>
          </a:p>
          <a:p>
            <a:r>
              <a:rPr lang="en-US">
                <a:latin typeface="Eurostile" pitchFamily="34" charset="0"/>
              </a:rPr>
              <a:t>Wanted slaves to count as part of the population (this would give them more representatives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u="sng">
                <a:latin typeface="Eurostile" pitchFamily="34" charset="0"/>
              </a:rPr>
              <a:t>Northern delegates</a:t>
            </a:r>
            <a:endParaRPr lang="en-US">
              <a:latin typeface="Eurostile" pitchFamily="34" charset="0"/>
            </a:endParaRPr>
          </a:p>
          <a:p>
            <a:r>
              <a:rPr lang="en-US">
                <a:latin typeface="Eurostile" pitchFamily="34" charset="0"/>
              </a:rPr>
              <a:t>Felt slaves should not count</a:t>
            </a:r>
          </a:p>
          <a:p>
            <a:r>
              <a:rPr lang="en-US">
                <a:latin typeface="Eurostile" pitchFamily="34" charset="0"/>
              </a:rPr>
              <a:t>They argued slaves were not allowed to vote and did not hold any other rights of citizenship</a:t>
            </a:r>
          </a:p>
          <a:p>
            <a:r>
              <a:rPr lang="en-US">
                <a:latin typeface="Eurostile" pitchFamily="34" charset="0"/>
              </a:rPr>
              <a:t>Want slavery ended</a:t>
            </a:r>
            <a:endParaRPr lang="en-US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  <p:bldP spid="3072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The Three-Fifths Compromise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Agreement comes</a:t>
            </a:r>
          </a:p>
          <a:p>
            <a:r>
              <a:rPr lang="en-US">
                <a:latin typeface="Eurostile" pitchFamily="34" charset="0"/>
              </a:rPr>
              <a:t>Three-fifths of the total  number of slaves in each state would count toward the number of representatives</a:t>
            </a:r>
          </a:p>
          <a:p>
            <a:r>
              <a:rPr lang="en-US">
                <a:latin typeface="Eurostile" pitchFamily="34" charset="0"/>
              </a:rPr>
              <a:t>Many still spoke out against slavery</a:t>
            </a:r>
          </a:p>
          <a:p>
            <a:r>
              <a:rPr lang="en-US" u="sng">
                <a:latin typeface="Eurostile" pitchFamily="34" charset="0"/>
              </a:rPr>
              <a:t>Gouverneur Morris</a:t>
            </a:r>
            <a:r>
              <a:rPr lang="en-US">
                <a:latin typeface="Eurostile" pitchFamily="34" charset="0"/>
              </a:rPr>
              <a:t> of PA called slavery “the curse of heaven on the states where it prevailed.”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6172200" cy="5410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Need for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A continuing issue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Delegates were afraid if slavery is banned the Constitution would not be approved in the southern states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Delegates agreed that Congress could not stop states from importing slaves from other countries before 1808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1808 – Congress banned slave trade with other countries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But slaves could still be bought and sold within the U.S.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SUMMARY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828800" y="2438400"/>
            <a:ext cx="6553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Instead of just fixing the Articles of Confederation, the delegates at the Constitutional Convention decided to write a new constitution.  The Great Compromise resolved conflicts over representation in the government.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James Madison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latin typeface="Eurostile" pitchFamily="34" charset="0"/>
              </a:rPr>
              <a:t>Argued the country needed to replace the Articles of Confederation</a:t>
            </a:r>
          </a:p>
          <a:p>
            <a:endParaRPr lang="en-US" sz="2800">
              <a:latin typeface="Eurostile" pitchFamily="34" charset="0"/>
            </a:endParaRPr>
          </a:p>
          <a:p>
            <a:r>
              <a:rPr lang="en-US" sz="2800">
                <a:latin typeface="Eurostile" pitchFamily="34" charset="0"/>
              </a:rPr>
              <a:t>Becomes our 4</a:t>
            </a:r>
            <a:r>
              <a:rPr lang="en-US" sz="2800" baseline="30000">
                <a:latin typeface="Eurostile" pitchFamily="34" charset="0"/>
              </a:rPr>
              <a:t>th</a:t>
            </a:r>
            <a:r>
              <a:rPr lang="en-US" sz="2800">
                <a:latin typeface="Eurostile" pitchFamily="34" charset="0"/>
              </a:rPr>
              <a:t> President of the United States</a:t>
            </a:r>
          </a:p>
        </p:txBody>
      </p:sp>
      <p:pic>
        <p:nvPicPr>
          <p:cNvPr id="36871" name="Picture 7" descr="JamesMadison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95438" y="1600200"/>
            <a:ext cx="3055937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Edmund Randolph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Eurostile" pitchFamily="34" charset="0"/>
              </a:rPr>
              <a:t>Introduced the Virginia Plan</a:t>
            </a:r>
          </a:p>
          <a:p>
            <a:r>
              <a:rPr lang="en-US" sz="2800">
                <a:latin typeface="Eurostile" pitchFamily="34" charset="0"/>
              </a:rPr>
              <a:t>Under the plan, the number of representatives of each state would be based on the state’s population</a:t>
            </a:r>
          </a:p>
        </p:txBody>
      </p:sp>
      <p:pic>
        <p:nvPicPr>
          <p:cNvPr id="37895" name="Picture 7" descr="eran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73688" y="1600200"/>
            <a:ext cx="3425825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William Paterson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latin typeface="Eurostile" pitchFamily="34" charset="0"/>
              </a:rPr>
              <a:t>Introduced the New Jersey Plan</a:t>
            </a:r>
          </a:p>
          <a:p>
            <a:r>
              <a:rPr lang="en-US" sz="2800">
                <a:latin typeface="Eurostile" pitchFamily="34" charset="0"/>
              </a:rPr>
              <a:t>Each state would have the same number of representatives </a:t>
            </a:r>
          </a:p>
          <a:p>
            <a:r>
              <a:rPr lang="en-US" sz="2800">
                <a:latin typeface="Eurostile" pitchFamily="34" charset="0"/>
              </a:rPr>
              <a:t>Federal Government would have one house</a:t>
            </a:r>
          </a:p>
        </p:txBody>
      </p:sp>
      <p:pic>
        <p:nvPicPr>
          <p:cNvPr id="38919" name="Picture 7" descr="william_paterson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63663" y="1600200"/>
            <a:ext cx="3521075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6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Roger Sherman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Eurostile" pitchFamily="34" charset="0"/>
              </a:rPr>
              <a:t>Presented the Connecticut Compromise</a:t>
            </a:r>
          </a:p>
          <a:p>
            <a:endParaRPr lang="en-US" sz="2800">
              <a:latin typeface="Eurostile" pitchFamily="34" charset="0"/>
            </a:endParaRPr>
          </a:p>
          <a:p>
            <a:r>
              <a:rPr lang="en-US" sz="2800">
                <a:latin typeface="Eurostile" pitchFamily="34" charset="0"/>
              </a:rPr>
              <a:t>This became known as the GREAT COMPROMISE</a:t>
            </a:r>
          </a:p>
        </p:txBody>
      </p:sp>
      <p:pic>
        <p:nvPicPr>
          <p:cNvPr id="39943" name="Picture 7" descr="Roger_Sherman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29238" y="1600200"/>
            <a:ext cx="3513137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Gouverneur Morris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>
                <a:latin typeface="Eurostile" pitchFamily="34" charset="0"/>
              </a:rPr>
              <a:t>He spoke out against slavery, even after the Three-Fifths Compromise</a:t>
            </a:r>
          </a:p>
        </p:txBody>
      </p:sp>
      <p:pic>
        <p:nvPicPr>
          <p:cNvPr id="40967" name="Picture 7" descr="gouverneur_morri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0950" y="1600200"/>
            <a:ext cx="3746500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4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934200" cy="16764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was one major shortcoming of the Articles of Confederation?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962400"/>
            <a:ext cx="7772400" cy="2133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The national government was too weak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2895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event in 1787 caused many leaders in the United States to call for a Constitutional Convention?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430713"/>
            <a:ext cx="7315200" cy="1665287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Shay’s Rebellion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6858000" cy="24384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does compromise mean in relationship to the Constitutional Convention?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4430713"/>
            <a:ext cx="7315200" cy="1665287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To give up some of what you want in order to reach an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33575"/>
            <a:ext cx="7772400" cy="416242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Many American’s poor</a:t>
            </a:r>
          </a:p>
          <a:p>
            <a:r>
              <a:rPr lang="en-US">
                <a:latin typeface="Eurostile" pitchFamily="34" charset="0"/>
              </a:rPr>
              <a:t>High state taxes to pay</a:t>
            </a:r>
          </a:p>
          <a:p>
            <a:r>
              <a:rPr lang="en-US">
                <a:latin typeface="Eurostile" pitchFamily="34" charset="0"/>
              </a:rPr>
              <a:t>People borrow money and then go into debt</a:t>
            </a:r>
          </a:p>
          <a:p>
            <a:r>
              <a:rPr lang="en-US">
                <a:latin typeface="Eurostile" pitchFamily="34" charset="0"/>
              </a:rPr>
              <a:t>Can’t pay debt – State Courts would get involved</a:t>
            </a:r>
          </a:p>
          <a:p>
            <a:r>
              <a:rPr lang="en-US">
                <a:latin typeface="Eurostile" pitchFamily="34" charset="0"/>
              </a:rPr>
              <a:t>Lose farms and then sent to prison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1780's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4038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Under the Three-fifths Compromise, which group in the United States was not totally included in each state’s population count for representation in Congress?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5346700"/>
            <a:ext cx="7315200" cy="7493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Enslaved African Americans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086600" cy="30480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problem in the U.S. was highlighted by the events of Shay’s Rebellion?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264025"/>
            <a:ext cx="7467600" cy="183197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The weakness of the national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30480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Who had to share the power to govern under the federal system?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264025"/>
            <a:ext cx="7467600" cy="183197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The national and the state governments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6781800" cy="30480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was the main question of debate that needed to be resolved at the Constitutional Convention?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264025"/>
            <a:ext cx="7467600" cy="183197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How should representation in Congress be divided among the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934200" cy="30480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was the original purpose of the Constitutional Convention of 1787?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264025"/>
            <a:ext cx="7467600" cy="183197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To fix the Articles of Confederation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239000" cy="2209800"/>
          </a:xfrm>
        </p:spPr>
        <p:txBody>
          <a:bodyPr/>
          <a:lstStyle/>
          <a:p>
            <a:r>
              <a:rPr lang="en-US" sz="4000">
                <a:latin typeface="Eurostile" pitchFamily="34" charset="0"/>
              </a:rPr>
              <a:t>What agreement did the delegates at the Constitutional Convention finally reach under the Great Compromise?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505200"/>
            <a:ext cx="74676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Congress would have two houses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One house having equal representation from each state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The other house based on population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Eurostile" pitchFamily="34" charset="0"/>
              </a:rPr>
              <a:t>Both houses could propose bills, but only the house in which representation was based on population could propose tax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010400" cy="2209800"/>
          </a:xfrm>
        </p:spPr>
        <p:txBody>
          <a:bodyPr/>
          <a:lstStyle/>
          <a:p>
            <a:r>
              <a:rPr lang="en-US" sz="4000">
                <a:latin typeface="Eurostile" pitchFamily="34" charset="0"/>
              </a:rPr>
              <a:t>What does it mean that the United States of America is a republic?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505200"/>
            <a:ext cx="7010400" cy="25908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It means the U.S. has a form of government in which the people elect representatives to govern the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934200" cy="2133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How was a new plan of government developed at the Constitutional Convention?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432175"/>
            <a:ext cx="7772400" cy="266382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The delegates developed a new plan of government after much debate and compromise.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981200" y="838200"/>
            <a:ext cx="5638800" cy="464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Impact"/>
              </a:rPr>
              <a:t>The </a:t>
            </a:r>
          </a:p>
          <a:p>
            <a:pPr algn="ctr"/>
            <a:r>
              <a:rPr lang="en-US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Impact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1933575"/>
            <a:ext cx="7772400" cy="4162425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Massachusetts </a:t>
            </a:r>
          </a:p>
          <a:p>
            <a:r>
              <a:rPr lang="en-US">
                <a:latin typeface="Eurostile" pitchFamily="34" charset="0"/>
              </a:rPr>
              <a:t>Farmers protest</a:t>
            </a:r>
          </a:p>
          <a:p>
            <a:r>
              <a:rPr lang="en-US">
                <a:latin typeface="Eurostile" pitchFamily="34" charset="0"/>
              </a:rPr>
              <a:t>They refuse to let the courts meet</a:t>
            </a:r>
          </a:p>
          <a:p>
            <a:r>
              <a:rPr lang="en-US">
                <a:latin typeface="Eurostile" pitchFamily="34" charset="0"/>
              </a:rPr>
              <a:t>Weapons:  Pitchforks and guns</a:t>
            </a:r>
          </a:p>
          <a:p>
            <a:r>
              <a:rPr lang="en-US">
                <a:latin typeface="Eurostile" pitchFamily="34" charset="0"/>
              </a:rPr>
              <a:t>Closed down the courthouse and destroyed debt records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1786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Daniel Shays – leads farmers in a revolt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Try to take over a Massachusetts arsenal</a:t>
            </a:r>
          </a:p>
          <a:p>
            <a:pPr>
              <a:lnSpc>
                <a:spcPct val="90000"/>
              </a:lnSpc>
            </a:pPr>
            <a:r>
              <a:rPr lang="en-US" b="1" u="sng">
                <a:latin typeface="Eurostile" pitchFamily="34" charset="0"/>
              </a:rPr>
              <a:t>Arsenal</a:t>
            </a:r>
            <a:r>
              <a:rPr lang="en-US">
                <a:latin typeface="Eurostile" pitchFamily="34" charset="0"/>
              </a:rPr>
              <a:t> – a weapons storehouse</a:t>
            </a:r>
          </a:p>
          <a:p>
            <a:pPr>
              <a:lnSpc>
                <a:spcPct val="90000"/>
              </a:lnSpc>
            </a:pPr>
            <a:r>
              <a:rPr lang="en-US">
                <a:latin typeface="Eurostile" pitchFamily="34" charset="0"/>
              </a:rPr>
              <a:t>No national army, so governor sends state soldiers</a:t>
            </a:r>
          </a:p>
          <a:p>
            <a:pPr>
              <a:lnSpc>
                <a:spcPct val="90000"/>
              </a:lnSpc>
            </a:pPr>
            <a:r>
              <a:rPr lang="en-US" b="1" u="sng">
                <a:latin typeface="Eurostile" pitchFamily="34" charset="0"/>
              </a:rPr>
              <a:t>Shay’s Rebellion</a:t>
            </a:r>
            <a:r>
              <a:rPr lang="en-US">
                <a:latin typeface="Eurostile" pitchFamily="34" charset="0"/>
              </a:rPr>
              <a:t> – people think that the national government could not keep order or protect them</a:t>
            </a:r>
            <a:endParaRPr lang="en-US" b="1" u="sng">
              <a:latin typeface="Eurostile" pitchFamily="34" charset="0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1787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Eurostile" pitchFamily="34" charset="0"/>
              </a:rPr>
              <a:t>Ideas for Change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 u="sng">
                <a:latin typeface="Eurostile" pitchFamily="34" charset="0"/>
              </a:rPr>
              <a:t>James Madison</a:t>
            </a:r>
            <a:endParaRPr lang="en-US" sz="2400">
              <a:latin typeface="Eurostile" pitchFamily="34" charset="0"/>
            </a:endParaRPr>
          </a:p>
          <a:p>
            <a:r>
              <a:rPr lang="en-US" sz="2400">
                <a:latin typeface="Eurostile" pitchFamily="34" charset="0"/>
              </a:rPr>
              <a:t>Virginia</a:t>
            </a:r>
          </a:p>
          <a:p>
            <a:r>
              <a:rPr lang="en-US" sz="2400">
                <a:latin typeface="Eurostile" pitchFamily="34" charset="0"/>
              </a:rPr>
              <a:t>Country needed a stronger national government</a:t>
            </a:r>
          </a:p>
          <a:p>
            <a:r>
              <a:rPr lang="en-US" sz="2400">
                <a:latin typeface="Eurostile" pitchFamily="34" charset="0"/>
              </a:rPr>
              <a:t>Each state had their own governor, but no single national leader</a:t>
            </a:r>
          </a:p>
          <a:p>
            <a:r>
              <a:rPr lang="en-US" sz="2400">
                <a:latin typeface="Eurostile" pitchFamily="34" charset="0"/>
              </a:rPr>
              <a:t>9 states had to agree before a law could be passed</a:t>
            </a:r>
            <a:endParaRPr lang="en-US" sz="2400" b="1" u="sng">
              <a:latin typeface="Eurostile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b="1" u="sng">
                <a:latin typeface="Eurostile" pitchFamily="34" charset="0"/>
              </a:rPr>
              <a:t>Patrick Henry</a:t>
            </a:r>
            <a:endParaRPr lang="en-US" sz="2400">
              <a:latin typeface="Eurostile" pitchFamily="34" charset="0"/>
            </a:endParaRPr>
          </a:p>
          <a:p>
            <a:r>
              <a:rPr lang="en-US" sz="2400">
                <a:latin typeface="Eurostile" pitchFamily="34" charset="0"/>
              </a:rPr>
              <a:t>Virginia</a:t>
            </a:r>
          </a:p>
          <a:p>
            <a:r>
              <a:rPr lang="en-US" sz="2400">
                <a:latin typeface="Eurostile" pitchFamily="34" charset="0"/>
              </a:rPr>
              <a:t>Wanted to keep the Articles of Confederation as they were</a:t>
            </a:r>
          </a:p>
          <a:p>
            <a:r>
              <a:rPr lang="en-US" sz="2400">
                <a:latin typeface="Eurostile" pitchFamily="34" charset="0"/>
              </a:rPr>
              <a:t>He said they fought the British so no powerful government would be ruling their lives</a:t>
            </a:r>
            <a:endParaRPr lang="en-US" sz="2400" b="1" u="sng">
              <a:latin typeface="Eurostil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514600"/>
            <a:ext cx="7772400" cy="35814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All states, except Rhode Island, send delegates to a convention</a:t>
            </a:r>
          </a:p>
          <a:p>
            <a:r>
              <a:rPr lang="en-US">
                <a:latin typeface="Eurostile" pitchFamily="34" charset="0"/>
              </a:rPr>
              <a:t>Location:  Philadelphia</a:t>
            </a:r>
          </a:p>
          <a:p>
            <a:r>
              <a:rPr lang="en-US">
                <a:latin typeface="Eurostile" pitchFamily="34" charset="0"/>
              </a:rPr>
              <a:t>The Goal:  FIX THE ARTICLES OF CONFEDERATION</a:t>
            </a:r>
            <a:endParaRPr lang="en-US" b="1" u="sng">
              <a:latin typeface="Eurostile" pitchFamily="34" charset="0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4478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1787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7772400" cy="3657600"/>
          </a:xfrm>
        </p:spPr>
        <p:txBody>
          <a:bodyPr/>
          <a:lstStyle/>
          <a:p>
            <a:r>
              <a:rPr lang="en-US">
                <a:latin typeface="Eurostile" pitchFamily="34" charset="0"/>
              </a:rPr>
              <a:t>What is the Articles of Confederation?</a:t>
            </a:r>
          </a:p>
          <a:p>
            <a:r>
              <a:rPr lang="en-US">
                <a:latin typeface="Eurostile" pitchFamily="34" charset="0"/>
              </a:rPr>
              <a:t>1777 – Approved by Congress</a:t>
            </a:r>
          </a:p>
          <a:p>
            <a:r>
              <a:rPr lang="en-US">
                <a:latin typeface="Eurostile" pitchFamily="34" charset="0"/>
              </a:rPr>
              <a:t>Each state elects representatives to serve in a national legislature</a:t>
            </a:r>
          </a:p>
          <a:p>
            <a:r>
              <a:rPr lang="en-US">
                <a:latin typeface="Eurostile" pitchFamily="34" charset="0"/>
              </a:rPr>
              <a:t>Each state, large &amp; small, had ONE vote in congress</a:t>
            </a:r>
          </a:p>
          <a:p>
            <a:endParaRPr lang="en-US" b="1" u="sng">
              <a:latin typeface="Eurostile" pitchFamily="34" charset="0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4724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animBg="1"/>
    </p:bld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258</TotalTime>
  <Words>1373</Words>
  <Application>Microsoft Office PowerPoint</Application>
  <PresentationFormat>On-screen Show (4:3)</PresentationFormat>
  <Paragraphs>197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Times New Roman</vt:lpstr>
      <vt:lpstr>Symbol</vt:lpstr>
      <vt:lpstr>Eurostile</vt:lpstr>
      <vt:lpstr>Lock And Key</vt:lpstr>
      <vt:lpstr>The Constitutional Convention</vt:lpstr>
      <vt:lpstr>Objectives</vt:lpstr>
      <vt:lpstr>Slide 3</vt:lpstr>
      <vt:lpstr>Slide 4</vt:lpstr>
      <vt:lpstr>Slide 5</vt:lpstr>
      <vt:lpstr>Slide 6</vt:lpstr>
      <vt:lpstr>Ideas for Change</vt:lpstr>
      <vt:lpstr>Slide 8</vt:lpstr>
      <vt:lpstr>Slide 9</vt:lpstr>
      <vt:lpstr>Slide 10</vt:lpstr>
      <vt:lpstr>Slide 11</vt:lpstr>
      <vt:lpstr>Slide 12</vt:lpstr>
      <vt:lpstr>Slide 13</vt:lpstr>
      <vt:lpstr>Creating the Constitution</vt:lpstr>
      <vt:lpstr>Edmund Randolph</vt:lpstr>
      <vt:lpstr>Relationship:  States &amp; National government</vt:lpstr>
      <vt:lpstr>Finished</vt:lpstr>
      <vt:lpstr>Slide 18</vt:lpstr>
      <vt:lpstr>How would states be represented in Congress?</vt:lpstr>
      <vt:lpstr>Working Together</vt:lpstr>
      <vt:lpstr>Slide 21</vt:lpstr>
      <vt:lpstr>The Great Compromise</vt:lpstr>
      <vt:lpstr>The Great Compromise</vt:lpstr>
      <vt:lpstr>Slide 24</vt:lpstr>
      <vt:lpstr>RECAP ~ The Great Compromise</vt:lpstr>
      <vt:lpstr>Slide 26</vt:lpstr>
      <vt:lpstr>REMEMBER!</vt:lpstr>
      <vt:lpstr>Different Points of View</vt:lpstr>
      <vt:lpstr>The Three-Fifths Compromise</vt:lpstr>
      <vt:lpstr>A continuing issue</vt:lpstr>
      <vt:lpstr>SUMMARY</vt:lpstr>
      <vt:lpstr>James Madison</vt:lpstr>
      <vt:lpstr>Edmund Randolph</vt:lpstr>
      <vt:lpstr>William Paterson</vt:lpstr>
      <vt:lpstr>Roger Sherman</vt:lpstr>
      <vt:lpstr>Gouverneur Morris</vt:lpstr>
      <vt:lpstr>What was one major shortcoming of the Articles of Confederation?</vt:lpstr>
      <vt:lpstr>What event in 1787 caused many leaders in the United States to call for a Constitutional Convention?</vt:lpstr>
      <vt:lpstr>What does compromise mean in relationship to the Constitutional Convention?</vt:lpstr>
      <vt:lpstr>Under the Three-fifths Compromise, which group in the United States was not totally included in each state’s population count for representation in Congress?</vt:lpstr>
      <vt:lpstr>What problem in the U.S. was highlighted by the events of Shay’s Rebellion?</vt:lpstr>
      <vt:lpstr>Who had to share the power to govern under the federal system?</vt:lpstr>
      <vt:lpstr>What was the main question of debate that needed to be resolved at the Constitutional Convention?</vt:lpstr>
      <vt:lpstr>What was the original purpose of the Constitutional Convention of 1787?</vt:lpstr>
      <vt:lpstr>What agreement did the delegates at the Constitutional Convention finally reach under the Great Compromise?</vt:lpstr>
      <vt:lpstr>What does it mean that the United States of America is a republic?</vt:lpstr>
      <vt:lpstr>How was a new plan of government developed at the Constitutional Convention?</vt:lpstr>
      <vt:lpstr>Slide 48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Constitutional Convention</dc:title>
  <dc:creator>James Rosenthal</dc:creator>
  <cp:lastModifiedBy>kurt.wessler</cp:lastModifiedBy>
  <cp:revision>9</cp:revision>
  <dcterms:created xsi:type="dcterms:W3CDTF">2008-02-16T00:39:27Z</dcterms:created>
  <dcterms:modified xsi:type="dcterms:W3CDTF">2015-03-17T18:12:52Z</dcterms:modified>
</cp:coreProperties>
</file>